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60" r:id="rId4"/>
    <p:sldId id="259" r:id="rId5"/>
    <p:sldId id="261" r:id="rId6"/>
    <p:sldId id="262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2B0B"/>
    <a:srgbClr val="3876AF"/>
    <a:srgbClr val="133C75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3" autoAdjust="0"/>
    <p:restoredTop sz="80938" autoAdjust="0"/>
  </p:normalViewPr>
  <p:slideViewPr>
    <p:cSldViewPr snapToObjects="1">
      <p:cViewPr varScale="1">
        <p:scale>
          <a:sx n="95" d="100"/>
          <a:sy n="95" d="100"/>
        </p:scale>
        <p:origin x="-90" y="-240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F98DDD01-8B78-744A-B1DE-1F479A4849A7}" type="datetimeFigureOut">
              <a:rPr lang="fr-FR" altLang="fr-FR"/>
              <a:pPr/>
              <a:t>22/03/2017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E5350324-3BFE-3141-A175-651B4A83FAC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7844039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ABFD1C93-A9D9-0E4C-AC9C-F4441482E6BD}" type="datetimeFigureOut">
              <a:rPr lang="fr-FR" altLang="fr-FR"/>
              <a:pPr/>
              <a:t>22/03/2017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CC003701-3D7C-6742-A687-BADEF21C85A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2681953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pt"/>
              <a:t/>
            </a:r>
            <a:fld id="{CC003701-3D7C-6742-A687-BADEF21C85AD}" type="slidenum">
              <a:rPr/>
              <a:pPr/>
              <a:t>2</a:t>
            </a:fld>
            <a:endParaRPr lang="pt" altLang="fr-FR"/>
          </a:p>
        </p:txBody>
      </p:sp>
    </p:spTree>
    <p:extLst>
      <p:ext uri="{BB962C8B-B14F-4D97-AF65-F5344CB8AC3E}">
        <p14:creationId xmlns:p14="http://schemas.microsoft.com/office/powerpoint/2010/main" xmlns="" val="650801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eaLnBrk="0" fontAlgn="base" latinLnBrk="0" hangingPunct="0" rt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sz="1200" kern="1200" b="0" i="0" u="none" baseline="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chave é cumprir estritamente as regras e procedimentos de segurança, assim como a análise e o </a:t>
            </a:r>
            <a:r>
              <a:rPr sz="1200" kern="1200" b="0" i="1" u="none" baseline="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reporting</a:t>
            </a:r>
            <a:r>
              <a:rPr sz="1200" kern="1200" b="0" i="0" u="none" baseline="0" lang="p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sistemático dos acidentes e quase acidentes e ter em consideração o fator humano.</a:t>
            </a:r>
          </a:p>
          <a:p>
            <a:endParaRPr lang="pt" altLang="fr-FR" dirty="0"/>
          </a:p>
        </p:txBody>
      </p:sp>
      <p:sp>
        <p:nvSpPr>
          <p:cNvPr id="3481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b="0" i="0" u="none" baseline="0" lang="pt"/>
              <a:t/>
            </a:r>
            <a:fld id="{3B782CCB-46CE-B245-BACF-BD2C39BE7BF0}" type="slidenum">
              <a:rPr>
                <a:latin typeface="Calibri" charset="0"/>
              </a:rPr>
              <a:pPr/>
              <a:t>10</a:t>
            </a:fld>
            <a:endParaRPr lang="pt" altLang="fr-FR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08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955723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2.3 – Sécurité : Morts / Accidents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CCAECF-EDF4-DC49-B040-0DC65DEAB80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45640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2.3 – Sécurité : Morts / Accidents – V1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2FFE72C-964F-A24B-B782-4294F095471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45925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2.3 – Sécurité : Morts / Accidents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E1A518-EBC4-A04B-9EB3-7BBC8493131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658356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2.3 – Sécurité : Morts / Accidents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44DDCA-70E4-E44F-991F-DA2146CBB1A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157946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2.3 – Sécurité : Morts / Accidents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653E720-EE59-0C40-AE43-20CAC94B35C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103125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2.3 – Sécurité : Morts / Accidents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367FD7E-9A5D-0747-9106-1AC8CA6DE72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004222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2.3 – Sécurité : Morts / Accidents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DB19CF7-0640-D14D-9F3C-37659EAE54C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89964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2.3 – Sécurité : Morts / Accidents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855D433-2184-7847-B37D-027501AB684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01593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2.3 – Sécurité : Morts / Accidents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8238A5-EA66-7948-A22E-721BD29FE65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94816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2.3 – Sécurité : Morts / Accidents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009461A3-0FDC-5B40-A522-CEB75E55250A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 algn="l" rtl="0"/>
            <a:endParaRPr lang="pt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eaLnBrk="1" fontAlgn="auto" hangingPunct="1" algn="l" rtl="0">
              <a:spcAft>
                <a:spcPts val="0"/>
              </a:spcAft>
              <a:defRPr/>
            </a:pPr>
            <a:r>
              <a:rPr b="1" i="0" u="none" baseline="0" lang="pt">
                <a:ea typeface="+mj-ea"/>
              </a:rPr>
              <a:t>Segurança contra eventos acidentais: </a:t>
            </a:r>
            <a:r>
              <a:rPr b="1" i="0" u="none" baseline="0" lang="pt">
                <a:ea typeface="+mj-ea"/>
              </a:rPr>
              <a:t>Mortes / acidentes</a:t>
            </a:r>
            <a:endParaRPr lang="pt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eaLnBrk="1" hangingPunct="1" algn="l" rtl="0"/>
            <a:r>
              <a:rPr b="0" i="0" u="none" baseline="0" lang="pt">
                <a:cs typeface="Arial" charset="0"/>
              </a:rPr>
              <a:t>Kit de Integração de H3SA</a:t>
            </a:r>
          </a:p>
          <a:p>
            <a:pPr eaLnBrk="1" hangingPunct="1" algn="l" rtl="0"/>
            <a:r>
              <a:rPr b="0" i="0" u="none" baseline="0" lang="pt">
                <a:cs typeface="Arial" charset="0"/>
              </a:rPr>
              <a:t>Módulo TCG 2.3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b="1" i="0" u="none" baseline="0" lang="pt"/>
              <a:t>Evitar acidentes mortais:</a:t>
            </a:r>
            <a:endParaRPr lang="pt" dirty="0"/>
          </a:p>
        </p:txBody>
      </p:sp>
      <p:sp>
        <p:nvSpPr>
          <p:cNvPr id="23554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395288" y="1427163"/>
            <a:ext cx="4114800" cy="4465637"/>
          </a:xfrm>
        </p:spPr>
        <p:txBody>
          <a:bodyPr/>
          <a:lstStyle/>
          <a:p>
            <a:pPr algn="l" rtl="0"/>
            <a:r>
              <a:rPr b="1" i="0" u="none" baseline="0" lang="pt">
                <a:cs typeface="Arial" charset="0"/>
              </a:rPr>
              <a:t>Respeitando as regras e procedimentos</a:t>
            </a:r>
          </a:p>
          <a:p>
            <a:pPr lvl="1" algn="l" rtl="0"/>
            <a:r>
              <a:rPr b="0" i="0" u="none" baseline="0" lang="pt">
                <a:cs typeface="Arial" charset="0"/>
              </a:rPr>
              <a:t>Estes procedimentos e regras devem existir, ser conhecidos e aplicados com o máximo rigor.</a:t>
            </a:r>
            <a:endParaRPr lang="pt" altLang="fr-FR" dirty="0">
              <a:cs typeface="Arial" charset="0"/>
            </a:endParaRPr>
          </a:p>
          <a:p>
            <a:pPr lvl="1" algn="l" rtl="0"/>
            <a:endParaRPr lang="pt" altLang="fr-FR" dirty="0">
              <a:cs typeface="Arial" charset="0"/>
            </a:endParaRPr>
          </a:p>
          <a:p>
            <a:pPr lvl="1" algn="l" rtl="0"/>
            <a:r>
              <a:rPr b="0" i="0" u="none" baseline="0" lang="pt">
                <a:cs typeface="Arial" charset="0"/>
              </a:rPr>
              <a:t>Auditorias regulares no terreno para verificar a sua implementação e cumprimento e perceber o risco real (situações perigosas).</a:t>
            </a:r>
            <a:endParaRPr lang="pt" altLang="fr-FR" dirty="0">
              <a:cs typeface="Arial" charset="0"/>
            </a:endParaRPr>
          </a:p>
        </p:txBody>
      </p:sp>
      <p:sp>
        <p:nvSpPr>
          <p:cNvPr id="23555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pt"/>
              <a:t/>
            </a:r>
            <a:fld id="{A5470F1C-F306-F84A-9733-C80ED7517C45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10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3557" name="Espace réservé du texte 2"/>
          <p:cNvSpPr txBox="1">
            <a:spLocks/>
          </p:cNvSpPr>
          <p:nvPr/>
        </p:nvSpPr>
        <p:spPr bwMode="auto">
          <a:xfrm>
            <a:off x="4859338" y="1408113"/>
            <a:ext cx="41148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6450" indent="-180975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6325" indent="-1714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1258888" indent="-180975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1716088" indent="-180975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173288" indent="-180975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2630488" indent="-180975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087688" indent="-180975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l" rtl="0"/>
            <a:r>
              <a:rPr b="1" i="0" u="none" baseline="0" lang="pt"/>
              <a:t>O seu próprio comportamento enquanto homem e a atenção dada aos outros</a:t>
            </a:r>
            <a:endParaRPr lang="pt" altLang="fr-FR" b="1" dirty="0"/>
          </a:p>
          <a:p>
            <a:pPr lvl="1" algn="l" rtl="0"/>
            <a:r>
              <a:rPr b="0" i="0" u="none" baseline="0" lang="pt"/>
              <a:t>A reflexão sobre as suas próprias atividades.</a:t>
            </a:r>
            <a:endParaRPr lang="pt" altLang="fr-FR" dirty="0"/>
          </a:p>
          <a:p>
            <a:pPr lvl="1" algn="l" rtl="0"/>
            <a:r>
              <a:rPr b="0" i="0" u="none" baseline="0" lang="pt"/>
              <a:t>A análise dos riscos.</a:t>
            </a:r>
            <a:endParaRPr lang="pt" altLang="fr-FR" dirty="0"/>
          </a:p>
          <a:p>
            <a:pPr lvl="1" algn="l" rtl="0"/>
            <a:r>
              <a:rPr b="0" i="0" u="none" baseline="0" lang="pt"/>
              <a:t>A benevolência sobre a vida dos outros.</a:t>
            </a:r>
            <a:endParaRPr lang="pt" altLang="fr-FR" dirty="0"/>
          </a:p>
          <a:p>
            <a:pPr lvl="1" algn="l" rtl="0"/>
            <a:r>
              <a:rPr b="0" i="0" u="none" baseline="0" lang="pt"/>
              <a:t>Uma ligação forte com os contratados.</a:t>
            </a:r>
            <a:endParaRPr lang="pt" alt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425648" y="5413515"/>
            <a:ext cx="65181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b="0" i="0" u="none" baseline="0" lang="pt"/>
              <a:t>Se o risco zero não existe, </a:t>
            </a:r>
            <a:endParaRPr lang="pt" altLang="fr-FR" smtClean="0"/>
          </a:p>
          <a:p>
            <a:pPr algn="ctr" rtl="0"/>
            <a:r>
              <a:rPr sz="2200" b="1" i="0" u="none" baseline="0" lang="pt">
                <a:solidFill>
                  <a:srgbClr val="A90025"/>
                </a:solidFill>
                <a:latin typeface="+mj-lt"/>
                <a:cs typeface="Arial"/>
              </a:rPr>
              <a:t>todos os acidentes são evitáveis.</a:t>
            </a:r>
            <a:r>
              <a:rPr b="0" i="0" u="none" baseline="0" lang="pt"/>
              <a:t> </a:t>
            </a:r>
            <a:endParaRPr lang="pt" altLang="fr-FR" dirty="0"/>
          </a:p>
        </p:txBody>
      </p:sp>
      <p:sp>
        <p:nvSpPr>
          <p:cNvPr id="8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b="0" i="0" u="none" baseline="0" lang="pt"/>
              <a:t>Kit de Integração de H3SA - TCG 2.3 - Segurança contra eventos acidentais: Mortes / Acidentes - V2</a:t>
            </a:r>
            <a:endParaRPr lang="pt" alt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 algn="l" rtl="0">
              <a:spcAft>
                <a:spcPts val="0"/>
              </a:spcAft>
              <a:defRPr/>
            </a:pPr>
            <a:r>
              <a:rPr b="1" i="0" u="none" baseline="0" lang="pt">
                <a:solidFill>
                  <a:schemeClr val="accent3">
                    <a:lumMod val="75000"/>
                  </a:schemeClr>
                </a:solidFill>
                <a:ea typeface="+mj-ea"/>
              </a:rPr>
              <a:t>Objetivos do módulo</a:t>
            </a:r>
            <a:endParaRPr lang="pt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pt"/>
              <a:t/>
            </a:r>
            <a:fld id="{908DB0B5-C960-A34D-A557-92F8846D05C9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5364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773238"/>
            <a:ext cx="8218488" cy="2374900"/>
          </a:xfrm>
        </p:spPr>
        <p:txBody>
          <a:bodyPr/>
          <a:lstStyle/>
          <a:p>
            <a:pPr marL="0" indent="0" algn="l" rtl="0">
              <a:buFont typeface="Lucida Grande" charset="0"/>
              <a:buNone/>
              <a:defRPr/>
            </a:pPr>
            <a:r>
              <a:rPr b="0" i="0" u="none" baseline="0" lang="pt">
                <a:cs typeface="Arial" charset="0"/>
              </a:rPr>
              <a:t>No final deste módulo:</a:t>
            </a:r>
            <a:endParaRPr lang="pt" altLang="fr-FR" dirty="0">
              <a:cs typeface="Arial" charset="0"/>
            </a:endParaRPr>
          </a:p>
          <a:p>
            <a:pPr algn="l" rtl="0">
              <a:defRPr/>
            </a:pPr>
            <a:r>
              <a:rPr b="0" i="0" u="none" baseline="0" lang="pt"/>
              <a:t>Terá compreendido que as mortes não são uma fatalidade, que a norma é que nunca há mortes no Grupo e que é inestimável para qualquer pessoa, por tudo o que acontece perto ou longe da atividade da Total.</a:t>
            </a:r>
          </a:p>
          <a:p>
            <a:pPr algn="l" rtl="0">
              <a:defRPr/>
            </a:pPr>
            <a:r>
              <a:rPr b="0" i="0" u="none" baseline="0" lang="pt"/>
              <a:t>Compreenderá as noções de TRIR, HIPO e de acidente mortal e as suas relações.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b="0" i="0" u="none" baseline="0" lang="pt"/>
              <a:t>Kit de Integração de H3SA - TCG 2.3 - Segurança contra eventos acidentais: Mortes / Acidentes - V2</a:t>
            </a:r>
            <a:endParaRPr lang="p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b="1" i="0" u="none" baseline="0" lang="pt"/>
              <a:t>Objetivo do grupo</a:t>
            </a:r>
            <a:endParaRPr lang="pt" dirty="0"/>
          </a:p>
        </p:txBody>
      </p:sp>
      <p:sp>
        <p:nvSpPr>
          <p:cNvPr id="1638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pt"/>
              <a:t/>
            </a:r>
            <a:fld id="{EF501019-1ADE-AA41-835A-A90A80C7416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7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196975"/>
            <a:ext cx="8002588" cy="4464050"/>
          </a:xfrm>
        </p:spPr>
        <p:txBody>
          <a:bodyPr/>
          <a:lstStyle/>
          <a:p>
            <a:pPr marL="0" indent="0" algn="ctr" rtl="0">
              <a:buFont typeface="Lucida Grande" charset="0"/>
              <a:buNone/>
            </a:pPr>
            <a:r>
              <a:rPr sz="25000" b="1" i="0" u="none" baseline="0" lang="pt">
                <a:solidFill>
                  <a:srgbClr val="A90025"/>
                </a:solidFill>
                <a:cs typeface="Arial" charset="0"/>
              </a:rPr>
              <a:t>0</a:t>
            </a:r>
            <a:r>
              <a:rPr sz="9600" b="0" i="0" u="none" baseline="0" lang="pt">
                <a:cs typeface="Arial" charset="0"/>
              </a:rPr>
              <a:t> </a:t>
            </a:r>
            <a:r>
              <a:rPr b="0" i="0" u="none" baseline="0" lang="pt">
                <a:cs typeface="Arial" charset="0"/>
              </a:rPr>
              <a:t>mortes</a:t>
            </a:r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b="0" i="0" u="none" baseline="0" lang="pt"/>
              <a:t>Kit de Integração de H3SA - TCG 2.3 - Segurança contra eventos acidentais: Mortes / Acidentes - V2</a:t>
            </a:r>
            <a:endParaRPr lang="p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b="1" i="0" u="none" baseline="0" lang="pt">
                <a:cs typeface="Arial" charset="0"/>
              </a:rPr>
              <a:t>Objetivo: </a:t>
            </a:r>
            <a:r>
              <a:rPr b="1" i="0" u="none" baseline="0" lang="pt">
                <a:cs typeface="Arial" charset="0"/>
              </a:rPr>
              <a:t>0 mortes</a:t>
            </a:r>
          </a:p>
        </p:txBody>
      </p:sp>
      <p:sp>
        <p:nvSpPr>
          <p:cNvPr id="1741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pt"/>
              <a:t/>
            </a:r>
            <a:fld id="{CD49A192-E27F-C646-9F9D-A8F477C6A70A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7411" name="Image 5" descr="../../../../../../Desktop/Capture%20d’écran%202016-07-22%20à%2013.52.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84313"/>
            <a:ext cx="619125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b="0" i="0" u="none" baseline="0" lang="pt"/>
              <a:t>Kit de Integração de H3SA - TCG 2.3 - Segurança contra eventos acidentais: Mortes / Acidentes - V2</a:t>
            </a:r>
            <a:endParaRPr lang="p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b="1" i="0" u="none" baseline="0" lang="pt">
                <a:cs typeface="Arial" charset="0"/>
              </a:rPr>
              <a:t>FILME: </a:t>
            </a:r>
            <a:r>
              <a:rPr b="1" i="0" u="none" baseline="0" lang="pt">
                <a:cs typeface="Arial" charset="0"/>
              </a:rPr>
              <a:t>Testemunho de um manager que perdeu um colaborador</a:t>
            </a:r>
            <a:endParaRPr lang="pt" altLang="fr-FR" dirty="0">
              <a:cs typeface="Arial" charset="0"/>
            </a:endParaRPr>
          </a:p>
        </p:txBody>
      </p:sp>
      <p:sp>
        <p:nvSpPr>
          <p:cNvPr id="18434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pt"/>
              <a:t/>
            </a:r>
            <a:fld id="{14813867-5849-0A4B-8F43-7C628F57C43D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5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412776"/>
            <a:ext cx="7218565" cy="4091466"/>
          </a:xfrm>
          <a:prstGeom prst="rect">
            <a:avLst/>
          </a:prstGeom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b="0" i="0" u="none" baseline="0" lang="pt"/>
              <a:t>Kit de Integração de H3SA - TCG 2.3 - Segurança contra eventos acidentais: Mortes / Acidentes - V2</a:t>
            </a:r>
            <a:endParaRPr lang="p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 algn="l" rtl="0"/>
            <a:r>
              <a:rPr b="1" i="0" u="none" baseline="0" lang="pt">
                <a:cs typeface="Arial" charset="0"/>
              </a:rPr>
              <a:t>Objetivo: </a:t>
            </a:r>
            <a:r>
              <a:rPr b="1" i="0" u="none" baseline="0" lang="pt">
                <a:cs typeface="Arial" charset="0"/>
              </a:rPr>
              <a:t>0 mortes</a:t>
            </a:r>
          </a:p>
        </p:txBody>
      </p:sp>
      <p:sp>
        <p:nvSpPr>
          <p:cNvPr id="19458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pt"/>
              <a:t/>
            </a:r>
            <a:fld id="{6A100F90-2455-0248-9C2B-B1FCD2625900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6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9460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7363" y="1588"/>
            <a:ext cx="48466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88" y="1711325"/>
            <a:ext cx="6756400" cy="584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b="0" i="0" u="none" baseline="0" lang="pt"/>
              <a:t>Kit de Integração de H3SA - TCG 2.3 - Segurança contra eventos acidentais: Mortes / Acidentes - V2</a:t>
            </a:r>
            <a:endParaRPr lang="p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b="1" i="0" u="none" baseline="0" lang="pt">
                <a:cs typeface="Arial" charset="0"/>
              </a:rPr>
              <a:t>Objetivo: </a:t>
            </a:r>
            <a:r>
              <a:rPr b="1" i="0" u="none" baseline="0" lang="pt">
                <a:cs typeface="Arial" charset="0"/>
              </a:rPr>
              <a:t>0 mortes</a:t>
            </a:r>
          </a:p>
        </p:txBody>
      </p:sp>
      <p:sp>
        <p:nvSpPr>
          <p:cNvPr id="2048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250825" y="3097213"/>
            <a:ext cx="3756025" cy="2305050"/>
          </a:xfrm>
        </p:spPr>
        <p:txBody>
          <a:bodyPr/>
          <a:lstStyle/>
          <a:p>
            <a:pPr algn="l" rtl="0"/>
            <a:r>
              <a:rPr b="0" i="0" u="none" baseline="0" lang="pt">
                <a:cs typeface="Arial" charset="0"/>
              </a:rPr>
              <a:t>A intenção é clara: 0 mortos no Grupo.</a:t>
            </a:r>
          </a:p>
          <a:p>
            <a:endParaRPr lang="pt" altLang="fr-FR">
              <a:cs typeface="Arial" charset="0"/>
            </a:endParaRPr>
          </a:p>
          <a:p>
            <a:pPr algn="l" rtl="0"/>
            <a:r>
              <a:rPr b="0" i="0" u="none" baseline="0" lang="pt">
                <a:cs typeface="Arial" charset="0"/>
              </a:rPr>
              <a:t>Nenhuma pessoa deve perder a vida a trabalhar na TOTAL ou para a TOTAL (contratados). </a:t>
            </a:r>
          </a:p>
        </p:txBody>
      </p:sp>
      <p:sp>
        <p:nvSpPr>
          <p:cNvPr id="2048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pt"/>
              <a:t/>
            </a:r>
            <a:fld id="{F035B3DC-36A6-CB4B-A35C-B1C38F4ED416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7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0485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7363" y="1588"/>
            <a:ext cx="48466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88" y="1711325"/>
            <a:ext cx="6756400" cy="584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b="0" i="0" u="none" baseline="0" lang="pt"/>
              <a:t>Kit de Integração de H3SA - TCG 2.3 - Segurança contra eventos acidentais: Mortes / Acidentes - V2</a:t>
            </a:r>
            <a:endParaRPr lang="pt" alt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b="1" i="0" u="none" baseline="0" lang="pt"/>
              <a:t>E no seu caso?</a:t>
            </a:r>
            <a:endParaRPr lang="pt" dirty="0"/>
          </a:p>
        </p:txBody>
      </p:sp>
      <p:sp>
        <p:nvSpPr>
          <p:cNvPr id="21506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just" rtl="0"/>
            <a:r>
              <a:rPr b="0" i="0" u="none" baseline="0" lang="pt">
                <a:cs typeface="Arial" charset="0"/>
              </a:rPr>
              <a:t>No seu dia-a-dia (não profissional), como faz para se proteger dos acidentes?</a:t>
            </a:r>
          </a:p>
          <a:p>
            <a:pPr algn="just" rtl="0"/>
            <a:endParaRPr lang="pt" altLang="fr-FR" dirty="0" smtClean="0">
              <a:cs typeface="Arial" charset="0"/>
            </a:endParaRPr>
          </a:p>
          <a:p>
            <a:pPr algn="just" rtl="0"/>
            <a:r>
              <a:rPr b="0" i="0" u="none" baseline="0" lang="pt">
                <a:cs typeface="Arial" charset="0"/>
              </a:rPr>
              <a:t>Pode descrever uma situação em que tenha corrido risco de morte (ou com consequências muito graves).</a:t>
            </a:r>
          </a:p>
          <a:p>
            <a:pPr algn="just" rtl="0"/>
            <a:endParaRPr lang="pt" altLang="fr-FR" dirty="0" smtClean="0">
              <a:cs typeface="Arial" charset="0"/>
            </a:endParaRPr>
          </a:p>
          <a:p>
            <a:pPr algn="just" rtl="0"/>
            <a:r>
              <a:rPr b="0" i="0" u="none" baseline="0" lang="pt">
                <a:cs typeface="Arial" charset="0"/>
              </a:rPr>
              <a:t>Em casa, o que faz para que este tipo de acidentes não aconteça?</a:t>
            </a:r>
          </a:p>
          <a:p>
            <a:pPr algn="just" rtl="0"/>
            <a:endParaRPr lang="pt" altLang="fr-FR" dirty="0" smtClean="0">
              <a:cs typeface="Arial" charset="0"/>
            </a:endParaRPr>
          </a:p>
          <a:p>
            <a:pPr algn="just" rtl="0"/>
            <a:r>
              <a:rPr b="0" i="0" u="none" baseline="0" lang="pt">
                <a:cs typeface="Arial" charset="0"/>
              </a:rPr>
              <a:t>Como fará no âmbito da sua missão na Total? </a:t>
            </a:r>
            <a:endParaRPr lang="pt" altLang="fr-FR" dirty="0">
              <a:cs typeface="Arial" charset="0"/>
            </a:endParaRPr>
          </a:p>
        </p:txBody>
      </p:sp>
      <p:sp>
        <p:nvSpPr>
          <p:cNvPr id="21507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pt"/>
              <a:t/>
            </a:r>
            <a:fld id="{3793DF98-BBB9-9243-9542-8FAB46502B2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8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b="0" i="0" u="none" baseline="0" lang="pt"/>
              <a:t>Kit de Integração de H3SA - TCG 2.3 - Segurança contra eventos acidentais: Mortes / Acidentes - V2</a:t>
            </a:r>
            <a:endParaRPr lang="pt" alt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b="1" i="0" u="none" baseline="0" lang="pt"/>
              <a:t>o TRIR</a:t>
            </a:r>
            <a:r>
              <a:rPr b="1" i="0" u="none" baseline="0" lang="pt">
                <a:solidFill>
                  <a:srgbClr val="BD2B0B"/>
                </a:solidFill>
              </a:rPr>
              <a:t> </a:t>
            </a:r>
            <a:r>
              <a:rPr b="1" i="0" u="none" baseline="0" lang="pt"/>
              <a:t>vs.</a:t>
            </a:r>
            <a:r>
              <a:rPr b="1" i="0" u="none" baseline="0" lang="pt">
                <a:solidFill>
                  <a:srgbClr val="BD2B0B"/>
                </a:solidFill>
              </a:rPr>
              <a:t> </a:t>
            </a:r>
            <a:r>
              <a:rPr b="1" i="0" u="none" baseline="0" lang="pt"/>
              <a:t>as mortes</a:t>
            </a:r>
          </a:p>
        </p:txBody>
      </p:sp>
      <p:sp>
        <p:nvSpPr>
          <p:cNvPr id="2253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pt"/>
              <a:t/>
            </a:r>
            <a:fld id="{8EACF56F-6D1F-C64B-BB59-8914A31190EB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9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2531" name="Image 5" descr="../../../../../../Desktop/Capture%20d’écran%202016-07-28%20à%2015.06.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7" r="1628"/>
          <a:stretch>
            <a:fillRect/>
          </a:stretch>
        </p:blipFill>
        <p:spPr bwMode="auto">
          <a:xfrm>
            <a:off x="641350" y="1549400"/>
            <a:ext cx="7850188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b="0" i="0" u="none" baseline="0" lang="pt"/>
              <a:t>Kit de Integração de H3SA - TCG 2.3 - Segurança contra eventos acidentais: Mortes / Acidentes - V2</a:t>
            </a:r>
            <a:endParaRPr lang="pt" alt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656</TotalTime>
  <Words>458</Words>
  <Application>Microsoft Office PowerPoint</Application>
  <PresentationFormat>Affichage à l'écran (4:3)</PresentationFormat>
  <Paragraphs>58</Paragraphs>
  <Slides>10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fr_total_modele_rouge_fonce</vt:lpstr>
      <vt:lpstr>Sécurité : Morts / accidents</vt:lpstr>
      <vt:lpstr>Les objectifs du module</vt:lpstr>
      <vt:lpstr>Objectif du groupe</vt:lpstr>
      <vt:lpstr>Objectif : 0 décès</vt:lpstr>
      <vt:lpstr>FILM : Témoignage d’un manager ayant perdu un collaborateur</vt:lpstr>
      <vt:lpstr>Objectif : 0 décès</vt:lpstr>
      <vt:lpstr>Objectif : 0 décès</vt:lpstr>
      <vt:lpstr>Et pour vous ?</vt:lpstr>
      <vt:lpstr>le TRIR vs les décès</vt:lpstr>
      <vt:lpstr>La prévention des accidents mortels par :</vt:lpstr>
    </vt:vector>
  </TitlesOfParts>
  <Company>TOTAL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J0023432</cp:lastModifiedBy>
  <cp:revision>76</cp:revision>
  <dcterms:created xsi:type="dcterms:W3CDTF">2015-09-07T13:13:13Z</dcterms:created>
  <dcterms:modified xsi:type="dcterms:W3CDTF">2017-03-22T09:47:09Z</dcterms:modified>
</cp:coreProperties>
</file>