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3876AF"/>
    <a:srgbClr val="133C75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0938" autoAdjust="0"/>
  </p:normalViewPr>
  <p:slideViewPr>
    <p:cSldViewPr snapToObjects="1">
      <p:cViewPr>
        <p:scale>
          <a:sx n="90" d="100"/>
          <a:sy n="90" d="100"/>
        </p:scale>
        <p:origin x="-96" y="-15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98DDD01-8B78-744A-B1DE-1F479A4849A7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5350324-3BFE-3141-A175-651B4A83FA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4403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BFD1C93-A9D9-0E4C-AC9C-F4441482E6BD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C003701-3D7C-6742-A687-BADEF21C8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819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C003701-3D7C-6742-A687-BADEF21C85AD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6508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Ключом к решению является строгое соблюдение правил техники безопасности и процедур, а также анализ и систематическая отчетность о происшествиях и аварийных ситуациях с учетом человеческого фактора.</a:t>
            </a:r>
          </a:p>
          <a:p>
            <a:endParaRPr lang="ru-RU" alt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3B782CCB-46CE-B245-BACF-BD2C39BE7BF0}" type="slidenum">
              <a:rPr>
                <a:latin typeface="Calibri" charset="0"/>
              </a:rPr>
              <a:pPr/>
              <a:t>10</a:t>
            </a:fld>
            <a:endParaRPr lang="ru-RU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572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CCAECF-EDF4-DC49-B040-0DC65DEAB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640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FFE72C-964F-A24B-B782-4294F09547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92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1A518-EBC4-A04B-9EB3-7BBC849313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83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4DDCA-70E4-E44F-991F-DA2146CBB1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79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53E720-EE59-0C40-AE43-20CAC94B35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312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67FD7E-9A5D-0747-9106-1AC8CA6DE7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42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B19CF7-0640-D14D-9F3C-37659EAE54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6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55D433-2184-7847-B37D-027501AB68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593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8238A5-EA66-7948-A22E-721BD29FE6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81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009461A3-0FDC-5B40-A522-CEB75E55250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Безопасность: Смертельные случаи / аварии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Модуль TCG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Как предотвратить аварии со смертельным исходом:</a:t>
            </a:r>
            <a:endParaRPr lang="ru-RU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1427163"/>
            <a:ext cx="4114800" cy="4465637"/>
          </a:xfrm>
        </p:spPr>
        <p:txBody>
          <a:bodyPr/>
          <a:lstStyle/>
          <a:p>
            <a:pPr algn="l" rtl="0"/>
            <a:r>
              <a:rPr lang="ru-RU" b="1" i="0" u="none" baseline="0">
                <a:cs typeface="Arial" charset="0"/>
              </a:rPr>
              <a:t>Соблюдение правил и процедур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Эти процедуры и правила должны существовать, быть известны и применяться с максимальной строгостью.</a:t>
            </a:r>
            <a:endParaRPr lang="ru-RU" altLang="fr-FR" dirty="0">
              <a:cs typeface="Arial" charset="0"/>
            </a:endParaRPr>
          </a:p>
          <a:p>
            <a:pPr lvl="1" algn="l" rtl="0"/>
            <a:endParaRPr lang="ru-RU" altLang="fr-FR" dirty="0">
              <a:cs typeface="Arial" charset="0"/>
            </a:endParaRPr>
          </a:p>
          <a:p>
            <a:pPr lvl="1" algn="l" rtl="0"/>
            <a:r>
              <a:rPr lang="ru-RU" b="0" i="0" u="none" baseline="0">
                <a:cs typeface="Arial" charset="0"/>
              </a:rPr>
              <a:t>Регулярный контроль на месте, проверка их применения и соблюдения, понимание реального риска (опасные ситуации).</a:t>
            </a:r>
            <a:endParaRPr lang="ru-RU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470F1C-F306-F84A-9733-C80ED7517C4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7" name="Espace réservé du texte 2"/>
          <p:cNvSpPr txBox="1">
            <a:spLocks/>
          </p:cNvSpPr>
          <p:nvPr/>
        </p:nvSpPr>
        <p:spPr bwMode="auto">
          <a:xfrm>
            <a:off x="4859338" y="1408113"/>
            <a:ext cx="4114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/>
            <a:r>
              <a:rPr lang="ru-RU" b="1" i="0" u="none" baseline="0"/>
              <a:t>Собственное поведение как самого человека, так и его внимание к другим:</a:t>
            </a:r>
            <a:endParaRPr lang="ru-RU" altLang="fr-FR" b="1" dirty="0"/>
          </a:p>
          <a:p>
            <a:pPr lvl="1" algn="l" rtl="0"/>
            <a:r>
              <a:rPr lang="ru-RU" b="0" i="0" u="none" baseline="0"/>
              <a:t>Всесторонний анализ своей собственной деятельности.</a:t>
            </a:r>
            <a:endParaRPr lang="ru-RU" altLang="fr-FR" dirty="0"/>
          </a:p>
          <a:p>
            <a:pPr lvl="1" algn="l" rtl="0"/>
            <a:r>
              <a:rPr lang="ru-RU" b="0" i="0" u="none" baseline="0"/>
              <a:t>Анализ рисков.</a:t>
            </a:r>
            <a:endParaRPr lang="ru-RU" altLang="fr-FR" dirty="0"/>
          </a:p>
          <a:p>
            <a:pPr lvl="1" algn="l" rtl="0"/>
            <a:r>
              <a:rPr lang="ru-RU" b="0" i="0" u="none" baseline="0"/>
              <a:t>Осознание высокой ценности жизни других людей.</a:t>
            </a:r>
            <a:endParaRPr lang="ru-RU" altLang="fr-FR" dirty="0"/>
          </a:p>
          <a:p>
            <a:pPr lvl="1" algn="l" rtl="0"/>
            <a:r>
              <a:rPr lang="ru-RU" b="0" i="0" u="none" baseline="0"/>
              <a:t>Тесная связь с работающими по контракту.</a:t>
            </a:r>
            <a:endParaRPr lang="ru-RU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25648" y="5413515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b="0" i="0" u="none" baseline="0"/>
              <a:t>Если нулевого риска не существует, </a:t>
            </a:r>
            <a:endParaRPr lang="ru-RU" altLang="fr-FR" smtClean="0"/>
          </a:p>
          <a:p>
            <a:pPr algn="ctr" rtl="0"/>
            <a:r>
              <a:rPr lang="ru-RU" sz="2200" b="1" i="0" u="none" baseline="0">
                <a:solidFill>
                  <a:srgbClr val="A90025"/>
                </a:solidFill>
                <a:latin typeface="+mj-lt"/>
                <a:cs typeface="Arial"/>
              </a:rPr>
              <a:t>то всех происшествий со смертельным исходом можно избежать.</a:t>
            </a:r>
            <a:r>
              <a:rPr lang="ru-RU" b="0" i="0" u="none" baseline="0"/>
              <a:t> </a:t>
            </a:r>
            <a:endParaRPr lang="ru-RU" alt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Цели модуля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08DB0B5-C960-A34D-A557-92F8846D05C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ru-RU" b="0" i="0" u="none" baseline="0">
                <a:cs typeface="Arial" charset="0"/>
              </a:rPr>
              <a:t>В конце модуля вы должны:</a:t>
            </a:r>
            <a:endParaRPr lang="ru-RU" altLang="fr-FR" dirty="0">
              <a:cs typeface="Arial" charset="0"/>
            </a:endParaRPr>
          </a:p>
          <a:p>
            <a:pPr algn="l" rtl="0">
              <a:defRPr/>
            </a:pPr>
            <a:r>
              <a:rPr lang="ru-RU" b="0" i="0" u="none" baseline="0"/>
              <a:t>Понимать, что смертельные случаи не являются неизбежными, что норма - это отсутствие смертельных случаев в группе, что это - бесценно для каждого, кто в той или иной мере связан с деятельностью Total.</a:t>
            </a:r>
          </a:p>
          <a:p>
            <a:pPr algn="l" rtl="0">
              <a:defRPr/>
            </a:pPr>
            <a:r>
              <a:rPr lang="ru-RU" b="0" i="0" u="none" baseline="0"/>
              <a:t>Понимать, что означает TRIR, HIPO, авария со смертельным исходом и отношения между этими понятиями.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Цель Группы</a:t>
            </a:r>
            <a:endParaRPr lang="ru-RU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F501019-1ADE-AA41-835A-A90A80C7416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96975"/>
            <a:ext cx="8002588" cy="4464050"/>
          </a:xfrm>
        </p:spPr>
        <p:txBody>
          <a:bodyPr/>
          <a:lstStyle/>
          <a:p>
            <a:pPr marL="0" indent="0" algn="ctr" rtl="0">
              <a:buFont typeface="Lucida Grande" charset="0"/>
              <a:buNone/>
            </a:pPr>
            <a:r>
              <a:rPr lang="ru-RU" sz="25000" b="1" i="0" u="none" baseline="0">
                <a:solidFill>
                  <a:srgbClr val="A90025"/>
                </a:solidFill>
                <a:cs typeface="Arial" charset="0"/>
              </a:rPr>
              <a:t>0</a:t>
            </a:r>
            <a:r>
              <a:rPr lang="ru-RU" sz="9600" b="0" i="0" u="none" baseline="0">
                <a:cs typeface="Arial" charset="0"/>
              </a:rPr>
              <a:t> </a:t>
            </a:r>
            <a:r>
              <a:rPr lang="ru-RU" b="0" i="0" u="none" baseline="0">
                <a:cs typeface="Arial" charset="0"/>
              </a:rPr>
              <a:t>смертельных исходов.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baseline="0">
                <a:cs typeface="Arial" charset="0"/>
              </a:rPr>
              <a:t>Цель: 0 смертельных исходов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D49A192-E27F-C646-9F9D-A8F477C6A70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5" descr="../../../../../../Desktop/Capture%20d’écran%202016-07-22%20à%2013.5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1912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baseline="0">
                <a:cs typeface="Arial" charset="0"/>
              </a:rPr>
              <a:t>ФИЛЬМ: Свидетельство менеджера, потерявшего сотрудника</a:t>
            </a:r>
            <a:endParaRPr lang="ru-RU" altLang="fr-FR" dirty="0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4813867-5849-0A4B-8F43-7C628F57C43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18565" cy="4091466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A100F90-2455-0248-9C2B-B1FCD26259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ru-RU" b="1" i="0" u="none" baseline="0" dirty="0">
                <a:cs typeface="Arial" charset="0"/>
              </a:rPr>
              <a:t>Цель: 0 смертельных </a:t>
            </a:r>
            <a:r>
              <a:rPr lang="es-AR" b="1" i="0" u="none" baseline="0" dirty="0" smtClean="0">
                <a:cs typeface="Arial" charset="0"/>
              </a:rPr>
              <a:t/>
            </a:r>
            <a:br>
              <a:rPr lang="es-AR" b="1" i="0" u="none" baseline="0" dirty="0" smtClean="0">
                <a:cs typeface="Arial" charset="0"/>
              </a:rPr>
            </a:br>
            <a:r>
              <a:rPr lang="ru-RU" b="1" i="0" u="none" baseline="0" dirty="0" smtClean="0">
                <a:cs typeface="Arial" charset="0"/>
              </a:rPr>
              <a:t>исходов</a:t>
            </a:r>
            <a:endParaRPr lang="ru-RU" b="1" i="0" u="none" baseline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baseline="0" dirty="0">
                <a:cs typeface="Arial" charset="0"/>
              </a:rPr>
              <a:t>Цель: 0 смертельных </a:t>
            </a:r>
            <a:r>
              <a:rPr lang="es-AR" b="1" i="0" u="none" baseline="0" dirty="0" smtClean="0">
                <a:cs typeface="Arial" charset="0"/>
              </a:rPr>
              <a:t/>
            </a:r>
            <a:br>
              <a:rPr lang="es-AR" b="1" i="0" u="none" baseline="0" dirty="0" smtClean="0">
                <a:cs typeface="Arial" charset="0"/>
              </a:rPr>
            </a:br>
            <a:r>
              <a:rPr lang="ru-RU" b="1" i="0" u="none" baseline="0" dirty="0" smtClean="0">
                <a:cs typeface="Arial" charset="0"/>
              </a:rPr>
              <a:t>исходов</a:t>
            </a:r>
            <a:endParaRPr lang="ru-RU" b="1" i="0" u="none" baseline="0" dirty="0">
              <a:cs typeface="Arial" charset="0"/>
            </a:endParaRP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0825" y="3097213"/>
            <a:ext cx="3756025" cy="2305050"/>
          </a:xfrm>
        </p:spPr>
        <p:txBody>
          <a:bodyPr/>
          <a:lstStyle/>
          <a:p>
            <a:pPr algn="l" rtl="0"/>
            <a:r>
              <a:rPr lang="ru-RU" b="0" i="0" u="none" baseline="0">
                <a:cs typeface="Arial" charset="0"/>
              </a:rPr>
              <a:t>Цель ясна: 0 смертельных исходов в Группе.</a:t>
            </a:r>
          </a:p>
          <a:p>
            <a:endParaRPr lang="ru-RU" altLang="fr-FR">
              <a:cs typeface="Arial" charset="0"/>
            </a:endParaRPr>
          </a:p>
          <a:p>
            <a:pPr algn="l" rtl="0"/>
            <a:r>
              <a:rPr lang="ru-RU" b="0" i="0" u="none" baseline="0">
                <a:cs typeface="Arial" charset="0"/>
              </a:rPr>
              <a:t>Ни один человек, работающий в TOTAL или для TOTAL (по контракту), не должен потерять свою жизнь 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035B3DC-36A6-CB4B-A35C-B1C38F4ED41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А для вас?</a:t>
            </a:r>
            <a:endParaRPr lang="ru-RU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ru-RU" b="0" i="0" u="none" baseline="0">
                <a:cs typeface="Arial" charset="0"/>
              </a:rPr>
              <a:t>В вашей повседневной жизни (не профессиональной), как защитить себя от происшествий?</a:t>
            </a:r>
          </a:p>
          <a:p>
            <a:pPr algn="just" rtl="0"/>
            <a:endParaRPr lang="ru-RU" altLang="fr-FR" dirty="0" smtClean="0">
              <a:cs typeface="Arial" charset="0"/>
            </a:endParaRPr>
          </a:p>
          <a:p>
            <a:pPr algn="just" rtl="0"/>
            <a:r>
              <a:rPr lang="ru-RU" b="0" i="0" u="none" baseline="0">
                <a:cs typeface="Arial" charset="0"/>
              </a:rPr>
              <a:t>Можете ли вы описать ситуацию, в которой вы были близки к смертельному исходу (или с очень серьезными последствиями).</a:t>
            </a:r>
          </a:p>
          <a:p>
            <a:pPr algn="just" rtl="0"/>
            <a:endParaRPr lang="ru-RU" altLang="fr-FR" dirty="0" smtClean="0">
              <a:cs typeface="Arial" charset="0"/>
            </a:endParaRPr>
          </a:p>
          <a:p>
            <a:pPr algn="just" rtl="0"/>
            <a:r>
              <a:rPr lang="ru-RU" b="0" i="0" u="none" baseline="0">
                <a:cs typeface="Arial" charset="0"/>
              </a:rPr>
              <a:t>Что вы делаете дома, чтобы этот тип происшествий не произошел?</a:t>
            </a:r>
          </a:p>
          <a:p>
            <a:pPr algn="just" rtl="0"/>
            <a:endParaRPr lang="ru-RU" altLang="fr-FR" dirty="0" smtClean="0">
              <a:cs typeface="Arial" charset="0"/>
            </a:endParaRPr>
          </a:p>
          <a:p>
            <a:pPr algn="just" rtl="0"/>
            <a:r>
              <a:rPr lang="ru-RU" b="0" i="0" u="none" baseline="0">
                <a:cs typeface="Arial" charset="0"/>
              </a:rPr>
              <a:t>Как вы будете поступать в Total в рамках своих задач? </a:t>
            </a:r>
            <a:endParaRPr lang="ru-RU" altLang="fr-FR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793DF98-BBB9-9243-9542-8FAB46502B2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TRIR</a:t>
            </a:r>
            <a:r>
              <a:rPr lang="ru-RU" b="1" i="0" u="none" baseline="0">
                <a:solidFill>
                  <a:srgbClr val="BD2B0B"/>
                </a:solidFill>
              </a:rPr>
              <a:t> </a:t>
            </a:r>
            <a:r>
              <a:rPr lang="ru-RU" b="1" i="0" u="none" baseline="0"/>
              <a:t>и</a:t>
            </a:r>
            <a:r>
              <a:rPr lang="ru-RU" b="1" i="0" u="none" baseline="0">
                <a:solidFill>
                  <a:srgbClr val="BD2B0B"/>
                </a:solidFill>
              </a:rPr>
              <a:t> </a:t>
            </a:r>
            <a:r>
              <a:rPr lang="ru-RU" b="1" i="0" u="none" baseline="0"/>
              <a:t>смертельные исходы</a:t>
            </a: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EACF56F-6D1F-C64B-BB59-8914A31190E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5" descr="../../../../../../Desktop/Capture%20d’écran%202016-07-28%20à%2015.06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1628"/>
          <a:stretch>
            <a:fillRect/>
          </a:stretch>
        </p:blipFill>
        <p:spPr bwMode="auto">
          <a:xfrm>
            <a:off x="641350" y="1549400"/>
            <a:ext cx="78501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2.3 – Безопасность: Смертельные случаи / аварии – V2</a:t>
            </a:r>
            <a:endParaRPr lang="ru-RU" alt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656</TotalTime>
  <Words>464</Words>
  <Application>Microsoft Office PowerPoint</Application>
  <PresentationFormat>Affichage à l'écran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fr_total_modele_rouge_fonce</vt:lpstr>
      <vt:lpstr>Безопасность: Смертельные случаи / аварии</vt:lpstr>
      <vt:lpstr>Цели модуля</vt:lpstr>
      <vt:lpstr>Цель Группы</vt:lpstr>
      <vt:lpstr>Цель: 0 смертельных исходов</vt:lpstr>
      <vt:lpstr>ФИЛЬМ: Свидетельство менеджера, потерявшего сотрудника</vt:lpstr>
      <vt:lpstr>Цель: 0 смертельных  исходов</vt:lpstr>
      <vt:lpstr>Цель: 0 смертельных  исходов</vt:lpstr>
      <vt:lpstr>А для вас?</vt:lpstr>
      <vt:lpstr>TRIR и смертельные исходы</vt:lpstr>
      <vt:lpstr>Как предотвратить аварии со смертельным исходом: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77</cp:revision>
  <dcterms:created xsi:type="dcterms:W3CDTF">2015-09-07T13:13:13Z</dcterms:created>
  <dcterms:modified xsi:type="dcterms:W3CDTF">2017-06-15T21:08:28Z</dcterms:modified>
</cp:coreProperties>
</file>