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2" r:id="rId5"/>
    <p:sldId id="259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6" autoAdjust="0"/>
    <p:restoredTop sz="94911" autoAdjust="0"/>
  </p:normalViewPr>
  <p:slideViewPr>
    <p:cSldViewPr snapToObjects="1">
      <p:cViewPr>
        <p:scale>
          <a:sx n="68" d="100"/>
          <a:sy n="68" d="100"/>
        </p:scale>
        <p:origin x="-348" y="-24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11/07/2017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11/07/2017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C5DFC2B-24D6-474C-87BA-40845D155FCD}" type="slidenum">
              <a:rPr/>
              <a:pPr/>
              <a:t>2</a:t>
            </a:fld>
            <a:endParaRPr lang="ar" altLang="fr-FR"/>
          </a:p>
        </p:txBody>
      </p:sp>
    </p:spTree>
    <p:extLst>
      <p:ext uri="{BB962C8B-B14F-4D97-AF65-F5344CB8AC3E}">
        <p14:creationId xmlns:p14="http://schemas.microsoft.com/office/powerpoint/2010/main" val="158535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C5DFC2B-24D6-474C-87BA-40845D155FCD}" type="slidenum">
              <a:rPr/>
              <a:pPr/>
              <a:t>3</a:t>
            </a:fld>
            <a:endParaRPr lang="ar" altLang="fr-FR"/>
          </a:p>
        </p:txBody>
      </p:sp>
    </p:spTree>
    <p:extLst>
      <p:ext uri="{BB962C8B-B14F-4D97-AF65-F5344CB8AC3E}">
        <p14:creationId xmlns:p14="http://schemas.microsoft.com/office/powerpoint/2010/main" val="5759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ar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rtl="1" eaLnBrk="1" hangingPunct="1"/>
            <a:r>
              <a:rPr lang="ar" b="1" i="0" u="none" cap="none" baseline="0">
                <a:cs typeface="Arial" charset="0"/>
              </a:rPr>
              <a:t>المخاطر النفسية والاجتماعية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r" rtl="1" eaLnBrk="1" hangingPunct="1"/>
            <a:r>
              <a:rPr lang="ar" b="0" i="0" u="none" baseline="0" dirty="0">
                <a:cs typeface="Arial" charset="0"/>
              </a:rPr>
              <a:t>مجموعة دمج الصحة والسلامة والأمن والمجتمع والبيئة </a:t>
            </a:r>
            <a:r>
              <a:rPr lang="ar" b="0" i="0" u="none" baseline="0" dirty="0" smtClean="0">
                <a:cs typeface="Arial" charset="0"/>
              </a:rPr>
              <a:t>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b="0" i="0" u="none" baseline="0" dirty="0" smtClean="0">
                <a:cs typeface="Arial" charset="0"/>
              </a:rPr>
              <a:t>)</a:t>
            </a:r>
            <a:endParaRPr lang="ar" b="0" i="0" u="none" baseline="0" dirty="0">
              <a:cs typeface="Arial" charset="0"/>
            </a:endParaRPr>
          </a:p>
          <a:p>
            <a:pPr algn="r" rtl="1" eaLnBrk="1" hangingPunct="1"/>
            <a:r>
              <a:rPr lang="ar" b="0" i="0" u="none" baseline="0" dirty="0">
                <a:cs typeface="Arial" charset="0"/>
              </a:rPr>
              <a:t>وحدة المناهج الدراسية الأساسية العامة 2.5ب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" b="1" i="0" u="none" baseline="0">
                <a:solidFill>
                  <a:schemeClr val="accent3">
                    <a:lumMod val="75000"/>
                  </a:schemeClr>
                </a:solidFill>
                <a:ea typeface="+mj-ea"/>
              </a:rPr>
              <a:t>أهداف الوحدة</a:t>
            </a:r>
            <a:endParaRPr lang="ar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3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773238"/>
            <a:ext cx="8218488" cy="2374900"/>
          </a:xfrm>
        </p:spPr>
        <p:txBody>
          <a:bodyPr/>
          <a:lstStyle/>
          <a:p>
            <a:pPr marL="0" indent="0" algn="r" rtl="1">
              <a:buFont typeface="Lucida Grande" charset="0"/>
              <a:buNone/>
            </a:pPr>
            <a:r>
              <a:rPr lang="ar" b="0" i="0" u="none" baseline="0">
                <a:cs typeface="Arial" charset="0"/>
              </a:rPr>
              <a:t>بعد الانتهاء من هذه الوحدة، سوف يكون بإمكانك:</a:t>
            </a:r>
          </a:p>
          <a:p>
            <a:pPr marL="0" indent="0" algn="r" rtl="1">
              <a:buFont typeface="Lucida Grande" charset="0"/>
              <a:buNone/>
            </a:pPr>
            <a:endParaRPr lang="ar" altLang="fr-FR" dirty="0">
              <a:cs typeface="Arial" charset="0"/>
            </a:endParaRPr>
          </a:p>
          <a:p>
            <a:pPr marL="361950" indent="-361950" algn="r" rtl="1"/>
            <a:r>
              <a:rPr lang="ar" b="0" i="0" u="none" baseline="0">
                <a:cs typeface="Arial" charset="0"/>
              </a:rPr>
              <a:t>معرفة السلوك الذي ينبغي القيام به لتجنب / للوقاية من المخاطر النفسية والاجتماعية.</a:t>
            </a:r>
            <a:endParaRPr lang="ar" altLang="fr-FR" dirty="0">
              <a:cs typeface="Arial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-119534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b="0" i="0" u="none" baseline="0" dirty="0"/>
              <a:t>مجموعة دمج الصحة والسلامة والأمن والمجتمع والبيئة </a:t>
            </a:r>
            <a:r>
              <a:rPr lang="ar" b="0" i="0" u="none" baseline="0" dirty="0" smtClean="0"/>
              <a:t>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b="0" i="0" u="none" baseline="0" dirty="0" smtClean="0"/>
              <a:t>) </a:t>
            </a:r>
            <a:r>
              <a:rPr lang="ar" b="0" i="0" u="none" baseline="0" dirty="0"/>
              <a:t>- المناهج الدراسية الأساسية العامة 2.5ب - المخاطر النفسية والاجتماعية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" b="1" i="0" u="none" baseline="0"/>
              <a:t>حالات ملموسة</a:t>
            </a:r>
            <a:endParaRPr lang="ar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1"/>
            <a:r>
              <a:rPr lang="ar" b="0" i="0" u="none" baseline="0">
                <a:cs typeface="Arial" charset="0"/>
              </a:rPr>
              <a:t>في صباح أحد الأيام، اكتشف هنري لدى وصوله إلى العمل وجود زميل متعب جدا، ويبكي وهو جالس أمام جهاز الكمبيوتر الخاص به.</a:t>
            </a:r>
          </a:p>
          <a:p>
            <a:pPr algn="just" rtl="1"/>
            <a:endParaRPr lang="ar" altLang="fr-FR">
              <a:cs typeface="Arial" charset="0"/>
            </a:endParaRPr>
          </a:p>
          <a:p>
            <a:pPr algn="just" rtl="1"/>
            <a:r>
              <a:rPr lang="ar" b="0" i="0" u="none" baseline="0">
                <a:cs typeface="Arial" charset="0"/>
              </a:rPr>
              <a:t>منذ عدة أسابيع، بدا سلوك زميل سيمون عدوانيًا جدًا خلال الاجتماعات، وعند حديثه مع أعضاء فريقه، في حين أنه عادة ما يتسم سلوكه بالهدوء والاتزان.</a:t>
            </a:r>
          </a:p>
          <a:p>
            <a:pPr algn="just" rtl="1"/>
            <a:endParaRPr lang="ar" altLang="fr-FR">
              <a:cs typeface="Arial" charset="0"/>
            </a:endParaRPr>
          </a:p>
          <a:p>
            <a:pPr algn="just" rtl="1"/>
            <a:r>
              <a:rPr lang="ar" b="0" i="0" u="none" baseline="0">
                <a:cs typeface="Arial" charset="0"/>
              </a:rPr>
              <a:t>هناك شاب تم إلحاقه حديثًا بفريق العمل ويبدو وكأنه في حالة من القلق الملحوظ. وفي الأسبوع الثالث، اشتكى من عبء العمل وكمه الكبير جدًا، وعدم قدرته على إنجازه ...</a:t>
            </a:r>
            <a:endParaRPr lang="ar" altLang="fr-FR">
              <a:cs typeface="Arial" charset="0"/>
            </a:endParaRPr>
          </a:p>
          <a:p>
            <a:pPr algn="just" rtl="1"/>
            <a:endParaRPr lang="ar" altLang="fr-FR">
              <a:cs typeface="Arial" charset="0"/>
            </a:endParaRPr>
          </a:p>
          <a:p>
            <a:pPr algn="just" rtl="1"/>
            <a:endParaRPr lang="ar" altLang="fr-FR">
              <a:cs typeface="Arial" charset="0"/>
            </a:endParaRPr>
          </a:p>
          <a:p>
            <a:pPr algn="ctr" rtl="1">
              <a:buFont typeface="Lucida Grande" charset="0"/>
              <a:buNone/>
            </a:pPr>
            <a:r>
              <a:rPr lang="ar" b="1" i="0" u="none" baseline="0">
                <a:cs typeface="Arial" charset="0"/>
              </a:rPr>
              <a:t>ما هي النقاط المشتركة في هذه الحالات؟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D4295FE0-C30B-1841-A0B2-DE61DFB3A28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-36512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2.5ب - المخاطر النفسية والاجتماعية - الإصدار الثاني</a:t>
            </a:r>
            <a:endParaRPr lang="ar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" b="1" i="0" u="none" baseline="0"/>
              <a:t>موضوع مهم لمجموعة توتال "Total"</a:t>
            </a:r>
            <a:endParaRPr lang="ar" dirty="0"/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356100" y="1125538"/>
            <a:ext cx="4319588" cy="5040312"/>
          </a:xfrm>
        </p:spPr>
        <p:txBody>
          <a:bodyPr/>
          <a:lstStyle/>
          <a:p>
            <a:pPr algn="r" rtl="1"/>
            <a:r>
              <a:rPr lang="ar" b="0" i="0" u="none" baseline="0">
                <a:cs typeface="Arial" charset="0"/>
              </a:rPr>
              <a:t>اتفاقية موقعة في 20 يناير 2016 بشأن الوقاية من المخاطر النفسية والاجتماعية من أجل تحسين الظروف المعيشية في العمل (في فرنسا).  </a:t>
            </a:r>
            <a:endParaRPr lang="ar" altLang="fr-FR">
              <a:cs typeface="Arial" charset="0"/>
            </a:endParaRPr>
          </a:p>
          <a:p>
            <a:endParaRPr lang="ar" altLang="fr-FR" dirty="0">
              <a:cs typeface="Arial" charset="0"/>
            </a:endParaRPr>
          </a:p>
          <a:p>
            <a:pPr algn="r" rtl="1"/>
            <a:r>
              <a:rPr lang="ar" b="0" i="0" u="none" baseline="0">
                <a:cs typeface="Arial" charset="0"/>
              </a:rPr>
              <a:t>مجموعة "معًا من أجل الوقاية من المخاطر النفسية والاجتماعية"</a:t>
            </a:r>
            <a:r>
              <a:rPr lang="ar" b="1" i="0" u="none" baseline="0">
                <a:cs typeface="Arial" charset="0"/>
              </a:rPr>
              <a:t> </a:t>
            </a:r>
            <a:endParaRPr lang="ar" altLang="fr-FR" dirty="0">
              <a:cs typeface="Arial" charset="0"/>
            </a:endParaRPr>
          </a:p>
          <a:p>
            <a:endParaRPr lang="ar" altLang="fr-FR" dirty="0">
              <a:cs typeface="Arial" charset="0"/>
            </a:endParaRPr>
          </a:p>
          <a:p>
            <a:pPr algn="r" rtl="1"/>
            <a:r>
              <a:rPr lang="ar" b="0" i="0" u="none" baseline="0">
                <a:cs typeface="Arial" charset="0"/>
              </a:rPr>
              <a:t>للقراءة على شبكة الإنترنت. </a:t>
            </a:r>
          </a:p>
          <a:p>
            <a:endParaRPr lang="ar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BF6FC6C7-305F-5044-92D3-0E974AC7D1FD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9638"/>
            <a:ext cx="3597275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-36512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2.5ب - المخاطر النفسية والاجتماعية - الإصدار الثاني</a:t>
            </a:r>
            <a:endParaRPr lang="ar" alt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8488" cy="635000"/>
          </a:xfrm>
        </p:spPr>
        <p:txBody>
          <a:bodyPr/>
          <a:lstStyle/>
          <a:p>
            <a:pPr algn="r" rtl="1">
              <a:defRPr/>
            </a:pPr>
            <a:r>
              <a:rPr lang="ar" b="1" i="0" u="none" baseline="0" dirty="0"/>
              <a:t>المخاطر النفسية والاجتماعية</a:t>
            </a:r>
            <a:endParaRPr lang="ar" dirty="0"/>
          </a:p>
        </p:txBody>
      </p:sp>
      <p:sp>
        <p:nvSpPr>
          <p:cNvPr id="1843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BBF7CE3F-3A96-EF41-A55C-6D0B00172C9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8435" name="Grouper 8"/>
          <p:cNvGrpSpPr>
            <a:grpSpLocks/>
          </p:cNvGrpSpPr>
          <p:nvPr/>
        </p:nvGrpSpPr>
        <p:grpSpPr bwMode="auto">
          <a:xfrm>
            <a:off x="654050" y="404813"/>
            <a:ext cx="7013575" cy="5611812"/>
            <a:chOff x="653952" y="404664"/>
            <a:chExt cx="7014392" cy="5611514"/>
          </a:xfrm>
        </p:grpSpPr>
        <p:pic>
          <p:nvPicPr>
            <p:cNvPr id="1843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61" t="43700" r="6287" b="5688"/>
            <a:stretch>
              <a:fillRect/>
            </a:stretch>
          </p:blipFill>
          <p:spPr bwMode="auto">
            <a:xfrm>
              <a:off x="653952" y="404664"/>
              <a:ext cx="7014392" cy="5611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5291580" y="4004923"/>
              <a:ext cx="2376764" cy="2011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/>
              <a:endParaRPr lang="ar" altLang="fr-FR">
                <a:solidFill>
                  <a:srgbClr val="FFFFFF"/>
                </a:solidFill>
              </a:endParaRPr>
            </a:p>
          </p:txBody>
        </p:sp>
      </p:grpSp>
      <p:sp>
        <p:nvSpPr>
          <p:cNvPr id="9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-108520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2.5ب - المخاطر النفسية والاجتماعية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" b="1" i="0" u="none" baseline="0"/>
              <a:t>العوامل الخاصة بالمخاطر النفسية والاجتماعية</a:t>
            </a:r>
            <a:endParaRPr lang="ar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C12E6248-4F81-C348-B351-85646D01894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5" descr="../../../../../../../../Desktop/WIP%20KIT/Schéma%20facteurs%20ris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9091" r="7809"/>
          <a:stretch>
            <a:fillRect/>
          </a:stretch>
        </p:blipFill>
        <p:spPr bwMode="auto">
          <a:xfrm>
            <a:off x="1692275" y="769938"/>
            <a:ext cx="5249863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-47526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2.5ب - المخاطر النفسية والاجتماعية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" b="1" i="0" u="none" baseline="0"/>
              <a:t>التصرف كزميل</a:t>
            </a:r>
            <a:endParaRPr lang="ar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737209"/>
            <a:ext cx="8218488" cy="3383582"/>
          </a:xfrm>
        </p:spPr>
        <p:txBody>
          <a:bodyPr/>
          <a:lstStyle/>
          <a:p>
            <a:pPr algn="r" rtl="1"/>
            <a:r>
              <a:rPr lang="ar" b="0" i="0" u="none" baseline="0">
                <a:cs typeface="Arial" charset="0"/>
              </a:rPr>
              <a:t>التصرف بشكل سليم:</a:t>
            </a:r>
          </a:p>
          <a:p>
            <a:pPr algn="r" rtl="1">
              <a:buFont typeface="Lucida Grande" charset="0"/>
              <a:buNone/>
            </a:pPr>
            <a:r>
              <a:rPr lang="ar">
                <a:cs typeface="Arial" charset="0"/>
              </a:rPr>
              <a:t/>
            </a:r>
            <a:br>
              <a:rPr lang="ar">
                <a:cs typeface="Arial" charset="0"/>
              </a:rPr>
            </a:br>
            <a:endParaRPr lang="ar" altLang="fr-FR" dirty="0">
              <a:cs typeface="Arial" charset="0"/>
            </a:endParaRPr>
          </a:p>
          <a:p>
            <a:pPr algn="r" rtl="1"/>
            <a:r>
              <a:rPr lang="ar" b="0" i="0" u="none" baseline="0">
                <a:cs typeface="Arial" charset="0"/>
              </a:rPr>
              <a:t>التنبيه:</a:t>
            </a:r>
          </a:p>
          <a:p>
            <a:endParaRPr lang="ar" altLang="fr-FR" dirty="0">
              <a:cs typeface="Arial" charset="0"/>
            </a:endParaRPr>
          </a:p>
          <a:p>
            <a:endParaRPr lang="ar" altLang="fr-FR" dirty="0">
              <a:cs typeface="Arial" charset="0"/>
            </a:endParaRPr>
          </a:p>
          <a:p>
            <a:pPr algn="r" rtl="1"/>
            <a:r>
              <a:rPr lang="ar" b="0" i="0" u="none" baseline="0">
                <a:cs typeface="Arial" charset="0"/>
              </a:rPr>
              <a:t>التوجيه، عند الحاجة:</a:t>
            </a:r>
            <a:endParaRPr lang="ar" altLang="fr-FR" dirty="0">
              <a:cs typeface="Arial" charset="0"/>
            </a:endParaRP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AD6916CF-DF28-2F40-B4B8-94287CEF0CD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2.5ب - المخاطر النفسية والاجتماعية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" b="1" i="0" u="none" baseline="0"/>
              <a:t>التصرف كزميل</a:t>
            </a:r>
            <a:endParaRPr lang="ar" dirty="0"/>
          </a:p>
        </p:txBody>
      </p:sp>
      <p:sp>
        <p:nvSpPr>
          <p:cNvPr id="2150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1125538"/>
            <a:ext cx="8640960" cy="5183187"/>
          </a:xfrm>
        </p:spPr>
        <p:txBody>
          <a:bodyPr/>
          <a:lstStyle/>
          <a:p>
            <a:pPr algn="r" rtl="1"/>
            <a:r>
              <a:rPr lang="ar" sz="1800" b="1" i="0" u="none" baseline="0">
                <a:cs typeface="Arial" charset="0"/>
              </a:rPr>
              <a:t>التصرف بشكل سليم:</a:t>
            </a:r>
          </a:p>
          <a:p>
            <a:pPr lvl="1" algn="r" rtl="1"/>
            <a:r>
              <a:rPr lang="ar" b="0" i="0" u="none" baseline="0">
                <a:cs typeface="Arial" charset="0"/>
              </a:rPr>
              <a:t>الاهتمام بالزملاء وعلى وجه الخصوص الانتباه إلى أي تغيير يطرأ على سلوكهم: وأي تغير مفاجئ مقارنة بالسلوك المعتاد والسلوك الحالي. </a:t>
            </a:r>
          </a:p>
          <a:p>
            <a:pPr lvl="1" algn="r" rtl="1"/>
            <a:r>
              <a:rPr lang="ar" b="0" i="0" u="none" baseline="0">
                <a:cs typeface="Arial" charset="0"/>
              </a:rPr>
              <a:t>فيما يتصل بالمدونة الأخلاقية: الاستماع والاحترام ...</a:t>
            </a:r>
            <a:endParaRPr lang="ar" altLang="fr-FR" dirty="0">
              <a:cs typeface="Arial" charset="0"/>
            </a:endParaRPr>
          </a:p>
          <a:p>
            <a:endParaRPr lang="ar" altLang="fr-FR" dirty="0">
              <a:cs typeface="Arial" charset="0"/>
            </a:endParaRPr>
          </a:p>
          <a:p>
            <a:pPr algn="r" rtl="1"/>
            <a:r>
              <a:rPr lang="ar" sz="1800" b="1" i="0" u="none" baseline="0">
                <a:cs typeface="Arial" charset="0"/>
              </a:rPr>
              <a:t>التنبيه:</a:t>
            </a:r>
          </a:p>
          <a:p>
            <a:pPr lvl="1" algn="r" rtl="1"/>
            <a:r>
              <a:rPr lang="ar" b="0" i="0" u="none" baseline="0">
                <a:cs typeface="Arial" charset="0"/>
              </a:rPr>
              <a:t>إبلاغ مديرك المباشر أو مسؤول الموارد البشرية.</a:t>
            </a:r>
          </a:p>
          <a:p>
            <a:endParaRPr lang="ar" altLang="fr-FR" dirty="0">
              <a:cs typeface="Arial" charset="0"/>
            </a:endParaRPr>
          </a:p>
          <a:p>
            <a:pPr algn="r" rtl="1"/>
            <a:r>
              <a:rPr lang="ar" sz="1800" b="1" i="0" u="none" baseline="0">
                <a:cs typeface="Arial" charset="0"/>
              </a:rPr>
              <a:t>التوجه، إذا لزم الأمر، إلى أحد المحاورين المتميزين الواعين بالمخاطر النفسية والاجتماعية:</a:t>
            </a:r>
          </a:p>
          <a:p>
            <a:pPr lvl="1" algn="r" rtl="1"/>
            <a:r>
              <a:rPr lang="ar" b="0" i="0" u="none" baseline="0">
                <a:cs typeface="Arial" charset="0"/>
              </a:rPr>
              <a:t>التسلسل الهرمي الوظيفي الخاص بك</a:t>
            </a:r>
          </a:p>
          <a:p>
            <a:pPr lvl="1" algn="r" rtl="1"/>
            <a:r>
              <a:rPr lang="ar" b="0" i="0" u="none" baseline="0">
                <a:cs typeface="Arial" charset="0"/>
              </a:rPr>
              <a:t>الموارد البشرية</a:t>
            </a:r>
          </a:p>
          <a:p>
            <a:pPr lvl="1" algn="r" rtl="1"/>
            <a:r>
              <a:rPr lang="ar" b="0" i="0" u="none" baseline="0">
                <a:cs typeface="Arial" charset="0"/>
              </a:rPr>
              <a:t>الطبيب (في العمل)، والأخصائيون الاجتماعيون</a:t>
            </a:r>
          </a:p>
          <a:p>
            <a:pPr lvl="1" algn="r" rtl="1"/>
            <a:r>
              <a:rPr lang="ar" b="0" i="0" u="none" baseline="0">
                <a:cs typeface="Arial" charset="0"/>
              </a:rPr>
              <a:t>ممثلو فريق العمل</a:t>
            </a:r>
          </a:p>
          <a:p>
            <a:endParaRPr lang="ar" altLang="fr-FR" dirty="0">
              <a:cs typeface="Arial" charset="0"/>
            </a:endParaRPr>
          </a:p>
          <a:p>
            <a:endParaRPr lang="ar" altLang="fr-FR" dirty="0">
              <a:cs typeface="Arial" charset="0"/>
            </a:endParaRPr>
          </a:p>
        </p:txBody>
      </p:sp>
      <p:sp>
        <p:nvSpPr>
          <p:cNvPr id="2150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7916F7EC-AFB4-9046-958D-00EADD122F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2.5ب - المخاطر النفسية والاجتماعية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" b="1" i="0" u="none" baseline="0"/>
              <a:t>حالات ملموسة</a:t>
            </a:r>
            <a:endParaRPr lang="ar" dirty="0"/>
          </a:p>
        </p:txBody>
      </p:sp>
      <p:sp>
        <p:nvSpPr>
          <p:cNvPr id="2253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1"/>
            <a:r>
              <a:rPr lang="ar" b="0" i="0" u="none" baseline="0" dirty="0">
                <a:cs typeface="Arial" charset="0"/>
              </a:rPr>
              <a:t>في صباح أحد الأيام، اكتشف هنري لدى وصوله إلى العمل وجود زميل متعب جدا، ويبكي وهو جالس أمام جهاز الكمبيوتر الخاص به.</a:t>
            </a:r>
          </a:p>
          <a:p>
            <a:pPr algn="just" rtl="1"/>
            <a:endParaRPr lang="ar" altLang="fr-FR" dirty="0">
              <a:cs typeface="Arial" charset="0"/>
            </a:endParaRPr>
          </a:p>
          <a:p>
            <a:pPr algn="just" rtl="1"/>
            <a:r>
              <a:rPr lang="ar" b="0" i="0" u="none" baseline="0" dirty="0">
                <a:cs typeface="Arial" charset="0"/>
              </a:rPr>
              <a:t>منذ عدة أسابيع، بدا سلوك زميل سيمون عدوانيًا جدًا خلال الاجتماعات، وعند حديثه مع أعضاء فريقه، في حين أنه عادة ما يتسم سلوكه بالهدوء والاتزان.</a:t>
            </a:r>
          </a:p>
          <a:p>
            <a:pPr algn="just" rtl="1"/>
            <a:endParaRPr lang="ar" altLang="fr-FR" dirty="0">
              <a:cs typeface="Arial" charset="0"/>
            </a:endParaRPr>
          </a:p>
          <a:p>
            <a:pPr algn="just" rtl="1"/>
            <a:r>
              <a:rPr lang="ar" b="0" i="0" u="none" baseline="0" dirty="0">
                <a:cs typeface="Arial" charset="0"/>
              </a:rPr>
              <a:t>هناك شاب تم إلحاقه حديثًا بفريق العمل ويبدو وكأنه في حالة من القلق الملحوظ. </a:t>
            </a:r>
            <a:r>
              <a:rPr lang="ar" b="0" i="0" u="none" baseline="0">
                <a:cs typeface="Arial" charset="0"/>
              </a:rPr>
              <a:t>وفي الأسبوع الثالث، اشتكى من عبء العمل وكمه الكبير جدًا، وعدم قدرته على إنجازه ...</a:t>
            </a:r>
            <a:endParaRPr lang="ar" altLang="fr-FR">
              <a:cs typeface="Arial" charset="0"/>
            </a:endParaRPr>
          </a:p>
          <a:p>
            <a:pPr algn="just" rtl="1"/>
            <a:endParaRPr lang="ar" altLang="fr-FR">
              <a:cs typeface="Arial" charset="0"/>
            </a:endParaRPr>
          </a:p>
          <a:p>
            <a:pPr algn="ctr" rtl="1">
              <a:buFont typeface="Lucida Grande" charset="0"/>
              <a:buNone/>
            </a:pPr>
            <a:r>
              <a:rPr lang="ar" b="1" i="0" u="none" baseline="0" dirty="0">
                <a:cs typeface="Arial" charset="0"/>
              </a:rPr>
              <a:t>ما السلوك الذي ينبغي القيام به؟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453F4910-633F-1B4A-93EA-F06AB8BB076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-108520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2.5ب - المخاطر النفسية والاجتماعية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865</TotalTime>
  <Words>563</Words>
  <Application>Microsoft Office PowerPoint</Application>
  <PresentationFormat>Affichage à l'écran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fr_total_modele_rouge_fonce</vt:lpstr>
      <vt:lpstr>المخاطر النفسية والاجتماعية</vt:lpstr>
      <vt:lpstr>أهداف الوحدة</vt:lpstr>
      <vt:lpstr>حالات ملموسة</vt:lpstr>
      <vt:lpstr>موضوع مهم لمجموعة توتال "Total"</vt:lpstr>
      <vt:lpstr>المخاطر النفسية والاجتماعية</vt:lpstr>
      <vt:lpstr>العوامل الخاصة بالمخاطر النفسية والاجتماعية</vt:lpstr>
      <vt:lpstr>التصرف كزميل</vt:lpstr>
      <vt:lpstr>التصرف كزميل</vt:lpstr>
      <vt:lpstr>حالات ملموسة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129</cp:revision>
  <dcterms:created xsi:type="dcterms:W3CDTF">2015-09-07T13:13:13Z</dcterms:created>
  <dcterms:modified xsi:type="dcterms:W3CDTF">2017-07-11T20:33:02Z</dcterms:modified>
</cp:coreProperties>
</file>