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911" autoAdjust="0"/>
  </p:normalViewPr>
  <p:slideViewPr>
    <p:cSldViewPr snapToObjects="1">
      <p:cViewPr>
        <p:scale>
          <a:sx n="100" d="100"/>
          <a:sy n="100" d="100"/>
        </p:scale>
        <p:origin x="-348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7C5DFC2B-24D6-474C-87BA-40845D155FCD}" type="slidenum">
              <a:rPr/>
              <a:pPr/>
              <a:t>2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zh-CN"/>
              <a:t/>
            </a:r>
            <a:fld id="{7C5DFC2B-24D6-474C-87BA-40845D155FCD}" type="slidenum">
              <a:rPr/>
              <a:pPr/>
              <a:t>3</a:t>
            </a:fld>
            <a:endParaRPr lang="zh-CN" altLang="fr-FR"/>
          </a:p>
        </p:txBody>
      </p:sp>
    </p:spTree>
    <p:extLst>
      <p:ext uri="{BB962C8B-B14F-4D97-AF65-F5344CB8AC3E}">
        <p14:creationId xmlns:p14="http://schemas.microsoft.com/office/powerpoint/2010/main" xmlns="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zh-C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zh-CN">
                <a:cs typeface="Arial" charset="0"/>
              </a:rPr>
              <a:t>社会心理风险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zh-CN">
                <a:cs typeface="Arial" charset="0"/>
              </a:rPr>
              <a:t>H3SE 入职培训</a:t>
            </a:r>
          </a:p>
          <a:p>
            <a:pPr eaLnBrk="1" hangingPunct="1" algn="l" rtl="0"/>
            <a:r>
              <a:rPr b="0" i="0" u="none" baseline="0" lang="zh-CN">
                <a:cs typeface="Arial" charset="0"/>
              </a:rPr>
              <a:t>TCG 2.5b 模块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zh-CN">
                <a:solidFill>
                  <a:schemeClr val="accent3">
                    <a:lumMod val="75000"/>
                  </a:schemeClr>
                </a:solidFill>
                <a:ea typeface="+mj-ea"/>
              </a:rPr>
              <a:t>本模块的目标</a:t>
            </a:r>
            <a:endParaRPr lang="zh-C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zh-CN">
                <a:cs typeface="Arial" charset="0"/>
              </a:rPr>
              <a:t>在本模块结束时，您会：</a:t>
            </a:r>
          </a:p>
          <a:p>
            <a:pPr marL="0" indent="0" algn="l" rtl="0">
              <a:buFont typeface="Lucida Grande" charset="0"/>
              <a:buNone/>
            </a:pPr>
            <a:endParaRPr lang="zh-CN" altLang="fr-FR" dirty="0">
              <a:cs typeface="Arial" charset="0"/>
            </a:endParaRPr>
          </a:p>
          <a:p>
            <a:pPr marL="361950" indent="-361950" algn="l" rtl="0"/>
            <a:r>
              <a:rPr b="0" i="0" u="none" baseline="0" lang="zh-CN">
                <a:cs typeface="Arial" charset="0"/>
              </a:rPr>
              <a:t>知道采取什么行为可以避免/预防社会心理风险。</a:t>
            </a:r>
            <a:endParaRPr lang="zh-CN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具体情境</a:t>
            </a:r>
            <a:endParaRPr lang="zh-CN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zh-CN">
                <a:cs typeface="Arial" charset="0"/>
              </a:rPr>
              <a:t>一天早上，亨利到公司后发现一位同事非常疲惫，正在电脑前哭。</a:t>
            </a:r>
          </a:p>
          <a:p>
            <a:pPr algn="just" rtl="0"/>
            <a:endParaRPr lang="zh-CN" altLang="fr-FR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西蒙娜的一位同事几周以来和团队开会时极具攻击性，而平时这位同事能保持冷静，常提出建设性的意见。</a:t>
            </a:r>
          </a:p>
          <a:p>
            <a:pPr algn="just" rtl="0"/>
            <a:endParaRPr lang="zh-CN" altLang="fr-FR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一位新进的年轻职员似乎表现出非常明显的焦虑状态。第三周，他抱怨自己的工作非常繁重，无法完成......</a:t>
            </a:r>
            <a:endParaRPr lang="zh-CN" altLang="fr-FR">
              <a:cs typeface="Arial" charset="0"/>
            </a:endParaRPr>
          </a:p>
          <a:p>
            <a:pPr algn="just" rtl="0"/>
            <a:endParaRPr lang="zh-CN" altLang="fr-FR">
              <a:cs typeface="Arial" charset="0"/>
            </a:endParaRPr>
          </a:p>
          <a:p>
            <a:pPr algn="just" rtl="0"/>
            <a:endParaRPr lang="zh-CN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zh-CN">
                <a:cs typeface="Arial" charset="0"/>
              </a:rPr>
              <a:t>这些情境有哪些共同点？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道达尔集团的一项重要课题</a:t>
            </a:r>
            <a:endParaRPr lang="zh-CN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b="0" i="0" u="none" baseline="0" lang="zh-CN">
                <a:cs typeface="Arial" charset="0"/>
              </a:rPr>
              <a:t>2016 年 1 月 20 日关于社会心理风险预防的协定，旨在改善工作和生活条件（法国）。  </a:t>
            </a:r>
            <a:endParaRPr lang="zh-CN" altLang="fr-FR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pPr algn="l" rtl="0"/>
            <a:r>
              <a:rPr b="0" i="0" u="none" baseline="0" lang="zh-CN">
                <a:cs typeface="Arial" charset="0"/>
              </a:rPr>
              <a:t>“共同预防社会心理风险”培训</a:t>
            </a:r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pPr algn="l" rtl="0"/>
            <a:r>
              <a:rPr b="0" i="0" u="none" baseline="0" lang="zh-CN">
                <a:cs typeface="Arial" charset="0"/>
              </a:rPr>
              <a:t>内网上查询。 </a:t>
            </a:r>
          </a:p>
          <a:p>
            <a:endParaRPr lang="zh-CN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社会心理风险</a:t>
            </a:r>
            <a:endParaRPr lang="zh-CN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zh-CN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社会心理风险因素</a:t>
            </a:r>
            <a:endParaRPr lang="zh-CN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作为同事，应采取的正确行为</a:t>
            </a:r>
            <a:endParaRPr lang="zh-CN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b="0" i="0" u="none" baseline="0" lang="zh-CN">
                <a:cs typeface="Arial" charset="0"/>
              </a:rPr>
              <a:t>正确表现：</a:t>
            </a:r>
          </a:p>
          <a:p>
            <a:pPr algn="l" rtl="0">
              <a:buFont typeface="Lucida Grande" charset="0"/>
              <a:buNone/>
            </a:pPr>
            <a:br>
              <a:rPr lang="zh-CN">
                <a:cs typeface="Arial" charset="0"/>
              </a:rPr>
            </a:br>
            <a:endParaRPr lang="zh-CN" altLang="fr-FR" dirty="0">
              <a:cs typeface="Arial" charset="0"/>
            </a:endParaRPr>
          </a:p>
          <a:p>
            <a:pPr algn="l" rtl="0"/>
            <a:r>
              <a:rPr b="0" i="0" u="none" baseline="0" lang="zh-CN">
                <a:cs typeface="Arial" charset="0"/>
              </a:rPr>
              <a:t>提醒：</a:t>
            </a:r>
          </a:p>
          <a:p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pPr algn="l" rtl="0"/>
            <a:r>
              <a:rPr b="0" i="0" u="none" baseline="0" lang="zh-CN">
                <a:cs typeface="Arial" charset="0"/>
              </a:rPr>
              <a:t>如有需要，请加以引导：</a:t>
            </a:r>
            <a:endParaRPr lang="zh-CN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作为同事，应采取的正确行为</a:t>
            </a:r>
            <a:endParaRPr lang="zh-CN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sz="1800" b="1" i="0" u="none" baseline="0" lang="zh-CN">
                <a:cs typeface="Arial" charset="0"/>
              </a:rPr>
              <a:t>正确表现：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关注同事的任何变化：与通常行为相比，令人讶异并且持续时间较长的行为。 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真诚地关心：倾听、尊重等</a:t>
            </a:r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  <a:p>
            <a:pPr algn="l" rtl="0"/>
            <a:r>
              <a:rPr sz="1800" b="1" i="0" u="none" baseline="0" lang="zh-CN">
                <a:cs typeface="Arial" charset="0"/>
              </a:rPr>
              <a:t>提醒：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向您的直接主管或人力资源主管报告。</a:t>
            </a:r>
          </a:p>
          <a:p>
            <a:endParaRPr lang="zh-CN" altLang="fr-FR" dirty="0">
              <a:cs typeface="Arial" charset="0"/>
            </a:endParaRPr>
          </a:p>
          <a:p>
            <a:pPr algn="l" rtl="0"/>
            <a:r>
              <a:rPr sz="1800" b="1" i="0" u="none" baseline="0" lang="zh-CN">
                <a:cs typeface="Arial" charset="0"/>
              </a:rPr>
              <a:t>如有必要，由对社会心理风险非常敏感和擅长的专业人员对其进行引导：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您的部门领导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人力资源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（职业）医师、社工</a:t>
            </a:r>
          </a:p>
          <a:p>
            <a:pPr lvl="1" algn="l" rtl="0"/>
            <a:r>
              <a:rPr b="0" i="0" u="none" baseline="0" lang="zh-CN">
                <a:cs typeface="Arial" charset="0"/>
              </a:rPr>
              <a:t>员工代表</a:t>
            </a:r>
          </a:p>
          <a:p>
            <a:endParaRPr lang="zh-CN" altLang="fr-FR" dirty="0">
              <a:cs typeface="Arial" charset="0"/>
            </a:endParaRPr>
          </a:p>
          <a:p>
            <a:endParaRPr lang="zh-CN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zh-CN"/>
              <a:t>具体情境</a:t>
            </a:r>
            <a:endParaRPr lang="zh-CN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zh-CN">
                <a:cs typeface="Arial" charset="0"/>
              </a:rPr>
              <a:t>一天早上，亨利到公司后发现一位同事非常疲惫，正在电脑前哭。</a:t>
            </a:r>
          </a:p>
          <a:p>
            <a:pPr algn="just" rtl="0"/>
            <a:endParaRPr lang="zh-CN" altLang="fr-FR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西蒙娜的一位同事几周以来和团队开会时极具攻击性，而平时这位同事能保持冷静，常提出建设性的意见。</a:t>
            </a:r>
          </a:p>
          <a:p>
            <a:pPr algn="just" rtl="0"/>
            <a:endParaRPr lang="zh-CN" altLang="fr-FR">
              <a:cs typeface="Arial" charset="0"/>
            </a:endParaRPr>
          </a:p>
          <a:p>
            <a:pPr algn="just" rtl="0"/>
            <a:r>
              <a:rPr b="0" i="0" u="none" baseline="0" lang="zh-CN">
                <a:cs typeface="Arial" charset="0"/>
              </a:rPr>
              <a:t>一位新进的年轻职员似乎表现出非常明显的焦虑状态。第三周，他抱怨自己的工作非常繁重，无法完成......</a:t>
            </a:r>
            <a:endParaRPr lang="zh-CN" altLang="fr-FR">
              <a:cs typeface="Arial" charset="0"/>
            </a:endParaRPr>
          </a:p>
          <a:p>
            <a:pPr algn="just" rtl="0"/>
            <a:endParaRPr lang="zh-CN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zh-CN">
                <a:cs typeface="Arial" charset="0"/>
              </a:rPr>
              <a:t>应采取什么行为？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zh-CN"/>
              <a:t/>
            </a:r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zh-C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zh-CN"/>
              <a:t>H3SE 入职培训- TCG 2.5b – 社会心理风险 - V2</a:t>
            </a:r>
            <a:endParaRPr lang="zh-CN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433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Les Risques Psycho-Sociaux</vt:lpstr>
      <vt:lpstr>Les objectifs du module</vt:lpstr>
      <vt:lpstr>Situations concrètes</vt:lpstr>
      <vt:lpstr>Un sujet important pour le Groupe Total</vt:lpstr>
      <vt:lpstr>Les RPS</vt:lpstr>
      <vt:lpstr>Les facteurs de risques psycho-sociaux</vt:lpstr>
      <vt:lpstr>Le comportement en tant que collègue</vt:lpstr>
      <vt:lpstr>Le comportement en tant que collègue</vt:lpstr>
      <vt:lpstr>Situations concrètes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126</cp:revision>
  <dcterms:created xsi:type="dcterms:W3CDTF">2015-09-07T13:13:13Z</dcterms:created>
  <dcterms:modified xsi:type="dcterms:W3CDTF">2017-03-23T07:54:03Z</dcterms:modified>
</cp:coreProperties>
</file>