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1" d="100"/>
          <a:sy n="101" d="100"/>
        </p:scale>
        <p:origin x="-84" y="-120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29/09/2017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29/09/2017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 algn="l" rtl="0"/>
              <a:t>3</a:t>
            </a:fld>
            <a:endParaRPr lang="de" altLang="fr-FR"/>
          </a:p>
        </p:txBody>
      </p:sp>
    </p:spTree>
    <p:extLst>
      <p:ext uri="{BB962C8B-B14F-4D97-AF65-F5344CB8AC3E}">
        <p14:creationId xmlns="" xmlns:p14="http://schemas.microsoft.com/office/powerpoint/2010/main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7C5DFC2B-24D6-474C-87BA-40845D155FCD}" type="slidenum">
              <a:rPr/>
              <a:pPr algn="l" rtl="0"/>
              <a:t>4</a:t>
            </a:fld>
            <a:endParaRPr lang="de" altLang="fr-FR"/>
          </a:p>
        </p:txBody>
      </p:sp>
    </p:spTree>
    <p:extLst>
      <p:ext uri="{BB962C8B-B14F-4D97-AF65-F5344CB8AC3E}">
        <p14:creationId xmlns="" xmlns:p14="http://schemas.microsoft.com/office/powerpoint/2010/main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" b="1" i="0" u="none" cap="none" baseline="0">
                <a:cs typeface="Arial" charset="0"/>
              </a:rPr>
              <a:t>Psychosocial Risks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en" dirty="0" smtClean="0">
                <a:cs typeface="Arial" pitchFamily="34" charset="0"/>
              </a:rPr>
              <a:t>Safety Training for New Recruits</a:t>
            </a:r>
          </a:p>
          <a:p>
            <a:pPr algn="l" rtl="0" eaLnBrk="1" hangingPunct="1"/>
            <a:r>
              <a:rPr lang="en" b="0" i="0" u="none" baseline="0" smtClean="0">
                <a:cs typeface="Arial" charset="0"/>
              </a:rPr>
              <a:t>Module </a:t>
            </a:r>
            <a:r>
              <a:rPr lang="en" b="0" i="0" u="none" baseline="0" dirty="0">
                <a:cs typeface="Arial" charset="0"/>
              </a:rPr>
              <a:t>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Konkrete Situationen</a:t>
            </a:r>
            <a:endParaRPr lang="de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de" b="0" i="0" u="none" baseline="0">
                <a:cs typeface="Arial" charset="0"/>
              </a:rPr>
              <a:t>Eines Morgens entdeckt Henri bei seinem Eintreffen einen sehr müden Kollegen, der vor seinem Rechner weint.</a:t>
            </a:r>
          </a:p>
          <a:p>
            <a:pPr algn="just" rtl="0"/>
            <a:endParaRPr lang="de" altLang="fr-FR">
              <a:cs typeface="Arial" charset="0"/>
            </a:endParaRPr>
          </a:p>
          <a:p>
            <a:pPr algn="just" rtl="0"/>
            <a:r>
              <a:rPr lang="de" b="0" i="0" u="none" baseline="0">
                <a:cs typeface="Arial" charset="0"/>
              </a:rPr>
              <a:t>Ein Kollege von Simone ist seit mehreren Wochen bei Meetings und gegenüber seinem Team sehr aggressiv, während er für gewöhnlich eher ruhig und konstruktiv bleibt.</a:t>
            </a:r>
          </a:p>
          <a:p>
            <a:pPr algn="just" rtl="0"/>
            <a:endParaRPr lang="de" altLang="fr-FR">
              <a:cs typeface="Arial" charset="0"/>
            </a:endParaRPr>
          </a:p>
          <a:p>
            <a:pPr algn="just" rtl="0"/>
            <a:r>
              <a:rPr lang="de" b="0" i="0" u="none" baseline="0">
                <a:cs typeface="Arial" charset="0"/>
              </a:rPr>
              <a:t>Ein frisch eingestellter, junger Mitarbeiter zeigt einen sehr ausgeprägten Angstzustand. In der dritten Woche beklagt er sich über die zu hohe Arbeitsbelastung, über seine Unfähigkeit, ihr Stand zu halten…</a:t>
            </a:r>
            <a:endParaRPr lang="de" altLang="fr-FR">
              <a:cs typeface="Arial" charset="0"/>
            </a:endParaRPr>
          </a:p>
          <a:p>
            <a:pPr algn="just" rtl="0"/>
            <a:endParaRPr lang="de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de" b="1" i="0" u="none" baseline="0">
                <a:cs typeface="Arial" charset="0"/>
              </a:rPr>
              <a:t>Welches Verhalten ist anzunehmen?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10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de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de" b="1" i="0" u="none" cap="none" baseline="0">
                <a:cs typeface="Arial" charset="0"/>
              </a:rPr>
              <a:t>Psycho-soziale Risiken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de" b="0" i="0" u="none" baseline="0">
                <a:cs typeface="Arial" charset="0"/>
              </a:rPr>
              <a:t>H3SE-Integrationskit</a:t>
            </a:r>
          </a:p>
          <a:p>
            <a:pPr algn="l" rtl="0" eaLnBrk="1" hangingPunct="1"/>
            <a:r>
              <a:rPr lang="de" b="0" i="0" u="none" baseline="0">
                <a:cs typeface="Arial" charset="0"/>
              </a:rPr>
              <a:t>TCG-Modul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de" b="1" i="0" u="none" baseline="0">
                <a:solidFill>
                  <a:schemeClr val="accent3">
                    <a:lumMod val="75000"/>
                  </a:schemeClr>
                </a:solidFill>
                <a:ea typeface="+mj-ea"/>
              </a:rPr>
              <a:t>Ziele des Moduls</a:t>
            </a:r>
            <a:endParaRPr lang="de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3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lang="de" b="0" i="0" u="none" baseline="0">
                <a:cs typeface="Arial" charset="0"/>
              </a:rPr>
              <a:t>Am Ende dieses Moduls:</a:t>
            </a:r>
          </a:p>
          <a:p>
            <a:pPr marL="0" indent="0" algn="l" rtl="0">
              <a:buFont typeface="Lucida Grande" charset="0"/>
              <a:buNone/>
            </a:pPr>
            <a:endParaRPr lang="de" altLang="fr-FR" dirty="0">
              <a:cs typeface="Arial" charset="0"/>
            </a:endParaRPr>
          </a:p>
          <a:p>
            <a:pPr marL="361950" indent="-361950" algn="l" rtl="0"/>
            <a:r>
              <a:rPr lang="de" b="0" i="0" u="none" baseline="0">
                <a:cs typeface="Arial" charset="0"/>
              </a:rPr>
              <a:t>Kennen Sie das erforderliche Verhalten, um psycho-soziale Risiken zu vermeiden/vorzubeugen.</a:t>
            </a:r>
            <a:endParaRPr lang="de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Konkrete Situationen</a:t>
            </a:r>
            <a:endParaRPr lang="de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de" b="0" i="0" u="none" baseline="0">
                <a:cs typeface="Arial" charset="0"/>
              </a:rPr>
              <a:t>Eines Morgens entdeckt Henri bei seinem Eintreffen einen sehr müden Kollegen, der vor seinem Rechner weint.</a:t>
            </a:r>
          </a:p>
          <a:p>
            <a:pPr algn="just" rtl="0"/>
            <a:endParaRPr lang="de" altLang="fr-FR">
              <a:cs typeface="Arial" charset="0"/>
            </a:endParaRPr>
          </a:p>
          <a:p>
            <a:pPr algn="just" rtl="0"/>
            <a:r>
              <a:rPr lang="de" b="0" i="0" u="none" baseline="0">
                <a:cs typeface="Arial" charset="0"/>
              </a:rPr>
              <a:t>Ein Kollege von Simone ist seit mehreren Wochen bei Meetings und gegenüber seinem Team sehr aggressiv, während er für gewöhnlich eher ruhig und konstruktiv bleibt.</a:t>
            </a:r>
          </a:p>
          <a:p>
            <a:pPr algn="just" rtl="0"/>
            <a:endParaRPr lang="de" altLang="fr-FR">
              <a:cs typeface="Arial" charset="0"/>
            </a:endParaRPr>
          </a:p>
          <a:p>
            <a:pPr algn="just" rtl="0"/>
            <a:r>
              <a:rPr lang="de" b="0" i="0" u="none" baseline="0">
                <a:cs typeface="Arial" charset="0"/>
              </a:rPr>
              <a:t>Ein frisch eingestellter, junger Mitarbeiter zeigt einen sehr ausgeprägten Angstzustand. In der dritten Woche beklagt er sich über die zu hohe Arbeitsbelastung, über seine Unfähigkeit, ihr Stand zu halten…</a:t>
            </a:r>
            <a:endParaRPr lang="de" altLang="fr-FR">
              <a:cs typeface="Arial" charset="0"/>
            </a:endParaRPr>
          </a:p>
          <a:p>
            <a:pPr algn="just" rtl="0"/>
            <a:endParaRPr lang="de" altLang="fr-FR">
              <a:cs typeface="Arial" charset="0"/>
            </a:endParaRPr>
          </a:p>
          <a:p>
            <a:pPr algn="just" rtl="0"/>
            <a:endParaRPr lang="de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lang="de" b="1" i="0" u="none" baseline="0">
                <a:cs typeface="Arial" charset="0"/>
              </a:rPr>
              <a:t>Was haben diese Situationen gemeinsam?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4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Ein wichtiges Thema für die Total-Gruppe</a:t>
            </a:r>
            <a:endParaRPr lang="de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lang="de" b="0" i="0" u="none" baseline="0">
                <a:cs typeface="Arial" charset="0"/>
              </a:rPr>
              <a:t>Abkommen vom 20. Januar 2016 bezüglich der Vorbeugung von PSR zur Verbesserung der Lebensbedingungen bei der Arbeit (in Frankreich).  </a:t>
            </a:r>
            <a:endParaRPr lang="de" altLang="fr-FR">
              <a:cs typeface="Arial" charset="0"/>
            </a:endParaRPr>
          </a:p>
          <a:p>
            <a:endParaRPr lang="de" altLang="fr-FR" dirty="0">
              <a:cs typeface="Arial" charset="0"/>
            </a:endParaRPr>
          </a:p>
          <a:p>
            <a:pPr algn="l" rtl="0"/>
            <a:r>
              <a:rPr lang="de" b="0" i="0" u="none" baseline="0">
                <a:cs typeface="Arial" charset="0"/>
              </a:rPr>
              <a:t>Kit „Gemeinsam PSR verhindern“  </a:t>
            </a:r>
            <a:endParaRPr lang="de" altLang="fr-FR" dirty="0">
              <a:cs typeface="Arial" charset="0"/>
            </a:endParaRPr>
          </a:p>
          <a:p>
            <a:endParaRPr lang="de" altLang="fr-FR" dirty="0">
              <a:cs typeface="Arial" charset="0"/>
            </a:endParaRPr>
          </a:p>
          <a:p>
            <a:pPr algn="l" rtl="0"/>
            <a:r>
              <a:rPr lang="de" b="0" i="0" u="none" baseline="0">
                <a:cs typeface="Arial" charset="0"/>
              </a:rPr>
              <a:t>Im Intranet abrufbar. </a:t>
            </a:r>
          </a:p>
          <a:p>
            <a:endParaRPr lang="de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5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PSR</a:t>
            </a:r>
            <a:endParaRPr lang="de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6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3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de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Faktoren psycho-sozialer Risiken</a:t>
            </a:r>
            <a:endParaRPr lang="de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7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Das Verhalten als Kollege</a:t>
            </a:r>
            <a:endParaRPr lang="de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lang="de" b="0" i="0" u="none" baseline="0">
                <a:cs typeface="Arial" charset="0"/>
              </a:rPr>
              <a:t>Sich gut verhalten:</a:t>
            </a:r>
          </a:p>
          <a:p>
            <a:pPr algn="l" rtl="0">
              <a:buFont typeface="Lucida Grande" charset="0"/>
              <a:buNone/>
            </a:pPr>
            <a:r>
              <a:rPr lang="de">
                <a:cs typeface="Arial" charset="0"/>
              </a:rPr>
              <a:t/>
            </a:r>
            <a:br>
              <a:rPr lang="de">
                <a:cs typeface="Arial" charset="0"/>
              </a:rPr>
            </a:br>
            <a:endParaRPr lang="de" altLang="fr-FR" dirty="0">
              <a:cs typeface="Arial" charset="0"/>
            </a:endParaRPr>
          </a:p>
          <a:p>
            <a:pPr algn="l" rtl="0"/>
            <a:r>
              <a:rPr lang="de" b="0" i="0" u="none" baseline="0">
                <a:cs typeface="Arial" charset="0"/>
              </a:rPr>
              <a:t>Alarmieren:</a:t>
            </a:r>
          </a:p>
          <a:p>
            <a:endParaRPr lang="de" altLang="fr-FR" dirty="0">
              <a:cs typeface="Arial" charset="0"/>
            </a:endParaRPr>
          </a:p>
          <a:p>
            <a:endParaRPr lang="de" altLang="fr-FR" dirty="0">
              <a:cs typeface="Arial" charset="0"/>
            </a:endParaRPr>
          </a:p>
          <a:p>
            <a:pPr algn="l" rtl="0"/>
            <a:r>
              <a:rPr lang="de" b="0" i="0" u="none" baseline="0">
                <a:cs typeface="Arial" charset="0"/>
              </a:rPr>
              <a:t>Bei Bedarf vermitteln:</a:t>
            </a:r>
            <a:endParaRPr lang="de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8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de" b="1" i="0" u="none" baseline="0"/>
              <a:t>Das Verhalten als Kollege</a:t>
            </a:r>
            <a:endParaRPr lang="de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lang="de" sz="1800" b="1" i="0" u="none" baseline="0">
                <a:cs typeface="Arial" charset="0"/>
              </a:rPr>
              <a:t>Sich gut verhalten: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Auf Kollegen und insbesondere auf Veränderungen achten: was vom üblichen Verhalten abweicht und zum Dauerzustand wird. 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In Zusammenhang mit dem Ethikkodex: Zuhören, Respekt…</a:t>
            </a:r>
            <a:endParaRPr lang="de" altLang="fr-FR" dirty="0">
              <a:cs typeface="Arial" charset="0"/>
            </a:endParaRPr>
          </a:p>
          <a:p>
            <a:endParaRPr lang="de" altLang="fr-FR" dirty="0">
              <a:cs typeface="Arial" charset="0"/>
            </a:endParaRPr>
          </a:p>
          <a:p>
            <a:pPr algn="l" rtl="0"/>
            <a:r>
              <a:rPr lang="de" sz="1800" b="1" i="0" u="none" baseline="0">
                <a:cs typeface="Arial" charset="0"/>
              </a:rPr>
              <a:t>Alarmieren: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Ihrem unmittelbaren Manager oder HR mitteilen.</a:t>
            </a:r>
          </a:p>
          <a:p>
            <a:endParaRPr lang="de" altLang="fr-FR" dirty="0">
              <a:cs typeface="Arial" charset="0"/>
            </a:endParaRPr>
          </a:p>
          <a:p>
            <a:pPr algn="l" rtl="0"/>
            <a:r>
              <a:rPr lang="de" sz="1800" b="1" i="0" u="none" baseline="0">
                <a:cs typeface="Arial" charset="0"/>
              </a:rPr>
              <a:t>Bei Bedarf an einen bestimmten Gesprächspartner vermitteln, der im Hinblick auf PSR sensibilisiert wurde: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Ihre Hierarchie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Human Ressources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(Betriebs-) Arzt, Sozialarbeiter</a:t>
            </a:r>
          </a:p>
          <a:p>
            <a:pPr lvl="1" algn="l" rtl="0"/>
            <a:r>
              <a:rPr lang="de" b="0" i="0" u="none" baseline="0">
                <a:cs typeface="Arial" charset="0"/>
              </a:rPr>
              <a:t>Personalvertreter</a:t>
            </a:r>
          </a:p>
          <a:p>
            <a:endParaRPr lang="de" altLang="fr-FR" dirty="0">
              <a:cs typeface="Arial" charset="0"/>
            </a:endParaRPr>
          </a:p>
          <a:p>
            <a:endParaRPr lang="de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9</a:t>
            </a:fld>
            <a:endParaRPr lang="de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395288" y="6453188"/>
            <a:ext cx="663575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de" sz="1000" b="0" i="0" u="none" baseline="0" dirty="0"/>
              <a:t>H3SE-Integrationskit – TCG 2.5b – PSR – V2</a:t>
            </a:r>
            <a:endParaRPr lang="de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6</TotalTime>
  <Words>320</Words>
  <Application>Microsoft Office PowerPoint</Application>
  <PresentationFormat>Affichage à l'écran (4:3)</PresentationFormat>
  <Paragraphs>73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TOTAL-EN-dark red template</vt:lpstr>
      <vt:lpstr>Psychosocial Risks</vt:lpstr>
      <vt:lpstr>Psycho-soziale Risiken</vt:lpstr>
      <vt:lpstr>Ziele des Moduls</vt:lpstr>
      <vt:lpstr>Konkrete Situationen</vt:lpstr>
      <vt:lpstr>Ein wichtiges Thema für die Total-Gruppe</vt:lpstr>
      <vt:lpstr>PSR</vt:lpstr>
      <vt:lpstr>Faktoren psycho-sozialer Risiken</vt:lpstr>
      <vt:lpstr>Das Verhalten als Kollege</vt:lpstr>
      <vt:lpstr>Das Verhalten als Kollege</vt:lpstr>
      <vt:lpstr>Konkrete Situationen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Risks</dc:title>
  <dc:creator>J0489914</dc:creator>
  <cp:lastModifiedBy>J0489914</cp:lastModifiedBy>
  <cp:revision>1</cp:revision>
  <dcterms:created xsi:type="dcterms:W3CDTF">2017-09-29T12:03:04Z</dcterms:created>
  <dcterms:modified xsi:type="dcterms:W3CDTF">2017-09-29T12:09:35Z</dcterms:modified>
</cp:coreProperties>
</file>