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  <a:srgbClr val="ABCE36"/>
    <a:srgbClr val="00241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92" autoAdjust="0"/>
  </p:normalViewPr>
  <p:slideViewPr>
    <p:cSldViewPr snapToObjects="1" showGuides="1">
      <p:cViewPr varScale="1">
        <p:scale>
          <a:sx n="102" d="100"/>
          <a:sy n="102" d="100"/>
        </p:scale>
        <p:origin x="-96" y="-156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C1A-E9C0-3649-8DE0-0F721770D521}" type="datetimeFigureOut">
              <a:rPr lang="fr-FR" smtClean="0"/>
              <a:pPr/>
              <a:t>22/09/2017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820A-C1B1-9944-A68D-DA5B884778EE}" type="datetimeFigureOut">
              <a:rPr lang="fr-FR" smtClean="0"/>
              <a:pPr/>
              <a:t>22/09/2017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7C5DFC2B-24D6-474C-87BA-40845D155FCD}" type="slidenum">
              <a:rPr/>
              <a:pPr algn="l" rtl="0"/>
              <a:t>2</a:t>
            </a:fld>
            <a:endParaRPr lang="en" altLang="fr-FR"/>
          </a:p>
        </p:txBody>
      </p:sp>
    </p:spTree>
    <p:extLst>
      <p:ext uri="{BB962C8B-B14F-4D97-AF65-F5344CB8AC3E}">
        <p14:creationId xmlns:p14="http://schemas.microsoft.com/office/powerpoint/2010/main" xmlns="" val="1585357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7C5DFC2B-24D6-474C-87BA-40845D155FCD}" type="slidenum">
              <a:rPr/>
              <a:pPr algn="l" rtl="0"/>
              <a:t>3</a:t>
            </a:fld>
            <a:endParaRPr lang="en" altLang="fr-FR"/>
          </a:p>
        </p:txBody>
      </p:sp>
    </p:spTree>
    <p:extLst>
      <p:ext uri="{BB962C8B-B14F-4D97-AF65-F5344CB8AC3E}">
        <p14:creationId xmlns:p14="http://schemas.microsoft.com/office/powerpoint/2010/main" xmlns="" val="57593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2433" y="0"/>
            <a:ext cx="9146433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750000"/>
            <a:ext cx="9144000" cy="10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TOTAL_LOGO_bandeau_01_haut_T_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363225"/>
            <a:ext cx="6084167" cy="8609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xmlns="" val="365818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Bar graph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Bar graph </a:t>
            </a:r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Bar graph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Bar graph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fr-FR" dirty="0" smtClean="0"/>
              <a:t>Ring graph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spcBef>
                <a:spcPct val="50000"/>
              </a:spcBef>
              <a:buNone/>
              <a:defRPr sz="1600"/>
            </a:lvl1pPr>
          </a:lstStyle>
          <a:p>
            <a:pPr algn="ctr">
              <a:spcBef>
                <a:spcPct val="50000"/>
              </a:spcBef>
            </a:pPr>
            <a:r>
              <a:rPr lang="en-GB" sz="1600" dirty="0" smtClean="0">
                <a:cs typeface="Arial"/>
              </a:rPr>
              <a:t>Ring graph title</a:t>
            </a:r>
            <a:endParaRPr lang="en-GB" sz="1600" dirty="0">
              <a:cs typeface="Arial"/>
            </a:endParaRP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5768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en-US" dirty="0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11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087" y="6374892"/>
            <a:ext cx="1008000" cy="402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0" r:id="rId2"/>
    <p:sldLayoutId id="2147483658" r:id="rId3"/>
    <p:sldLayoutId id="2147483659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3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/>
            <a:endParaRPr lang="en" altLang="fr-FR"/>
          </a:p>
        </p:txBody>
      </p:sp>
      <p:sp>
        <p:nvSpPr>
          <p:cNvPr id="14338" name="Titre 2"/>
          <p:cNvSpPr>
            <a:spLocks noGrp="1"/>
          </p:cNvSpPr>
          <p:nvPr>
            <p:ph type="title"/>
          </p:nvPr>
        </p:nvSpPr>
        <p:spPr bwMode="auto">
          <a:xfrm>
            <a:off x="1187450" y="2106613"/>
            <a:ext cx="7277100" cy="14874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en" b="1" i="0" u="none" cap="none" baseline="0">
                <a:cs typeface="Arial" charset="0"/>
              </a:rPr>
              <a:t>Psychosocial Risks</a:t>
            </a: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r>
              <a:rPr lang="en" dirty="0" smtClean="0">
                <a:cs typeface="Arial" pitchFamily="34" charset="0"/>
              </a:rPr>
              <a:t>Safety Training for New Recruits</a:t>
            </a:r>
          </a:p>
          <a:p>
            <a:pPr algn="l" rtl="0" eaLnBrk="1" hangingPunct="1"/>
            <a:r>
              <a:rPr lang="en" b="0" i="0" u="none" baseline="0" smtClean="0">
                <a:cs typeface="Arial" charset="0"/>
              </a:rPr>
              <a:t>Module </a:t>
            </a:r>
            <a:r>
              <a:rPr lang="en" b="0" i="0" u="none" baseline="0" dirty="0">
                <a:cs typeface="Arial" charset="0"/>
              </a:rPr>
              <a:t>TCG 2.5b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" b="1" i="0" u="none" baseline="0">
                <a:solidFill>
                  <a:schemeClr val="accent3">
                    <a:lumMod val="75000"/>
                  </a:schemeClr>
                </a:solidFill>
                <a:ea typeface="+mj-ea"/>
              </a:rPr>
              <a:t>Module objectives</a:t>
            </a:r>
            <a:endParaRPr lang="en" dirty="0">
              <a:solidFill>
                <a:schemeClr val="accent3">
                  <a:lumMod val="75000"/>
                </a:schemeClr>
              </a:solidFill>
              <a:ea typeface="+mj-ea"/>
            </a:endParaRPr>
          </a:p>
        </p:txBody>
      </p:sp>
      <p:sp>
        <p:nvSpPr>
          <p:cNvPr id="15362" name="Espace réservé du numéro de diapositive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E4AE2121-757B-F748-B043-A34C9FE33D08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 algn="r" rtl="0"/>
              <a:t>2</a:t>
            </a:fld>
            <a:endParaRPr lang="e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5363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773238"/>
            <a:ext cx="8218488" cy="2374900"/>
          </a:xfrm>
        </p:spPr>
        <p:txBody>
          <a:bodyPr/>
          <a:lstStyle/>
          <a:p>
            <a:pPr marL="0" indent="0" algn="l" rtl="0">
              <a:buFont typeface="Lucida Grande" charset="0"/>
              <a:buNone/>
            </a:pPr>
            <a:r>
              <a:rPr lang="en" b="0" i="0" u="none" baseline="0">
                <a:cs typeface="Arial" charset="0"/>
              </a:rPr>
              <a:t>At the end of this module, you:</a:t>
            </a:r>
          </a:p>
          <a:p>
            <a:pPr marL="0" indent="0" algn="l" rtl="0">
              <a:buFont typeface="Lucida Grande" charset="0"/>
              <a:buNone/>
            </a:pPr>
            <a:endParaRPr lang="en" altLang="fr-FR" dirty="0">
              <a:cs typeface="Arial" charset="0"/>
            </a:endParaRPr>
          </a:p>
          <a:p>
            <a:pPr marL="361950" indent="-361950" algn="l" rtl="0"/>
            <a:r>
              <a:rPr lang="en" b="0" i="0" u="none" baseline="0">
                <a:cs typeface="Arial" charset="0"/>
              </a:rPr>
              <a:t>Will know the behavior to adopt in order to avoid/prevent psychosocial risks.</a:t>
            </a:r>
            <a:endParaRPr lang="en" altLang="fr-FR" dirty="0">
              <a:cs typeface="Arial" charset="0"/>
            </a:endParaRPr>
          </a:p>
        </p:txBody>
      </p:sp>
      <p:sp>
        <p:nvSpPr>
          <p:cNvPr id="15364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6453188"/>
            <a:ext cx="66357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n" sz="1000" b="0" i="0" u="none" baseline="0" dirty="0"/>
              <a:t>H3SE integration kit - TCG 2.5b – RPS – V2</a:t>
            </a:r>
            <a:endParaRPr lang="en" alt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en" b="1" i="0" u="none" baseline="0"/>
              <a:t>Specific situations</a:t>
            </a:r>
            <a:endParaRPr lang="en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lang="en" b="0" i="0" u="none" baseline="0">
                <a:cs typeface="Arial" charset="0"/>
              </a:rPr>
              <a:t>When he arrives one morning, Henri discovers a very tired colleague crying in front of his computer.</a:t>
            </a:r>
          </a:p>
          <a:p>
            <a:pPr algn="just" rtl="0"/>
            <a:endParaRPr lang="en" altLang="fr-FR">
              <a:cs typeface="Arial" charset="0"/>
            </a:endParaRPr>
          </a:p>
          <a:p>
            <a:pPr algn="just" rtl="0"/>
            <a:r>
              <a:rPr lang="en" b="0" i="0" u="none" baseline="0">
                <a:cs typeface="Arial" charset="0"/>
              </a:rPr>
              <a:t>A colleague of Simone's has, for several weeks, been very aggressive in meetings and with his team, whereas he usually remains calm and constructive.</a:t>
            </a:r>
          </a:p>
          <a:p>
            <a:pPr algn="just" rtl="0"/>
            <a:endParaRPr lang="en" altLang="fr-FR">
              <a:cs typeface="Arial" charset="0"/>
            </a:endParaRPr>
          </a:p>
          <a:p>
            <a:pPr algn="just" rtl="0"/>
            <a:r>
              <a:rPr lang="en" b="0" i="0" u="none" baseline="0">
                <a:cs typeface="Arial" charset="0"/>
              </a:rPr>
              <a:t>A new recruit seems to be in a very marked state of anxiety. On the third week, he complains that the workload is too much and he is unable to do it…</a:t>
            </a:r>
            <a:endParaRPr lang="en" altLang="fr-FR">
              <a:cs typeface="Arial" charset="0"/>
            </a:endParaRPr>
          </a:p>
          <a:p>
            <a:pPr algn="just" rtl="0"/>
            <a:endParaRPr lang="en" altLang="fr-FR">
              <a:cs typeface="Arial" charset="0"/>
            </a:endParaRPr>
          </a:p>
          <a:p>
            <a:pPr algn="just" rtl="0"/>
            <a:endParaRPr lang="en" altLang="fr-FR">
              <a:cs typeface="Arial" charset="0"/>
            </a:endParaRPr>
          </a:p>
          <a:p>
            <a:pPr algn="ctr" rtl="0">
              <a:buFont typeface="Lucida Grande" charset="0"/>
              <a:buNone/>
            </a:pPr>
            <a:r>
              <a:rPr lang="en" b="1" i="0" u="none" baseline="0">
                <a:cs typeface="Arial" charset="0"/>
              </a:rPr>
              <a:t>What do these situations have in common?</a:t>
            </a:r>
          </a:p>
        </p:txBody>
      </p:sp>
      <p:sp>
        <p:nvSpPr>
          <p:cNvPr id="16387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D4295FE0-C30B-1841-A0B2-DE61DFB3A28E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 algn="r" rtl="0"/>
              <a:t>3</a:t>
            </a:fld>
            <a:endParaRPr lang="e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6453188"/>
            <a:ext cx="66357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n" sz="1000" b="0" i="0" u="none" baseline="0" dirty="0"/>
              <a:t>H3SE integration kit - TCG 2.5b – RPS – V2</a:t>
            </a:r>
            <a:endParaRPr lang="en" altLang="fr-FR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en" b="1" i="0" u="none" baseline="0"/>
              <a:t>An important issue for the Total Group</a:t>
            </a:r>
            <a:endParaRPr lang="en" dirty="0"/>
          </a:p>
        </p:txBody>
      </p:sp>
      <p:sp>
        <p:nvSpPr>
          <p:cNvPr id="1741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139952" y="1125538"/>
            <a:ext cx="4535736" cy="5040312"/>
          </a:xfrm>
        </p:spPr>
        <p:txBody>
          <a:bodyPr/>
          <a:lstStyle/>
          <a:p>
            <a:pPr algn="l" rtl="0"/>
            <a:r>
              <a:rPr lang="en" b="0" i="0" u="none" baseline="0" dirty="0">
                <a:cs typeface="Arial" charset="0"/>
              </a:rPr>
              <a:t>Agreement of 20th January 2016 on the prevention of RPS to improve conditions in the workplace (in France).  </a:t>
            </a:r>
            <a:endParaRPr lang="en" altLang="fr-FR" dirty="0">
              <a:cs typeface="Arial" charset="0"/>
            </a:endParaRPr>
          </a:p>
          <a:p>
            <a:endParaRPr lang="en" altLang="fr-FR" dirty="0">
              <a:cs typeface="Arial" charset="0"/>
            </a:endParaRPr>
          </a:p>
          <a:p>
            <a:pPr algn="l" rtl="0"/>
            <a:r>
              <a:rPr lang="en" b="0" i="0" u="none" baseline="0" dirty="0">
                <a:cs typeface="Arial" charset="0"/>
              </a:rPr>
              <a:t>“Together, we can prevent RPS” kit</a:t>
            </a:r>
            <a:r>
              <a:rPr lang="en" b="1" i="0" u="none" baseline="0" dirty="0">
                <a:cs typeface="Arial" charset="0"/>
              </a:rPr>
              <a:t> </a:t>
            </a:r>
            <a:endParaRPr lang="en" altLang="fr-FR" dirty="0">
              <a:cs typeface="Arial" charset="0"/>
            </a:endParaRPr>
          </a:p>
          <a:p>
            <a:endParaRPr lang="en" altLang="fr-FR" dirty="0">
              <a:cs typeface="Arial" charset="0"/>
            </a:endParaRPr>
          </a:p>
          <a:p>
            <a:pPr algn="l" rtl="0"/>
            <a:r>
              <a:rPr lang="en" b="0" i="0" u="none" baseline="0" dirty="0">
                <a:cs typeface="Arial" charset="0"/>
              </a:rPr>
              <a:t>Refer to the intranet. </a:t>
            </a:r>
          </a:p>
          <a:p>
            <a:endParaRPr lang="en" altLang="fr-FR" dirty="0">
              <a:cs typeface="Arial" charset="0"/>
            </a:endParaRPr>
          </a:p>
        </p:txBody>
      </p:sp>
      <p:sp>
        <p:nvSpPr>
          <p:cNvPr id="17411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BF6FC6C7-305F-5044-92D3-0E974AC7D1FD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 algn="r" rtl="0"/>
              <a:t>4</a:t>
            </a:fld>
            <a:endParaRPr lang="e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7412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909638"/>
            <a:ext cx="3597275" cy="508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6453188"/>
            <a:ext cx="66357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n" sz="1000" b="0" i="0" u="none" baseline="0" dirty="0"/>
              <a:t>H3SE integration kit - TCG 2.5b – RPS – V2</a:t>
            </a:r>
            <a:endParaRPr lang="en" altLang="fr-FR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en" b="1" i="0" u="none" baseline="0"/>
              <a:t>RPS</a:t>
            </a:r>
            <a:endParaRPr lang="en" dirty="0"/>
          </a:p>
        </p:txBody>
      </p:sp>
      <p:sp>
        <p:nvSpPr>
          <p:cNvPr id="18434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BBF7CE3F-3A96-EF41-A55C-6D0B00172C96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 algn="r" rtl="0"/>
              <a:t>5</a:t>
            </a:fld>
            <a:endParaRPr lang="e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grpSp>
        <p:nvGrpSpPr>
          <p:cNvPr id="3" name="Grouper 8"/>
          <p:cNvGrpSpPr>
            <a:grpSpLocks/>
          </p:cNvGrpSpPr>
          <p:nvPr/>
        </p:nvGrpSpPr>
        <p:grpSpPr bwMode="auto">
          <a:xfrm>
            <a:off x="654050" y="404813"/>
            <a:ext cx="7013575" cy="5611812"/>
            <a:chOff x="653952" y="404664"/>
            <a:chExt cx="7014392" cy="5611514"/>
          </a:xfrm>
        </p:grpSpPr>
        <p:pic>
          <p:nvPicPr>
            <p:cNvPr id="18437" name="Imag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9361" t="43700" r="6287" b="5688"/>
            <a:stretch>
              <a:fillRect/>
            </a:stretch>
          </p:blipFill>
          <p:spPr bwMode="auto">
            <a:xfrm>
              <a:off x="653952" y="404664"/>
              <a:ext cx="7014392" cy="5611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5291580" y="4004923"/>
              <a:ext cx="2376764" cy="2011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/>
              <a:endParaRPr lang="en" altLang="fr-FR">
                <a:solidFill>
                  <a:srgbClr val="FFFFFF"/>
                </a:solidFill>
              </a:endParaRPr>
            </a:p>
          </p:txBody>
        </p:sp>
      </p:grpSp>
      <p:sp>
        <p:nvSpPr>
          <p:cNvPr id="9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6453188"/>
            <a:ext cx="66357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n" sz="1000" b="0" i="0" u="none" baseline="0" dirty="0"/>
              <a:t>H3SE integration kit - TCG 2.5b – RPS – V2</a:t>
            </a:r>
            <a:endParaRPr lang="en" alt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en" b="1" i="0" u="none" baseline="0"/>
              <a:t>Psychosocial risk factors</a:t>
            </a:r>
            <a:endParaRPr lang="en" dirty="0"/>
          </a:p>
        </p:txBody>
      </p:sp>
      <p:sp>
        <p:nvSpPr>
          <p:cNvPr id="19458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C12E6248-4F81-C348-B351-85646D018947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 algn="r" rtl="0"/>
              <a:t>6</a:t>
            </a:fld>
            <a:endParaRPr lang="e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9459" name="Image 5" descr="../../../../../../../../Desktop/WIP%20KIT/Schéma%20facteurs%20risq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661" t="9091" r="7809"/>
          <a:stretch>
            <a:fillRect/>
          </a:stretch>
        </p:blipFill>
        <p:spPr bwMode="auto">
          <a:xfrm>
            <a:off x="1692275" y="769938"/>
            <a:ext cx="5249863" cy="553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6453188"/>
            <a:ext cx="66357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n" sz="1000" b="0" i="0" u="none" baseline="0" dirty="0"/>
              <a:t>H3SE integration kit - TCG 2.5b – RPS – V2</a:t>
            </a:r>
            <a:endParaRPr lang="en" alt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en" b="1" i="0" u="none" baseline="0"/>
              <a:t>Behavior as a colleague</a:t>
            </a:r>
            <a:endParaRPr lang="en" dirty="0"/>
          </a:p>
        </p:txBody>
      </p:sp>
      <p:sp>
        <p:nvSpPr>
          <p:cNvPr id="2048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737209"/>
            <a:ext cx="8218488" cy="3383582"/>
          </a:xfrm>
        </p:spPr>
        <p:txBody>
          <a:bodyPr/>
          <a:lstStyle/>
          <a:p>
            <a:pPr algn="l" rtl="0"/>
            <a:r>
              <a:rPr lang="en" b="0" i="0" u="none" baseline="0" dirty="0">
                <a:cs typeface="Arial" charset="0"/>
              </a:rPr>
              <a:t>Behave </a:t>
            </a:r>
            <a:r>
              <a:rPr lang="en" b="0" i="0" u="none" baseline="0" dirty="0" smtClean="0">
                <a:cs typeface="Arial" charset="0"/>
              </a:rPr>
              <a:t>well</a:t>
            </a:r>
            <a:endParaRPr lang="en" b="0" i="0" u="none" baseline="0" dirty="0">
              <a:cs typeface="Arial" charset="0"/>
            </a:endParaRPr>
          </a:p>
          <a:p>
            <a:pPr algn="l" rtl="0">
              <a:buFont typeface="Lucida Grande" charset="0"/>
              <a:buNone/>
            </a:pPr>
            <a:r>
              <a:rPr lang="en" dirty="0">
                <a:cs typeface="Arial" charset="0"/>
              </a:rPr>
              <a:t/>
            </a:r>
            <a:br>
              <a:rPr lang="en" dirty="0">
                <a:cs typeface="Arial" charset="0"/>
              </a:rPr>
            </a:br>
            <a:endParaRPr lang="en" altLang="fr-FR" dirty="0">
              <a:cs typeface="Arial" charset="0"/>
            </a:endParaRPr>
          </a:p>
          <a:p>
            <a:pPr algn="l" rtl="0"/>
            <a:r>
              <a:rPr lang="en" b="0" i="0" u="none" baseline="0" dirty="0" smtClean="0">
                <a:cs typeface="Arial" charset="0"/>
              </a:rPr>
              <a:t>Alert</a:t>
            </a:r>
            <a:endParaRPr lang="en" b="0" i="0" u="none" baseline="0" dirty="0">
              <a:cs typeface="Arial" charset="0"/>
            </a:endParaRPr>
          </a:p>
          <a:p>
            <a:endParaRPr lang="en" altLang="fr-FR" dirty="0">
              <a:cs typeface="Arial" charset="0"/>
            </a:endParaRPr>
          </a:p>
          <a:p>
            <a:endParaRPr lang="en" altLang="fr-FR" dirty="0">
              <a:cs typeface="Arial" charset="0"/>
            </a:endParaRPr>
          </a:p>
          <a:p>
            <a:pPr algn="l" rtl="0"/>
            <a:r>
              <a:rPr lang="en" b="0" i="0" u="none" baseline="0" dirty="0">
                <a:cs typeface="Arial" charset="0"/>
              </a:rPr>
              <a:t>Guide, if </a:t>
            </a:r>
            <a:r>
              <a:rPr lang="en" b="0" i="0" u="none" baseline="0" dirty="0" smtClean="0">
                <a:cs typeface="Arial" charset="0"/>
              </a:rPr>
              <a:t>needed</a:t>
            </a:r>
            <a:endParaRPr lang="en" altLang="fr-FR" dirty="0">
              <a:cs typeface="Arial" charset="0"/>
            </a:endParaRPr>
          </a:p>
        </p:txBody>
      </p:sp>
      <p:sp>
        <p:nvSpPr>
          <p:cNvPr id="20483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AD6916CF-DF28-2F40-B4B8-94287CEF0CDC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 algn="r" rtl="0"/>
              <a:t>7</a:t>
            </a:fld>
            <a:endParaRPr lang="e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6453188"/>
            <a:ext cx="66357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n" sz="1000" b="0" i="0" u="none" baseline="0" dirty="0"/>
              <a:t>H3SE integration kit - TCG 2.5b – RPS – V2</a:t>
            </a:r>
            <a:endParaRPr lang="en" alt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en" b="1" i="0" u="none" baseline="0"/>
              <a:t>Behavior as a colleague</a:t>
            </a:r>
            <a:endParaRPr lang="en" dirty="0"/>
          </a:p>
        </p:txBody>
      </p:sp>
      <p:sp>
        <p:nvSpPr>
          <p:cNvPr id="2150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251520" y="1125538"/>
            <a:ext cx="8640960" cy="5183187"/>
          </a:xfrm>
        </p:spPr>
        <p:txBody>
          <a:bodyPr/>
          <a:lstStyle/>
          <a:p>
            <a:pPr algn="l" rtl="0"/>
            <a:r>
              <a:rPr lang="en" sz="1800" b="1" i="0" u="none" baseline="0">
                <a:cs typeface="Arial" charset="0"/>
              </a:rPr>
              <a:t>Behave well:</a:t>
            </a:r>
          </a:p>
          <a:p>
            <a:pPr lvl="1" algn="l" rtl="0"/>
            <a:r>
              <a:rPr lang="en" b="0" i="0" u="none" baseline="0">
                <a:cs typeface="Arial" charset="0"/>
              </a:rPr>
              <a:t>Be attentive to colleagues, particularly those displaying any changes: what appears different to their usual behaviors and what has unfolded in the meantime? </a:t>
            </a:r>
          </a:p>
          <a:p>
            <a:pPr lvl="1" algn="l" rtl="0"/>
            <a:r>
              <a:rPr lang="en" b="0" i="0" u="none" baseline="0">
                <a:cs typeface="Arial" charset="0"/>
              </a:rPr>
              <a:t>In relation to the ethics code: listen, respect, etc.</a:t>
            </a:r>
            <a:endParaRPr lang="en" altLang="fr-FR" dirty="0">
              <a:cs typeface="Arial" charset="0"/>
            </a:endParaRPr>
          </a:p>
          <a:p>
            <a:endParaRPr lang="en" altLang="fr-FR" dirty="0">
              <a:cs typeface="Arial" charset="0"/>
            </a:endParaRPr>
          </a:p>
          <a:p>
            <a:pPr algn="l" rtl="0"/>
            <a:r>
              <a:rPr lang="en" sz="1800" b="1" i="0" u="none" baseline="0">
                <a:cs typeface="Arial" charset="0"/>
              </a:rPr>
              <a:t>Alert:</a:t>
            </a:r>
          </a:p>
          <a:p>
            <a:pPr lvl="1" algn="l" rtl="0"/>
            <a:r>
              <a:rPr lang="en" b="0" i="0" u="none" baseline="0">
                <a:cs typeface="Arial" charset="0"/>
              </a:rPr>
              <a:t>Report to your line manager or HR.</a:t>
            </a:r>
          </a:p>
          <a:p>
            <a:endParaRPr lang="en" altLang="fr-FR" dirty="0">
              <a:cs typeface="Arial" charset="0"/>
            </a:endParaRPr>
          </a:p>
          <a:p>
            <a:pPr algn="l" rtl="0"/>
            <a:r>
              <a:rPr lang="en" sz="1800" b="1" i="0" u="none" baseline="0">
                <a:cs typeface="Arial" charset="0"/>
              </a:rPr>
              <a:t>Guide, if needed, towards a contact who is experienced with and has an awareness of RPS:</a:t>
            </a:r>
          </a:p>
          <a:p>
            <a:pPr lvl="1" algn="l" rtl="0"/>
            <a:r>
              <a:rPr lang="en" b="0" i="0" u="none" baseline="0">
                <a:cs typeface="Arial" charset="0"/>
              </a:rPr>
              <a:t>Your chain of command</a:t>
            </a:r>
          </a:p>
          <a:p>
            <a:pPr lvl="1" algn="l" rtl="0"/>
            <a:r>
              <a:rPr lang="en" b="0" i="0" u="none" baseline="0">
                <a:cs typeface="Arial" charset="0"/>
              </a:rPr>
              <a:t>Human Resources</a:t>
            </a:r>
          </a:p>
          <a:p>
            <a:pPr lvl="1" algn="l" rtl="0"/>
            <a:r>
              <a:rPr lang="en" b="0" i="0" u="none" baseline="0">
                <a:cs typeface="Arial" charset="0"/>
              </a:rPr>
              <a:t>The (occupational) doctor, social workers</a:t>
            </a:r>
          </a:p>
          <a:p>
            <a:pPr lvl="1" algn="l" rtl="0"/>
            <a:r>
              <a:rPr lang="en" b="0" i="0" u="none" baseline="0">
                <a:cs typeface="Arial" charset="0"/>
              </a:rPr>
              <a:t>Staff representatives</a:t>
            </a:r>
          </a:p>
          <a:p>
            <a:endParaRPr lang="en" altLang="fr-FR" dirty="0">
              <a:cs typeface="Arial" charset="0"/>
            </a:endParaRPr>
          </a:p>
          <a:p>
            <a:endParaRPr lang="en" altLang="fr-FR" dirty="0">
              <a:cs typeface="Arial" charset="0"/>
            </a:endParaRPr>
          </a:p>
        </p:txBody>
      </p:sp>
      <p:sp>
        <p:nvSpPr>
          <p:cNvPr id="21507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7916F7EC-AFB4-9046-958D-00EADD122FD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 algn="r" rtl="0"/>
              <a:t>8</a:t>
            </a:fld>
            <a:endParaRPr lang="e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6453188"/>
            <a:ext cx="66357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n" sz="1000" b="0" i="0" u="none" baseline="0" dirty="0"/>
              <a:t>H3SE integration kit - TCG 2.5b – RPS – V2</a:t>
            </a:r>
            <a:endParaRPr lang="en" alt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en" b="1" i="0" u="none" baseline="0"/>
              <a:t>Specific situations</a:t>
            </a:r>
            <a:endParaRPr lang="en" dirty="0"/>
          </a:p>
        </p:txBody>
      </p:sp>
      <p:sp>
        <p:nvSpPr>
          <p:cNvPr id="2253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lang="en" b="0" i="0" u="none" baseline="0">
                <a:cs typeface="Arial" charset="0"/>
              </a:rPr>
              <a:t>When he arrives one morning, Henri discovers a very tired colleague crying in front of his computer.</a:t>
            </a:r>
          </a:p>
          <a:p>
            <a:pPr algn="just" rtl="0"/>
            <a:endParaRPr lang="en" altLang="fr-FR">
              <a:cs typeface="Arial" charset="0"/>
            </a:endParaRPr>
          </a:p>
          <a:p>
            <a:pPr algn="just" rtl="0"/>
            <a:r>
              <a:rPr lang="en" b="0" i="0" u="none" baseline="0">
                <a:cs typeface="Arial" charset="0"/>
              </a:rPr>
              <a:t>A colleague of Simone's has, for several weeks, been very aggressive in meetings and with his team, whereas he usually remains calm and constructive.</a:t>
            </a:r>
          </a:p>
          <a:p>
            <a:pPr algn="just" rtl="0"/>
            <a:endParaRPr lang="en" altLang="fr-FR">
              <a:cs typeface="Arial" charset="0"/>
            </a:endParaRPr>
          </a:p>
          <a:p>
            <a:pPr algn="just" rtl="0"/>
            <a:r>
              <a:rPr lang="en" b="0" i="0" u="none" baseline="0">
                <a:cs typeface="Arial" charset="0"/>
              </a:rPr>
              <a:t>A new recruit seems to be in a very marked state of anxiety. On the third week, he complains that the workload is too much and he is unable to do it…</a:t>
            </a:r>
            <a:endParaRPr lang="en" altLang="fr-FR">
              <a:cs typeface="Arial" charset="0"/>
            </a:endParaRPr>
          </a:p>
          <a:p>
            <a:pPr algn="just" rtl="0"/>
            <a:endParaRPr lang="en" altLang="fr-FR">
              <a:cs typeface="Arial" charset="0"/>
            </a:endParaRPr>
          </a:p>
          <a:p>
            <a:pPr algn="ctr" rtl="0">
              <a:buFont typeface="Lucida Grande" charset="0"/>
              <a:buNone/>
            </a:pPr>
            <a:r>
              <a:rPr lang="en" b="1" i="0" u="none" baseline="0">
                <a:cs typeface="Arial" charset="0"/>
              </a:rPr>
              <a:t>Which behavior to adopt?</a:t>
            </a:r>
          </a:p>
        </p:txBody>
      </p:sp>
      <p:sp>
        <p:nvSpPr>
          <p:cNvPr id="22531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453F4910-633F-1B4A-93EA-F06AB8BB0760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 algn="r" rtl="0"/>
              <a:t>9</a:t>
            </a:fld>
            <a:endParaRPr lang="e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6453188"/>
            <a:ext cx="66357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n" sz="1000" b="0" i="0" u="none" baseline="0" dirty="0"/>
              <a:t>H3SE integration kit - TCG 2.5b – RPS – V2</a:t>
            </a:r>
            <a:endParaRPr lang="en" alt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TAL-EN-dark red templat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EN PPT DARK RED LOGO.pptx" id="{34FDB752-F90B-4A83-A6C4-9F21502A314C}" vid="{6DFEEC28-5B39-4E16-BB71-270AB66A25A6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TOTAL-EN-dark red template</Template>
  <TotalTime>2</TotalTime>
  <Words>442</Words>
  <Application>Microsoft Office PowerPoint</Application>
  <PresentationFormat>Affichage à l'écran (4:3)</PresentationFormat>
  <Paragraphs>70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TOTAL-EN-dark red template</vt:lpstr>
      <vt:lpstr>Psychosocial Risks</vt:lpstr>
      <vt:lpstr>Module objectives</vt:lpstr>
      <vt:lpstr>Specific situations</vt:lpstr>
      <vt:lpstr>An important issue for the Total Group</vt:lpstr>
      <vt:lpstr>RPS</vt:lpstr>
      <vt:lpstr>Psychosocial risk factors</vt:lpstr>
      <vt:lpstr>Behavior as a colleague</vt:lpstr>
      <vt:lpstr>Behavior as a colleague</vt:lpstr>
      <vt:lpstr>Specific situations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Psychosocial Risks</dc:title>
  <dc:creator>J0489914</dc:creator>
  <cp:lastModifiedBy>J0489914</cp:lastModifiedBy>
  <cp:revision>1</cp:revision>
  <dcterms:created xsi:type="dcterms:W3CDTF">2017-09-22T12:18:14Z</dcterms:created>
  <dcterms:modified xsi:type="dcterms:W3CDTF">2017-09-22T12:21:03Z</dcterms:modified>
</cp:coreProperties>
</file>