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2" r:id="rId5"/>
    <p:sldId id="259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6" autoAdjust="0"/>
    <p:restoredTop sz="94911" autoAdjust="0"/>
  </p:normalViewPr>
  <p:slideViewPr>
    <p:cSldViewPr snapToObjects="1">
      <p:cViewPr>
        <p:scale>
          <a:sx n="100" d="100"/>
          <a:sy n="100" d="100"/>
        </p:scale>
        <p:origin x="-2028" y="-378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07/06/2017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07/06/2017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7C5DFC2B-24D6-474C-87BA-40845D155FCD}" type="slidenum">
              <a:rPr/>
              <a:pPr/>
              <a:t>2</a:t>
            </a:fld>
            <a:endParaRPr lang="es" altLang="fr-FR"/>
          </a:p>
        </p:txBody>
      </p:sp>
    </p:spTree>
    <p:extLst>
      <p:ext uri="{BB962C8B-B14F-4D97-AF65-F5344CB8AC3E}">
        <p14:creationId xmlns:p14="http://schemas.microsoft.com/office/powerpoint/2010/main" val="158535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7C5DFC2B-24D6-474C-87BA-40845D155FCD}" type="slidenum">
              <a:rPr/>
              <a:pPr/>
              <a:t>3</a:t>
            </a:fld>
            <a:endParaRPr lang="es" altLang="fr-FR"/>
          </a:p>
        </p:txBody>
      </p:sp>
    </p:spTree>
    <p:extLst>
      <p:ext uri="{BB962C8B-B14F-4D97-AF65-F5344CB8AC3E}">
        <p14:creationId xmlns:p14="http://schemas.microsoft.com/office/powerpoint/2010/main" val="5759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es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s" b="1" i="0" u="none" cap="none" baseline="0">
                <a:cs typeface="Arial" charset="0"/>
              </a:rPr>
              <a:t>Los riesgos psicosociales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es" b="0" i="0" u="none" baseline="0">
                <a:cs typeface="Arial" charset="0"/>
              </a:rPr>
              <a:t>Kit de integración H3SE</a:t>
            </a:r>
          </a:p>
          <a:p>
            <a:pPr algn="l" rtl="0" eaLnBrk="1" hangingPunct="1"/>
            <a:r>
              <a:rPr lang="es" b="0" i="0" u="none" baseline="0">
                <a:cs typeface="Arial" charset="0"/>
              </a:rPr>
              <a:t>Módulo TCG 2.5b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s" b="1" i="0" u="none" baseline="0">
                <a:solidFill>
                  <a:schemeClr val="accent3">
                    <a:lumMod val="75000"/>
                  </a:schemeClr>
                </a:solidFill>
                <a:ea typeface="+mj-ea"/>
              </a:rPr>
              <a:t>Los objetivos del módulo</a:t>
            </a:r>
            <a:endParaRPr lang="es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3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773238"/>
            <a:ext cx="8218488" cy="2374900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lang="es" b="0" i="0" u="none" baseline="0">
                <a:cs typeface="Arial" charset="0"/>
              </a:rPr>
              <a:t>Después de este módulo:</a:t>
            </a:r>
          </a:p>
          <a:p>
            <a:pPr marL="0" indent="0" algn="l" rtl="0">
              <a:buFont typeface="Lucida Grande" charset="0"/>
              <a:buNone/>
            </a:pPr>
            <a:endParaRPr lang="es" altLang="fr-FR" dirty="0">
              <a:cs typeface="Arial" charset="0"/>
            </a:endParaRPr>
          </a:p>
          <a:p>
            <a:pPr marL="361950" indent="-361950" algn="l" rtl="0"/>
            <a:r>
              <a:rPr lang="es" b="0" i="0" u="none" baseline="0">
                <a:cs typeface="Arial" charset="0"/>
              </a:rPr>
              <a:t>Conocerán el comportamiento que debe adoptarse para evitar/prevenir los riesgos psicosociales.</a:t>
            </a:r>
            <a:endParaRPr lang="es" altLang="fr-FR" dirty="0">
              <a:cs typeface="Arial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s" b="0" i="0" u="none" baseline="0"/>
              <a:t>Kit de integración H3SE - TCG 2.5b – RPS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s" b="1" i="0" u="none" baseline="0"/>
              <a:t>Situaciones concretas</a:t>
            </a:r>
            <a:endParaRPr lang="es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es" b="0" i="0" u="none" baseline="0">
                <a:cs typeface="Arial" charset="0"/>
              </a:rPr>
              <a:t>Una mañana, Henri descubre al llegar a un colega muy cansado, llorando delante de su ordenador.</a:t>
            </a:r>
          </a:p>
          <a:p>
            <a:pPr algn="just" rtl="0"/>
            <a:endParaRPr lang="es" altLang="fr-FR">
              <a:cs typeface="Arial" charset="0"/>
            </a:endParaRPr>
          </a:p>
          <a:p>
            <a:pPr algn="just" rtl="0"/>
            <a:r>
              <a:rPr lang="es" b="0" i="0" u="none" baseline="0">
                <a:cs typeface="Arial" charset="0"/>
              </a:rPr>
              <a:t>Un colega de Simone está desde hace varias semanas muy agresivo en las reuniones y con su equipo, cuando normalmente es tranquilo y constructivo.</a:t>
            </a:r>
          </a:p>
          <a:p>
            <a:pPr algn="just" rtl="0"/>
            <a:endParaRPr lang="es" altLang="fr-FR">
              <a:cs typeface="Arial" charset="0"/>
            </a:endParaRPr>
          </a:p>
          <a:p>
            <a:pPr algn="just" rtl="0"/>
            <a:r>
              <a:rPr lang="es" b="0" i="0" u="none" baseline="0">
                <a:cs typeface="Arial" charset="0"/>
              </a:rPr>
              <a:t>Un joven recién contratado parece estar en un estado de ansiedad muy intenso. La tercera semana, se queja de la gran carga de trabajo, de su incapacidad para realizarla…</a:t>
            </a:r>
            <a:endParaRPr lang="es" altLang="fr-FR">
              <a:cs typeface="Arial" charset="0"/>
            </a:endParaRPr>
          </a:p>
          <a:p>
            <a:pPr algn="just" rtl="0"/>
            <a:endParaRPr lang="es" altLang="fr-FR">
              <a:cs typeface="Arial" charset="0"/>
            </a:endParaRPr>
          </a:p>
          <a:p>
            <a:pPr algn="just" rtl="0"/>
            <a:endParaRPr lang="es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lang="es" b="1" i="0" u="none" baseline="0">
                <a:cs typeface="Arial" charset="0"/>
              </a:rPr>
              <a:t>¿Qué tienen en común estas situaciones?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D4295FE0-C30B-1841-A0B2-DE61DFB3A28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s" b="0" i="0" u="none" baseline="0"/>
              <a:t>Kit de integración H3SE - TCG 2.5b – RPS – V2</a:t>
            </a:r>
            <a:endParaRPr lang="es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s" b="1" i="0" u="none" baseline="0"/>
              <a:t>Un tema importante para el Grupo Total</a:t>
            </a:r>
            <a:endParaRPr lang="es" dirty="0"/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356100" y="1125538"/>
            <a:ext cx="4319588" cy="5040312"/>
          </a:xfrm>
        </p:spPr>
        <p:txBody>
          <a:bodyPr/>
          <a:lstStyle/>
          <a:p>
            <a:pPr algn="l" rtl="0"/>
            <a:r>
              <a:rPr lang="es" b="0" i="0" u="none" baseline="0">
                <a:cs typeface="Arial" charset="0"/>
              </a:rPr>
              <a:t>Acuerdo del 20 de enero de 2016 relativo a la prevención de los RPS para la mejora de las condiciones de vida en el trabajo (en Francia).  </a:t>
            </a:r>
            <a:endParaRPr lang="es" altLang="fr-FR">
              <a:cs typeface="Arial" charset="0"/>
            </a:endParaRPr>
          </a:p>
          <a:p>
            <a:endParaRPr lang="es" altLang="fr-FR" dirty="0">
              <a:cs typeface="Arial" charset="0"/>
            </a:endParaRPr>
          </a:p>
          <a:p>
            <a:pPr algn="l" rtl="0"/>
            <a:r>
              <a:rPr lang="es" b="0" i="0" u="none" baseline="0">
                <a:cs typeface="Arial" charset="0"/>
              </a:rPr>
              <a:t>Kit «Prevengamos juntos los RPS»</a:t>
            </a:r>
            <a:endParaRPr lang="es" altLang="fr-FR" dirty="0">
              <a:cs typeface="Arial" charset="0"/>
            </a:endParaRPr>
          </a:p>
          <a:p>
            <a:endParaRPr lang="es" altLang="fr-FR" dirty="0">
              <a:cs typeface="Arial" charset="0"/>
            </a:endParaRPr>
          </a:p>
          <a:p>
            <a:pPr algn="l" rtl="0"/>
            <a:r>
              <a:rPr lang="es" b="0" i="0" u="none" baseline="0">
                <a:cs typeface="Arial" charset="0"/>
              </a:rPr>
              <a:t>Para consultar en la intranet. </a:t>
            </a:r>
          </a:p>
          <a:p>
            <a:endParaRPr lang="es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BF6FC6C7-305F-5044-92D3-0E974AC7D1FD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9638"/>
            <a:ext cx="35972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s" b="0" i="0" u="none" baseline="0"/>
              <a:t>Kit de integración H3SE - TCG 2.5b – RPS – V2</a:t>
            </a:r>
            <a:endParaRPr lang="es" alt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s" b="1" i="0" u="none" baseline="0"/>
              <a:t>Los RPS</a:t>
            </a:r>
            <a:endParaRPr lang="es" dirty="0"/>
          </a:p>
        </p:txBody>
      </p:sp>
      <p:sp>
        <p:nvSpPr>
          <p:cNvPr id="1843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BBF7CE3F-3A96-EF41-A55C-6D0B00172C9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8435" name="Grouper 8"/>
          <p:cNvGrpSpPr>
            <a:grpSpLocks/>
          </p:cNvGrpSpPr>
          <p:nvPr/>
        </p:nvGrpSpPr>
        <p:grpSpPr bwMode="auto">
          <a:xfrm>
            <a:off x="654050" y="404813"/>
            <a:ext cx="7013575" cy="5611812"/>
            <a:chOff x="653952" y="404664"/>
            <a:chExt cx="7014392" cy="5611514"/>
          </a:xfrm>
        </p:grpSpPr>
        <p:pic>
          <p:nvPicPr>
            <p:cNvPr id="1843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61" t="43700" r="6287" b="5688"/>
            <a:stretch>
              <a:fillRect/>
            </a:stretch>
          </p:blipFill>
          <p:spPr bwMode="auto">
            <a:xfrm>
              <a:off x="653952" y="404664"/>
              <a:ext cx="7014392" cy="561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291580" y="4004923"/>
              <a:ext cx="2376764" cy="201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endParaRPr lang="es" altLang="fr-FR">
                <a:solidFill>
                  <a:srgbClr val="FFFFFF"/>
                </a:solidFill>
              </a:endParaRPr>
            </a:p>
          </p:txBody>
        </p:sp>
      </p:grpSp>
      <p:sp>
        <p:nvSpPr>
          <p:cNvPr id="9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s" b="0" i="0" u="none" baseline="0"/>
              <a:t>Kit de integración H3SE - TCG 2.5b – RPS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s" b="1" i="0" u="none" baseline="0"/>
              <a:t>Los factores de riesgo psicosociales</a:t>
            </a:r>
            <a:endParaRPr lang="es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C12E6248-4F81-C348-B351-85646D01894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5" descr="../../../../../../../../Desktop/WIP%20KIT/Schéma%20facteurs%20ris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9091" r="7809"/>
          <a:stretch>
            <a:fillRect/>
          </a:stretch>
        </p:blipFill>
        <p:spPr bwMode="auto">
          <a:xfrm>
            <a:off x="1692275" y="769938"/>
            <a:ext cx="5249863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s" b="0" i="0" u="none" baseline="0"/>
              <a:t>Kit de integración H3SE - TCG 2.5b – RPS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s" b="1" i="0" u="none" baseline="0"/>
              <a:t>El comportamiento como colega</a:t>
            </a:r>
            <a:endParaRPr lang="es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7209"/>
            <a:ext cx="8218488" cy="3383582"/>
          </a:xfrm>
        </p:spPr>
        <p:txBody>
          <a:bodyPr/>
          <a:lstStyle/>
          <a:p>
            <a:pPr algn="l" rtl="0"/>
            <a:r>
              <a:rPr lang="es" b="0" i="0" u="none" baseline="0">
                <a:cs typeface="Arial" charset="0"/>
              </a:rPr>
              <a:t>Comportarse bien:</a:t>
            </a:r>
          </a:p>
          <a:p>
            <a:pPr algn="l" rtl="0">
              <a:buFont typeface="Lucida Grande" charset="0"/>
              <a:buNone/>
            </a:pPr>
            <a:r>
              <a:rPr lang="es">
                <a:cs typeface="Arial" charset="0"/>
              </a:rPr>
              <a:t/>
            </a:r>
            <a:br>
              <a:rPr lang="es">
                <a:cs typeface="Arial" charset="0"/>
              </a:rPr>
            </a:br>
            <a:endParaRPr lang="es" altLang="fr-FR" dirty="0">
              <a:cs typeface="Arial" charset="0"/>
            </a:endParaRPr>
          </a:p>
          <a:p>
            <a:pPr algn="l" rtl="0"/>
            <a:r>
              <a:rPr lang="es" b="0" i="0" u="none" baseline="0">
                <a:cs typeface="Arial" charset="0"/>
              </a:rPr>
              <a:t>Alertar:</a:t>
            </a:r>
          </a:p>
          <a:p>
            <a:endParaRPr lang="es" altLang="fr-FR" dirty="0">
              <a:cs typeface="Arial" charset="0"/>
            </a:endParaRPr>
          </a:p>
          <a:p>
            <a:endParaRPr lang="es" altLang="fr-FR" dirty="0">
              <a:cs typeface="Arial" charset="0"/>
            </a:endParaRPr>
          </a:p>
          <a:p>
            <a:pPr algn="l" rtl="0"/>
            <a:r>
              <a:rPr lang="es" b="0" i="0" u="none" baseline="0">
                <a:cs typeface="Arial" charset="0"/>
              </a:rPr>
              <a:t>Dirigir, si fuera necesario:</a:t>
            </a:r>
            <a:endParaRPr lang="es" altLang="fr-FR" dirty="0">
              <a:cs typeface="Arial" charset="0"/>
            </a:endParaRP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AD6916CF-DF28-2F40-B4B8-94287CEF0CD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s" b="0" i="0" u="none" baseline="0"/>
              <a:t>Kit de integración H3SE - TCG 2.5b – RPS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s" b="1" i="0" u="none" baseline="0"/>
              <a:t>El comportamiento como colega</a:t>
            </a:r>
            <a:endParaRPr lang="es" dirty="0"/>
          </a:p>
        </p:txBody>
      </p:sp>
      <p:sp>
        <p:nvSpPr>
          <p:cNvPr id="2150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125538"/>
            <a:ext cx="8640960" cy="5183187"/>
          </a:xfrm>
        </p:spPr>
        <p:txBody>
          <a:bodyPr/>
          <a:lstStyle/>
          <a:p>
            <a:pPr algn="l" rtl="0"/>
            <a:r>
              <a:rPr lang="es" sz="1800" b="1" i="0" u="none" baseline="0">
                <a:cs typeface="Arial" charset="0"/>
              </a:rPr>
              <a:t>Comportarse bien:</a:t>
            </a:r>
          </a:p>
          <a:p>
            <a:pPr lvl="1" algn="l" rtl="0"/>
            <a:r>
              <a:rPr lang="es" b="0" i="0" u="none" baseline="0">
                <a:cs typeface="Arial" charset="0"/>
              </a:rPr>
              <a:t>Estar atento a los colegas y, en particular, a cualquier cambio: lo que parece sorprendente con relación a los comportamientos habituales y que perdura en el tiempo. </a:t>
            </a:r>
          </a:p>
          <a:p>
            <a:pPr lvl="1" algn="l" rtl="0"/>
            <a:r>
              <a:rPr lang="es" b="0" i="0" u="none" baseline="0">
                <a:cs typeface="Arial" charset="0"/>
              </a:rPr>
              <a:t>En relación con el código ético: atención, respeto…</a:t>
            </a:r>
            <a:endParaRPr lang="es" altLang="fr-FR" dirty="0">
              <a:cs typeface="Arial" charset="0"/>
            </a:endParaRPr>
          </a:p>
          <a:p>
            <a:endParaRPr lang="es" altLang="fr-FR" dirty="0">
              <a:cs typeface="Arial" charset="0"/>
            </a:endParaRPr>
          </a:p>
          <a:p>
            <a:pPr algn="l" rtl="0"/>
            <a:r>
              <a:rPr lang="es" sz="1800" b="1" i="0" u="none" baseline="0">
                <a:cs typeface="Arial" charset="0"/>
              </a:rPr>
              <a:t>Alertar:</a:t>
            </a:r>
          </a:p>
          <a:p>
            <a:pPr lvl="1" algn="l" rtl="0"/>
            <a:r>
              <a:rPr lang="es" b="0" i="0" u="none" baseline="0">
                <a:cs typeface="Arial" charset="0"/>
              </a:rPr>
              <a:t>Indicar a su manager más próximo o RR. HH.</a:t>
            </a:r>
          </a:p>
          <a:p>
            <a:endParaRPr lang="es" altLang="fr-FR" dirty="0">
              <a:cs typeface="Arial" charset="0"/>
            </a:endParaRPr>
          </a:p>
          <a:p>
            <a:pPr algn="l" rtl="0"/>
            <a:r>
              <a:rPr lang="es" sz="1800" b="1" i="0" u="none" baseline="0">
                <a:cs typeface="Arial" charset="0"/>
              </a:rPr>
              <a:t>Dirigir, si fuera necesario, a un contacto adecuado que esté sensibilizado con los RPS:</a:t>
            </a:r>
          </a:p>
          <a:p>
            <a:pPr lvl="1" algn="l" rtl="0"/>
            <a:r>
              <a:rPr lang="es" b="0" i="0" u="none" baseline="0">
                <a:cs typeface="Arial" charset="0"/>
              </a:rPr>
              <a:t>Su jerarquía</a:t>
            </a:r>
          </a:p>
          <a:p>
            <a:pPr lvl="1" algn="l" rtl="0"/>
            <a:r>
              <a:rPr lang="es" b="0" i="0" u="none" baseline="0">
                <a:cs typeface="Arial" charset="0"/>
              </a:rPr>
              <a:t>Los recursos humanos</a:t>
            </a:r>
          </a:p>
          <a:p>
            <a:pPr lvl="1" algn="l" rtl="0"/>
            <a:r>
              <a:rPr lang="es" b="0" i="0" u="none" baseline="0">
                <a:cs typeface="Arial" charset="0"/>
              </a:rPr>
              <a:t>El médico (de empresa), trabajadores sociales</a:t>
            </a:r>
          </a:p>
          <a:p>
            <a:pPr lvl="1" algn="l" rtl="0"/>
            <a:r>
              <a:rPr lang="es" b="0" i="0" u="none" baseline="0">
                <a:cs typeface="Arial" charset="0"/>
              </a:rPr>
              <a:t>Representantes del personal</a:t>
            </a:r>
          </a:p>
          <a:p>
            <a:endParaRPr lang="es" altLang="fr-FR" dirty="0">
              <a:cs typeface="Arial" charset="0"/>
            </a:endParaRPr>
          </a:p>
          <a:p>
            <a:endParaRPr lang="es" altLang="fr-FR" dirty="0">
              <a:cs typeface="Arial" charset="0"/>
            </a:endParaRPr>
          </a:p>
        </p:txBody>
      </p:sp>
      <p:sp>
        <p:nvSpPr>
          <p:cNvPr id="2150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7916F7EC-AFB4-9046-958D-00EADD122F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s" b="0" i="0" u="none" baseline="0"/>
              <a:t>Kit de integración H3SE - TCG 2.5b – RPS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s" b="1" i="0" u="none" baseline="0"/>
              <a:t>Situaciones concretas</a:t>
            </a:r>
            <a:endParaRPr lang="es" dirty="0"/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es" b="0" i="0" u="none" baseline="0">
                <a:cs typeface="Arial" charset="0"/>
              </a:rPr>
              <a:t>Una mañana, Henri descubre al llegar a un colega muy cansado, llorando delante de su ordenador.</a:t>
            </a:r>
          </a:p>
          <a:p>
            <a:pPr algn="just" rtl="0"/>
            <a:endParaRPr lang="es" altLang="fr-FR">
              <a:cs typeface="Arial" charset="0"/>
            </a:endParaRPr>
          </a:p>
          <a:p>
            <a:pPr algn="just" rtl="0"/>
            <a:r>
              <a:rPr lang="es" b="0" i="0" u="none" baseline="0">
                <a:cs typeface="Arial" charset="0"/>
              </a:rPr>
              <a:t>Un colega de Simone está desde hace varias semanas muy agresivo en las reuniones y con su equipo, cuando normalmente es tranquilo y constructivo.</a:t>
            </a:r>
          </a:p>
          <a:p>
            <a:pPr algn="just" rtl="0"/>
            <a:endParaRPr lang="es" altLang="fr-FR">
              <a:cs typeface="Arial" charset="0"/>
            </a:endParaRPr>
          </a:p>
          <a:p>
            <a:pPr algn="just" rtl="0"/>
            <a:r>
              <a:rPr lang="es" b="0" i="0" u="none" baseline="0">
                <a:cs typeface="Arial" charset="0"/>
              </a:rPr>
              <a:t>Un joven recién contratado parece estar en un estado de ansiedad muy intenso. La tercera semana, se queja de la gran carga de trabajo, de su incapacidad para realizarla…</a:t>
            </a:r>
            <a:endParaRPr lang="es" altLang="fr-FR">
              <a:cs typeface="Arial" charset="0"/>
            </a:endParaRPr>
          </a:p>
          <a:p>
            <a:pPr algn="just" rtl="0"/>
            <a:endParaRPr lang="es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lang="es" b="1" i="0" u="none" baseline="0">
                <a:cs typeface="Arial" charset="0"/>
              </a:rPr>
              <a:t>¿Qué comportamiento adoptar?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453F4910-633F-1B4A-93EA-F06AB8BB076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es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s" b="0" i="0" u="none" baseline="0"/>
              <a:t>Kit de integración H3SE - TCG 2.5b – RPS – V2</a:t>
            </a:r>
            <a:endParaRPr lang="es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865</TotalTime>
  <Words>460</Words>
  <Application>Microsoft Office PowerPoint</Application>
  <PresentationFormat>Affichage à l'écran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fr_total_modele_rouge_fonce</vt:lpstr>
      <vt:lpstr>Los riesgos psicosociales</vt:lpstr>
      <vt:lpstr>Los objetivos del módulo</vt:lpstr>
      <vt:lpstr>Situaciones concretas</vt:lpstr>
      <vt:lpstr>Un tema importante para el Grupo Total</vt:lpstr>
      <vt:lpstr>Los RPS</vt:lpstr>
      <vt:lpstr>Los factores de riesgo psicosociales</vt:lpstr>
      <vt:lpstr>El comportamiento como colega</vt:lpstr>
      <vt:lpstr>El comportamiento como colega</vt:lpstr>
      <vt:lpstr>Situaciones concretas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126</cp:revision>
  <dcterms:created xsi:type="dcterms:W3CDTF">2015-09-07T13:13:13Z</dcterms:created>
  <dcterms:modified xsi:type="dcterms:W3CDTF">2017-06-07T19:33:03Z</dcterms:modified>
</cp:coreProperties>
</file>