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  <a:srgbClr val="ABCE36"/>
    <a:srgbClr val="0024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92" autoAdjust="0"/>
  </p:normalViewPr>
  <p:slideViewPr>
    <p:cSldViewPr snapToObjects="1" showGuides="1">
      <p:cViewPr varScale="1">
        <p:scale>
          <a:sx n="102" d="100"/>
          <a:sy n="102" d="100"/>
        </p:scale>
        <p:origin x="-96" y="-15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21/09/2017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21/09/2017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FC2B-24D6-474C-87BA-40845D155FCD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585357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FC2B-24D6-474C-87BA-40845D155FCD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57593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2433" y="0"/>
            <a:ext cx="9146433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750000"/>
            <a:ext cx="9144000" cy="10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TOTAL_LOGO_bandeau_01_haut_T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363225"/>
            <a:ext cx="6084167" cy="8609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Bar graph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fr-FR" dirty="0" smtClean="0"/>
              <a:t>Ring graph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spcBef>
                <a:spcPct val="50000"/>
              </a:spcBef>
              <a:buNone/>
              <a:defRPr sz="1600"/>
            </a:lvl1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cs typeface="Arial"/>
              </a:rPr>
              <a:t>Ring graph title</a:t>
            </a:r>
            <a:endParaRPr lang="en-GB" sz="1600" dirty="0">
              <a:cs typeface="Arial"/>
            </a:endParaRP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en-US" dirty="0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3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fr-FR" cap="none">
                <a:cs typeface="Arial" charset="0"/>
              </a:rPr>
              <a:t>Les Risques Psycho-Sociaux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r>
              <a:rPr lang="fr-FR" altLang="fr-FR" dirty="0" smtClean="0">
                <a:cs typeface="Arial" pitchFamily="34" charset="0"/>
              </a:rPr>
              <a:t>Formation Sécurité des Nouveaux Embauchés</a:t>
            </a:r>
          </a:p>
          <a:p>
            <a:pPr eaLnBrk="1" hangingPunct="1"/>
            <a:r>
              <a:rPr lang="fr-FR" altLang="fr-FR" dirty="0" smtClean="0">
                <a:cs typeface="Arial" charset="0"/>
              </a:rPr>
              <a:t>Module </a:t>
            </a:r>
            <a:r>
              <a:rPr lang="fr-FR" altLang="fr-FR" dirty="0">
                <a:cs typeface="Arial" charset="0"/>
              </a:rPr>
              <a:t>TCG 2.5b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ea typeface="+mj-ea"/>
              </a:rPr>
              <a:t>Les objectifs du module</a:t>
            </a:r>
            <a:endParaRPr lang="fr-FR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5362" name="Espace réservé du numéro de diapositive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4AE2121-757B-F748-B043-A34C9FE33D08}" type="slidenum">
              <a:rPr lang="en-GB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en-GB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3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773238"/>
            <a:ext cx="8218488" cy="2374900"/>
          </a:xfrm>
        </p:spPr>
        <p:txBody>
          <a:bodyPr/>
          <a:lstStyle/>
          <a:p>
            <a:pPr marL="0" indent="0">
              <a:buFont typeface="Lucida Grande" charset="0"/>
              <a:buNone/>
            </a:pPr>
            <a:r>
              <a:rPr lang="fr-FR" altLang="fr-FR" dirty="0">
                <a:cs typeface="Arial" charset="0"/>
              </a:rPr>
              <a:t>A l’issue de ce module, vous :</a:t>
            </a:r>
          </a:p>
          <a:p>
            <a:pPr marL="0" indent="0">
              <a:buFont typeface="Lucida Grande" charset="0"/>
              <a:buNone/>
            </a:pPr>
            <a:endParaRPr lang="fr-FR" altLang="fr-FR" dirty="0">
              <a:cs typeface="Arial" charset="0"/>
            </a:endParaRPr>
          </a:p>
          <a:p>
            <a:pPr marL="361950" indent="-361950"/>
            <a:r>
              <a:rPr lang="fr-FR" altLang="fr-FR" dirty="0" smtClean="0">
                <a:cs typeface="Arial" charset="0"/>
              </a:rPr>
              <a:t>Connaîtrez </a:t>
            </a:r>
            <a:r>
              <a:rPr lang="fr-FR" altLang="fr-FR" dirty="0">
                <a:cs typeface="Arial" charset="0"/>
              </a:rPr>
              <a:t>le comportement à adopter pour éviter/prévenir les </a:t>
            </a:r>
            <a:r>
              <a:rPr lang="fr-FR" altLang="fr-FR" dirty="0" smtClean="0">
                <a:cs typeface="Arial" charset="0"/>
              </a:rPr>
              <a:t>Risques Psycho-Sociaux.</a:t>
            </a:r>
            <a:endParaRPr lang="fr-FR" altLang="fr-FR" dirty="0">
              <a:cs typeface="Arial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dirty="0" smtClean="0"/>
              <a:t>Kit intégration H3SE - TCG 2.5b – RPS – V2</a:t>
            </a:r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Situations concrètes</a:t>
            </a:r>
            <a:endParaRPr lang="fr-FR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/>
            <a:r>
              <a:rPr lang="fr-FR" altLang="fr-FR">
                <a:cs typeface="Arial" charset="0"/>
              </a:rPr>
              <a:t>Un matin, Henri découvre, en arrivant, une collègue très fatiguée, pleurant devant son ordinateur.</a:t>
            </a:r>
          </a:p>
          <a:p>
            <a:pPr algn="just"/>
            <a:endParaRPr lang="fr-FR" altLang="fr-FR">
              <a:cs typeface="Arial" charset="0"/>
            </a:endParaRPr>
          </a:p>
          <a:p>
            <a:pPr algn="just"/>
            <a:r>
              <a:rPr lang="fr-FR" altLang="fr-FR">
                <a:cs typeface="Arial" charset="0"/>
              </a:rPr>
              <a:t>Un collègue de Simone est depuis plusieurs semaines très agressif en réunion et avec son équipe, alors que, d’ordinaire, il reste calme et constructif.</a:t>
            </a:r>
          </a:p>
          <a:p>
            <a:pPr algn="just"/>
            <a:endParaRPr lang="fr-FR" altLang="fr-FR">
              <a:cs typeface="Arial" charset="0"/>
            </a:endParaRPr>
          </a:p>
          <a:p>
            <a:pPr algn="just"/>
            <a:r>
              <a:rPr lang="fr-FR" altLang="fr-FR">
                <a:cs typeface="Arial" charset="0"/>
              </a:rPr>
              <a:t>Un jeune fraîchement embauché semble dans un état d’anxiété très marqué. La troisième semaine, il se plaint de la charge de travail très et trop importante, de son incapacité à la réaliser</a:t>
            </a:r>
            <a:r>
              <a:rPr lang="is-IS" altLang="fr-FR">
                <a:cs typeface="Arial" charset="0"/>
              </a:rPr>
              <a:t>…</a:t>
            </a:r>
            <a:endParaRPr lang="fr-FR" altLang="fr-FR">
              <a:cs typeface="Arial" charset="0"/>
            </a:endParaRPr>
          </a:p>
          <a:p>
            <a:pPr algn="just"/>
            <a:endParaRPr lang="fr-FR" altLang="fr-FR">
              <a:cs typeface="Arial" charset="0"/>
            </a:endParaRPr>
          </a:p>
          <a:p>
            <a:pPr algn="just"/>
            <a:endParaRPr lang="fr-FR" altLang="fr-FR">
              <a:cs typeface="Arial" charset="0"/>
            </a:endParaRPr>
          </a:p>
          <a:p>
            <a:pPr algn="ctr">
              <a:buFont typeface="Lucida Grande" charset="0"/>
              <a:buNone/>
            </a:pPr>
            <a:r>
              <a:rPr lang="fr-FR" altLang="fr-FR" b="1">
                <a:cs typeface="Arial" charset="0"/>
              </a:rPr>
              <a:t>Qu’ont en commun ces situations ?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4295FE0-C30B-1841-A0B2-DE61DFB3A28E}" type="slidenum">
              <a:rPr lang="fr-FR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fr-F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dirty="0" smtClean="0"/>
              <a:t>Kit intégration H3SE - TCG 2.5b – RPS – V2</a:t>
            </a:r>
            <a:endParaRPr lang="fr-FR" alt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Un sujet important pour le Groupe Total</a:t>
            </a:r>
            <a:endParaRPr lang="fr-FR" dirty="0"/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356100" y="1125538"/>
            <a:ext cx="4319588" cy="5040312"/>
          </a:xfrm>
        </p:spPr>
        <p:txBody>
          <a:bodyPr/>
          <a:lstStyle/>
          <a:p>
            <a:r>
              <a:rPr lang="fr-FR" altLang="fr-FR">
                <a:cs typeface="Arial" charset="0"/>
              </a:rPr>
              <a:t>Accord du 20 janvier 2016 relatif à la prévention des RPS pour l’amélioration des conditions de vie au </a:t>
            </a:r>
            <a:r>
              <a:rPr lang="fr-FR" altLang="fr-FR" smtClean="0">
                <a:cs typeface="Arial" charset="0"/>
              </a:rPr>
              <a:t>travail (en France).  </a:t>
            </a:r>
            <a:endParaRPr lang="fr-FR" altLang="fr-FR">
              <a:cs typeface="Arial" charset="0"/>
            </a:endParaRPr>
          </a:p>
          <a:p>
            <a:endParaRPr lang="fr-FR" altLang="fr-FR" dirty="0">
              <a:cs typeface="Arial" charset="0"/>
            </a:endParaRPr>
          </a:p>
          <a:p>
            <a:r>
              <a:rPr lang="fr-FR" altLang="fr-FR" dirty="0">
                <a:cs typeface="Arial" charset="0"/>
              </a:rPr>
              <a:t>Kit « Ensemble, prévenons les RPS »</a:t>
            </a:r>
            <a:r>
              <a:rPr lang="fr-FR" altLang="fr-FR" b="1" dirty="0">
                <a:cs typeface="Arial" charset="0"/>
              </a:rPr>
              <a:t> </a:t>
            </a:r>
            <a:endParaRPr lang="fr-FR" altLang="fr-FR" dirty="0">
              <a:cs typeface="Arial" charset="0"/>
            </a:endParaRPr>
          </a:p>
          <a:p>
            <a:endParaRPr lang="fr-FR" altLang="fr-FR" dirty="0">
              <a:cs typeface="Arial" charset="0"/>
            </a:endParaRPr>
          </a:p>
          <a:p>
            <a:r>
              <a:rPr lang="fr-FR" altLang="fr-FR" dirty="0">
                <a:cs typeface="Arial" charset="0"/>
              </a:rPr>
              <a:t>A consulter sur l’intranet. </a:t>
            </a:r>
          </a:p>
          <a:p>
            <a:endParaRPr lang="fr-FR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F6FC6C7-305F-5044-92D3-0E974AC7D1FD}" type="slidenum">
              <a:rPr lang="fr-FR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4</a:t>
            </a:fld>
            <a:endParaRPr lang="fr-F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09638"/>
            <a:ext cx="3597275" cy="50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dirty="0" smtClean="0"/>
              <a:t>Kit intégration H3SE - TCG 2.5b – RPS – V2</a:t>
            </a:r>
            <a:endParaRPr lang="fr-FR" alt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RPS</a:t>
            </a:r>
            <a:endParaRPr lang="fr-FR" dirty="0"/>
          </a:p>
        </p:txBody>
      </p:sp>
      <p:sp>
        <p:nvSpPr>
          <p:cNvPr id="18434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BF7CE3F-3A96-EF41-A55C-6D0B00172C96}" type="slidenum">
              <a:rPr lang="fr-FR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5</a:t>
            </a:fld>
            <a:endParaRPr lang="fr-F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3" name="Grouper 8"/>
          <p:cNvGrpSpPr>
            <a:grpSpLocks/>
          </p:cNvGrpSpPr>
          <p:nvPr/>
        </p:nvGrpSpPr>
        <p:grpSpPr bwMode="auto">
          <a:xfrm>
            <a:off x="654050" y="404813"/>
            <a:ext cx="7013575" cy="5611812"/>
            <a:chOff x="653952" y="404664"/>
            <a:chExt cx="7014392" cy="5611514"/>
          </a:xfrm>
        </p:grpSpPr>
        <p:pic>
          <p:nvPicPr>
            <p:cNvPr id="18437" name="Imag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9361" t="43700" r="6287" b="5688"/>
            <a:stretch>
              <a:fillRect/>
            </a:stretch>
          </p:blipFill>
          <p:spPr bwMode="auto">
            <a:xfrm>
              <a:off x="653952" y="404664"/>
              <a:ext cx="7014392" cy="5611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5291580" y="4004923"/>
              <a:ext cx="2376764" cy="2011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/>
              <a:endParaRPr lang="fr-FR" altLang="fr-FR">
                <a:solidFill>
                  <a:srgbClr val="FFFFFF"/>
                </a:solidFill>
              </a:endParaRPr>
            </a:p>
          </p:txBody>
        </p:sp>
      </p:grpSp>
      <p:sp>
        <p:nvSpPr>
          <p:cNvPr id="9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dirty="0" smtClean="0"/>
              <a:t>Kit intégration H3SE - TCG 2.5b – RPS – V2</a:t>
            </a:r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facteurs de risques psycho-sociaux</a:t>
            </a:r>
            <a:endParaRPr lang="fr-FR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12E6248-4F81-C348-B351-85646D018947}" type="slidenum">
              <a:rPr lang="fr-FR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fr-F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9459" name="Image 5" descr="../../../../../../../../Desktop/WIP%20KIT/Schéma%20facteurs%20risq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661" t="9091" r="7809"/>
          <a:stretch>
            <a:fillRect/>
          </a:stretch>
        </p:blipFill>
        <p:spPr bwMode="auto">
          <a:xfrm>
            <a:off x="1692275" y="769938"/>
            <a:ext cx="5249863" cy="55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dirty="0" smtClean="0"/>
              <a:t>Kit intégration H3SE - TCG 2.5b – RPS – V2</a:t>
            </a:r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 comportement en tant que collègue</a:t>
            </a:r>
            <a:endParaRPr lang="fr-FR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737209"/>
            <a:ext cx="8218488" cy="3383582"/>
          </a:xfrm>
        </p:spPr>
        <p:txBody>
          <a:bodyPr/>
          <a:lstStyle/>
          <a:p>
            <a:r>
              <a:rPr lang="fr-FR" altLang="fr-FR" dirty="0">
                <a:cs typeface="Arial" charset="0"/>
              </a:rPr>
              <a:t>Bien se comporter :</a:t>
            </a:r>
          </a:p>
          <a:p>
            <a:pPr>
              <a:buFont typeface="Lucida Grande" charset="0"/>
              <a:buNone/>
            </a:pPr>
            <a:r>
              <a:rPr lang="en-US" altLang="fr-FR" dirty="0">
                <a:cs typeface="Arial" charset="0"/>
              </a:rPr>
              <a:t/>
            </a:r>
            <a:br>
              <a:rPr lang="en-US" altLang="fr-FR" dirty="0">
                <a:cs typeface="Arial" charset="0"/>
              </a:rPr>
            </a:br>
            <a:endParaRPr lang="en-US" altLang="fr-FR" dirty="0">
              <a:cs typeface="Arial" charset="0"/>
            </a:endParaRPr>
          </a:p>
          <a:p>
            <a:r>
              <a:rPr lang="fr-FR" altLang="fr-FR" dirty="0">
                <a:cs typeface="Arial" charset="0"/>
              </a:rPr>
              <a:t>Alerter :</a:t>
            </a:r>
          </a:p>
          <a:p>
            <a:endParaRPr lang="fr-FR" altLang="fr-FR" dirty="0">
              <a:cs typeface="Arial" charset="0"/>
            </a:endParaRPr>
          </a:p>
          <a:p>
            <a:endParaRPr lang="fr-FR" altLang="fr-FR" dirty="0">
              <a:cs typeface="Arial" charset="0"/>
            </a:endParaRPr>
          </a:p>
          <a:p>
            <a:r>
              <a:rPr lang="fr-FR" altLang="fr-FR" dirty="0">
                <a:cs typeface="Arial" charset="0"/>
              </a:rPr>
              <a:t>Orienter, si </a:t>
            </a:r>
            <a:r>
              <a:rPr lang="fr-FR" altLang="fr-FR" dirty="0" smtClean="0">
                <a:cs typeface="Arial" charset="0"/>
              </a:rPr>
              <a:t>besoin :</a:t>
            </a:r>
            <a:endParaRPr lang="fr-FR" altLang="fr-FR" dirty="0">
              <a:cs typeface="Arial" charset="0"/>
            </a:endParaRP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D6916CF-DF28-2F40-B4B8-94287CEF0CDC}" type="slidenum">
              <a:rPr lang="fr-FR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fr-F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dirty="0" smtClean="0"/>
              <a:t>Kit intégration H3SE - TCG 2.5b – RPS – V2</a:t>
            </a:r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 comportement en tant que collègue</a:t>
            </a:r>
            <a:endParaRPr lang="fr-FR" dirty="0"/>
          </a:p>
        </p:txBody>
      </p:sp>
      <p:sp>
        <p:nvSpPr>
          <p:cNvPr id="2150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51520" y="1125538"/>
            <a:ext cx="8640960" cy="5183187"/>
          </a:xfrm>
        </p:spPr>
        <p:txBody>
          <a:bodyPr/>
          <a:lstStyle/>
          <a:p>
            <a:r>
              <a:rPr lang="fr-FR" altLang="fr-FR" sz="1800" b="1" dirty="0">
                <a:cs typeface="Arial" charset="0"/>
              </a:rPr>
              <a:t>Bien se comporter :</a:t>
            </a:r>
          </a:p>
          <a:p>
            <a:pPr lvl="1"/>
            <a:r>
              <a:rPr lang="fr-FR" altLang="fr-FR" dirty="0">
                <a:cs typeface="Arial" charset="0"/>
              </a:rPr>
              <a:t>Etre attentif aux collègues et notamment à tout changement : ce qui apparaît surprenant par rapport aux comportements habituels et qui s’installe dans la durée. </a:t>
            </a:r>
          </a:p>
          <a:p>
            <a:pPr lvl="1"/>
            <a:r>
              <a:rPr lang="fr-FR" altLang="fr-FR" dirty="0">
                <a:cs typeface="Arial" charset="0"/>
              </a:rPr>
              <a:t>En relation avec le code éthique : écoute, respect</a:t>
            </a:r>
            <a:r>
              <a:rPr lang="is-IS" altLang="fr-FR" dirty="0">
                <a:cs typeface="Arial" charset="0"/>
              </a:rPr>
              <a:t>…</a:t>
            </a:r>
            <a:endParaRPr lang="fr-FR" altLang="fr-FR" dirty="0">
              <a:cs typeface="Arial" charset="0"/>
            </a:endParaRPr>
          </a:p>
          <a:p>
            <a:endParaRPr lang="en-US" altLang="fr-FR" dirty="0">
              <a:cs typeface="Arial" charset="0"/>
            </a:endParaRPr>
          </a:p>
          <a:p>
            <a:r>
              <a:rPr lang="en-US" altLang="fr-FR" sz="1800" b="1" dirty="0">
                <a:cs typeface="Arial" charset="0"/>
              </a:rPr>
              <a:t>Alerter :</a:t>
            </a:r>
          </a:p>
          <a:p>
            <a:pPr lvl="1"/>
            <a:r>
              <a:rPr lang="fr-FR" altLang="fr-FR" dirty="0">
                <a:cs typeface="Arial" charset="0"/>
              </a:rPr>
              <a:t>Signaler à votre manager de proximité ou RH.</a:t>
            </a:r>
          </a:p>
          <a:p>
            <a:endParaRPr lang="fr-FR" altLang="fr-FR" dirty="0">
              <a:cs typeface="Arial" charset="0"/>
            </a:endParaRPr>
          </a:p>
          <a:p>
            <a:r>
              <a:rPr lang="fr-FR" altLang="fr-FR" sz="1800" b="1" dirty="0">
                <a:cs typeface="Arial" charset="0"/>
              </a:rPr>
              <a:t>Orienter, si besoin, vers un interlocuteur privilégié et sensibilisé aux RPS :</a:t>
            </a:r>
          </a:p>
          <a:p>
            <a:pPr lvl="1"/>
            <a:r>
              <a:rPr lang="fr-FR" altLang="fr-FR" dirty="0">
                <a:cs typeface="Arial" charset="0"/>
              </a:rPr>
              <a:t>Votre hiérarchie</a:t>
            </a:r>
          </a:p>
          <a:p>
            <a:pPr lvl="1"/>
            <a:r>
              <a:rPr lang="fr-FR" altLang="fr-FR" dirty="0">
                <a:cs typeface="Arial" charset="0"/>
              </a:rPr>
              <a:t>Les ressources humaines</a:t>
            </a:r>
          </a:p>
          <a:p>
            <a:pPr lvl="1"/>
            <a:r>
              <a:rPr lang="fr-FR" altLang="fr-FR" dirty="0">
                <a:cs typeface="Arial" charset="0"/>
              </a:rPr>
              <a:t>Le médecin (du travail), assistants sociaux</a:t>
            </a:r>
          </a:p>
          <a:p>
            <a:pPr lvl="1"/>
            <a:r>
              <a:rPr lang="fr-FR" altLang="fr-FR" dirty="0">
                <a:cs typeface="Arial" charset="0"/>
              </a:rPr>
              <a:t>Représentants du personnel</a:t>
            </a:r>
          </a:p>
          <a:p>
            <a:endParaRPr lang="fr-FR" altLang="fr-FR" dirty="0">
              <a:cs typeface="Arial" charset="0"/>
            </a:endParaRPr>
          </a:p>
          <a:p>
            <a:endParaRPr lang="fr-FR" altLang="fr-FR" dirty="0">
              <a:cs typeface="Arial" charset="0"/>
            </a:endParaRPr>
          </a:p>
        </p:txBody>
      </p:sp>
      <p:sp>
        <p:nvSpPr>
          <p:cNvPr id="21507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916F7EC-AFB4-9046-958D-00EADD122FDB}" type="slidenum">
              <a:rPr lang="fr-FR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8</a:t>
            </a:fld>
            <a:endParaRPr lang="fr-F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dirty="0" smtClean="0"/>
              <a:t>Kit intégration H3SE - TCG 2.5b – RPS – V2</a:t>
            </a:r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Situations concrètes</a:t>
            </a:r>
            <a:endParaRPr lang="fr-FR" dirty="0"/>
          </a:p>
        </p:txBody>
      </p:sp>
      <p:sp>
        <p:nvSpPr>
          <p:cNvPr id="2253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/>
            <a:r>
              <a:rPr lang="fr-FR" altLang="fr-FR">
                <a:cs typeface="Arial" charset="0"/>
              </a:rPr>
              <a:t>Un matin, Henri découvre, en arrivant, une collègue très fatiguée, pleurant devant son ordinateur.</a:t>
            </a:r>
          </a:p>
          <a:p>
            <a:pPr algn="just"/>
            <a:endParaRPr lang="fr-FR" altLang="fr-FR">
              <a:cs typeface="Arial" charset="0"/>
            </a:endParaRPr>
          </a:p>
          <a:p>
            <a:pPr algn="just"/>
            <a:r>
              <a:rPr lang="fr-FR" altLang="fr-FR">
                <a:cs typeface="Arial" charset="0"/>
              </a:rPr>
              <a:t>Un collègue de Simone est depuis plusieurs semaines très agressif en réunion et avec son équipe, alors que, d’ordinaire, il reste calme et constructif.</a:t>
            </a:r>
          </a:p>
          <a:p>
            <a:pPr algn="just"/>
            <a:endParaRPr lang="fr-FR" altLang="fr-FR">
              <a:cs typeface="Arial" charset="0"/>
            </a:endParaRPr>
          </a:p>
          <a:p>
            <a:pPr algn="just"/>
            <a:r>
              <a:rPr lang="fr-FR" altLang="fr-FR">
                <a:cs typeface="Arial" charset="0"/>
              </a:rPr>
              <a:t>Un jeune fraîchement embauché semble dans un état d’anxiété très marqué. La troisième semaine, il se plaint de la charge de travail très et trop importante, de son incapacité à la réaliser</a:t>
            </a:r>
            <a:r>
              <a:rPr lang="is-IS" altLang="fr-FR">
                <a:cs typeface="Arial" charset="0"/>
              </a:rPr>
              <a:t>…</a:t>
            </a:r>
            <a:endParaRPr lang="fr-FR" altLang="fr-FR">
              <a:cs typeface="Arial" charset="0"/>
            </a:endParaRPr>
          </a:p>
          <a:p>
            <a:pPr algn="just"/>
            <a:endParaRPr lang="fr-FR" altLang="fr-FR">
              <a:cs typeface="Arial" charset="0"/>
            </a:endParaRPr>
          </a:p>
          <a:p>
            <a:pPr algn="ctr">
              <a:buFont typeface="Lucida Grande" charset="0"/>
              <a:buNone/>
            </a:pPr>
            <a:r>
              <a:rPr lang="fr-FR" altLang="fr-FR" b="1">
                <a:cs typeface="Arial" charset="0"/>
              </a:rPr>
              <a:t>Quel comportement adopter ?</a:t>
            </a:r>
          </a:p>
        </p:txBody>
      </p:sp>
      <p:sp>
        <p:nvSpPr>
          <p:cNvPr id="22531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53F4910-633F-1B4A-93EA-F06AB8BB0760}" type="slidenum">
              <a:rPr lang="fr-FR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9</a:t>
            </a:fld>
            <a:endParaRPr lang="fr-F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dirty="0" smtClean="0"/>
              <a:t>Kit intégration H3SE - TCG 2.5b – RPS – V2</a:t>
            </a:r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TAL-FR-modele rouge 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FR PPT ROUGE FONCE LOGO.pptx" id="{61CC4C7C-92FC-429F-A50D-CFA4B2695BBB}" vid="{B8EC27D0-A928-40AB-9C2D-136AEEA527D0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TOTAL-FR-modele rouge fonce</Template>
  <TotalTime>2</TotalTime>
  <Words>435</Words>
  <Application>Microsoft Office PowerPoint</Application>
  <PresentationFormat>Affichage à l'écran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TOTAL-FR-modele rouge fonce</vt:lpstr>
      <vt:lpstr>Les Risques Psycho-Sociaux</vt:lpstr>
      <vt:lpstr>Les objectifs du module</vt:lpstr>
      <vt:lpstr>Situations concrètes</vt:lpstr>
      <vt:lpstr>Un sujet important pour le Groupe Total</vt:lpstr>
      <vt:lpstr>Les RPS</vt:lpstr>
      <vt:lpstr>Les facteurs de risques psycho-sociaux</vt:lpstr>
      <vt:lpstr>Le comportement en tant que collègue</vt:lpstr>
      <vt:lpstr>Le comportement en tant que collègue</vt:lpstr>
      <vt:lpstr>Situations concrètes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Risques Psycho-Sociaux</dc:title>
  <dc:creator>J0489914</dc:creator>
  <cp:lastModifiedBy>J0489914</cp:lastModifiedBy>
  <cp:revision>1</cp:revision>
  <dcterms:created xsi:type="dcterms:W3CDTF">2017-09-21T09:32:32Z</dcterms:created>
  <dcterms:modified xsi:type="dcterms:W3CDTF">2017-09-21T09:35:24Z</dcterms:modified>
</cp:coreProperties>
</file>