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2" r:id="rId5"/>
    <p:sldId id="259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 autoAdjust="0"/>
    <p:restoredTop sz="94911" autoAdjust="0"/>
  </p:normalViewPr>
  <p:slideViewPr>
    <p:cSldViewPr snapToObjects="1">
      <p:cViewPr>
        <p:scale>
          <a:sx n="100" d="100"/>
          <a:sy n="100" d="100"/>
        </p:scale>
        <p:origin x="-348" y="-12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it"/>
              <a:t/>
            </a:r>
            <a:fld id="{7C5DFC2B-24D6-474C-87BA-40845D155FCD}" type="slidenum">
              <a:rPr/>
              <a:pPr/>
              <a:t>2</a:t>
            </a:fld>
            <a:endParaRPr lang="it" altLang="fr-FR"/>
          </a:p>
        </p:txBody>
      </p:sp>
    </p:spTree>
    <p:extLst>
      <p:ext uri="{BB962C8B-B14F-4D97-AF65-F5344CB8AC3E}">
        <p14:creationId xmlns:p14="http://schemas.microsoft.com/office/powerpoint/2010/main" xmlns="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it"/>
              <a:t/>
            </a:r>
            <a:fld id="{7C5DFC2B-24D6-474C-87BA-40845D155FCD}" type="slidenum">
              <a:rPr/>
              <a:pPr/>
              <a:t>3</a:t>
            </a:fld>
            <a:endParaRPr lang="it" altLang="fr-FR"/>
          </a:p>
        </p:txBody>
      </p:sp>
    </p:spTree>
    <p:extLst>
      <p:ext uri="{BB962C8B-B14F-4D97-AF65-F5344CB8AC3E}">
        <p14:creationId xmlns:p14="http://schemas.microsoft.com/office/powerpoint/2010/main" xmlns="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it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it">
                <a:cs typeface="Arial" charset="0"/>
              </a:rPr>
              <a:t>I rischi psicosociali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it">
                <a:cs typeface="Arial" charset="0"/>
              </a:rPr>
              <a:t>Kit di inserimento H3SE</a:t>
            </a:r>
          </a:p>
          <a:p>
            <a:pPr eaLnBrk="1" hangingPunct="1" algn="l" rtl="0"/>
            <a:r>
              <a:rPr b="0" i="0" u="none" baseline="0" lang="it">
                <a:cs typeface="Arial" charset="0"/>
              </a:rPr>
              <a:t>Modulo TCG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it">
                <a:solidFill>
                  <a:schemeClr val="accent3">
                    <a:lumMod val="75000"/>
                  </a:schemeClr>
                </a:solidFill>
                <a:ea typeface="+mj-ea"/>
              </a:rPr>
              <a:t>Gli obiettivi del modulo</a:t>
            </a:r>
            <a:endParaRPr lang="it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b="0" i="0" u="none" baseline="0" lang="it">
                <a:cs typeface="Arial" charset="0"/>
              </a:rPr>
              <a:t>Al termine di questo modulo:</a:t>
            </a:r>
          </a:p>
          <a:p>
            <a:pPr marL="0" indent="0" algn="l" rtl="0">
              <a:buFont typeface="Lucida Grande" charset="0"/>
              <a:buNone/>
            </a:pPr>
            <a:endParaRPr lang="it" altLang="fr-FR" dirty="0">
              <a:cs typeface="Arial" charset="0"/>
            </a:endParaRPr>
          </a:p>
          <a:p>
            <a:pPr marL="361950" indent="-361950" algn="l" rtl="0"/>
            <a:r>
              <a:rPr b="0" i="0" u="none" baseline="0" lang="it">
                <a:cs typeface="Arial" charset="0"/>
              </a:rPr>
              <a:t>Conoscerete il comportamento da adottare per evitare/prevenire i rischi psicosociali.</a:t>
            </a:r>
            <a:endParaRPr lang="it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Situazioni concrete</a:t>
            </a:r>
            <a:endParaRPr lang="it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it">
                <a:cs typeface="Arial" charset="0"/>
              </a:rPr>
              <a:t>Una mattina, Henri scopre, arrivando, un collega molto stanco che piange davanti al suo computer.</a:t>
            </a:r>
          </a:p>
          <a:p>
            <a:pPr algn="just" rtl="0"/>
            <a:endParaRPr lang="it" altLang="fr-FR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Un collega di Simone da molte settimane è molto aggressivo in riunione e con il suo Gruppo, mentre di solito è calmo e costruttivo.</a:t>
            </a:r>
          </a:p>
          <a:p>
            <a:pPr algn="just" rtl="0"/>
            <a:endParaRPr lang="it" altLang="fr-FR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Un giovane appena assunto sembra in un forte stato d’ansia. La terza settimana, si lamenta dell’eccessivo carico di lavoro e della sua incapacità a svolgerlo…</a:t>
            </a:r>
            <a:endParaRPr lang="it" altLang="fr-FR">
              <a:cs typeface="Arial" charset="0"/>
            </a:endParaRPr>
          </a:p>
          <a:p>
            <a:pPr algn="just" rtl="0"/>
            <a:endParaRPr lang="it" altLang="fr-FR">
              <a:cs typeface="Arial" charset="0"/>
            </a:endParaRPr>
          </a:p>
          <a:p>
            <a:pPr algn="just" rtl="0"/>
            <a:endParaRPr lang="it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it">
                <a:cs typeface="Arial" charset="0"/>
              </a:rPr>
              <a:t>Cosa hanno in comune queste situazioni?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Un argomento importante per il Gruppo Total</a:t>
            </a:r>
            <a:endParaRPr lang="it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pPr algn="l" rtl="0"/>
            <a:r>
              <a:rPr b="0" i="0" u="none" baseline="0" lang="it">
                <a:cs typeface="Arial" charset="0"/>
              </a:rPr>
              <a:t>Accordo del 20 gennaio 2016 relativo alla prevenzione dei RPS per il miglioramento delle condizioni di vita sul lavoro (in Francia).  </a:t>
            </a:r>
            <a:endParaRPr lang="it" altLang="fr-FR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  <a:p>
            <a:pPr algn="l" rtl="0"/>
            <a:r>
              <a:rPr b="0" i="0" u="none" baseline="0" lang="it">
                <a:cs typeface="Arial" charset="0"/>
              </a:rPr>
              <a:t>Kit “Insieme, preveniamo i RPS"  </a:t>
            </a:r>
            <a:endParaRPr lang="it" altLang="fr-FR" dirty="0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  <a:p>
            <a:pPr algn="l" rtl="0"/>
            <a:r>
              <a:rPr b="0" i="0" u="none" baseline="0" lang="it">
                <a:cs typeface="Arial" charset="0"/>
              </a:rPr>
              <a:t>Da consultare sull'intranet. </a:t>
            </a:r>
          </a:p>
          <a:p>
            <a:endParaRPr lang="it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I RPS</a:t>
            </a:r>
            <a:endParaRPr lang="it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8435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endParaRPr lang="it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I fattori di rischio psicosociale</a:t>
            </a:r>
            <a:endParaRPr lang="it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Il comportamento come collega</a:t>
            </a:r>
            <a:endParaRPr lang="it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l" rtl="0"/>
            <a:r>
              <a:rPr b="0" i="0" u="none" baseline="0" lang="it">
                <a:cs typeface="Arial" charset="0"/>
              </a:rPr>
              <a:t>Comportarsi in modo giusto:</a:t>
            </a:r>
          </a:p>
          <a:p>
            <a:pPr algn="l" rtl="0">
              <a:buFont typeface="Lucida Grande" charset="0"/>
              <a:buNone/>
            </a:pPr>
            <a:br>
              <a:rPr lang="it">
                <a:cs typeface="Arial" charset="0"/>
              </a:rPr>
            </a:br>
            <a:endParaRPr lang="it" altLang="fr-FR" dirty="0">
              <a:cs typeface="Arial" charset="0"/>
            </a:endParaRPr>
          </a:p>
          <a:p>
            <a:pPr algn="l" rtl="0"/>
            <a:r>
              <a:rPr b="0" i="0" u="none" baseline="0" lang="it">
                <a:cs typeface="Arial" charset="0"/>
              </a:rPr>
              <a:t>Dare l'allarme:</a:t>
            </a:r>
          </a:p>
          <a:p>
            <a:endParaRPr lang="it" altLang="fr-FR" dirty="0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  <a:p>
            <a:pPr algn="l" rtl="0"/>
            <a:r>
              <a:rPr b="0" i="0" u="none" baseline="0" lang="it">
                <a:cs typeface="Arial" charset="0"/>
              </a:rPr>
              <a:t>Orientare, se necessario:</a:t>
            </a:r>
            <a:endParaRPr lang="it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Il comportamento come collega</a:t>
            </a:r>
            <a:endParaRPr lang="it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l" rtl="0"/>
            <a:r>
              <a:rPr sz="1800" b="1" i="0" u="none" baseline="0" lang="it">
                <a:cs typeface="Arial" charset="0"/>
              </a:rPr>
              <a:t>Comportarsi in modo giusto: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Essere attenti ai colleghi e in particolare a qualsiasi cambiamento: ciò che appare diverso rispetto ai comportamenti abituali e che si instaura nel tempo. 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In relazione al codice etico: ascolto, rispetto…</a:t>
            </a:r>
            <a:endParaRPr lang="it" altLang="fr-FR" dirty="0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  <a:p>
            <a:pPr algn="l" rtl="0"/>
            <a:r>
              <a:rPr sz="1800" b="1" i="0" u="none" baseline="0" lang="it">
                <a:cs typeface="Arial" charset="0"/>
              </a:rPr>
              <a:t>Dare l'allarme: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Segnalare al vostro manager più vicino o responsabile RU.</a:t>
            </a:r>
          </a:p>
          <a:p>
            <a:endParaRPr lang="it" altLang="fr-FR" dirty="0">
              <a:cs typeface="Arial" charset="0"/>
            </a:endParaRPr>
          </a:p>
          <a:p>
            <a:pPr algn="l" rtl="0"/>
            <a:r>
              <a:rPr sz="1800" b="1" i="0" u="none" baseline="0" lang="it">
                <a:cs typeface="Arial" charset="0"/>
              </a:rPr>
              <a:t>Indirizzare, se necessario, verso un interlocutore privilegiato e sensibile ai RPS: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I vostri superiori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Le risorse umane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Il medico (del lavoro), assistenti sociali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Rappresentanti del personale</a:t>
            </a:r>
          </a:p>
          <a:p>
            <a:endParaRPr lang="it" altLang="fr-FR" dirty="0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Situazioni concrete</a:t>
            </a:r>
            <a:endParaRPr lang="it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it">
                <a:cs typeface="Arial" charset="0"/>
              </a:rPr>
              <a:t>Una mattina, Henri scopre, arrivando, un collega molto stanco che piange davanti al suo computer.</a:t>
            </a:r>
          </a:p>
          <a:p>
            <a:pPr algn="just" rtl="0"/>
            <a:endParaRPr lang="it" altLang="fr-FR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Un collega di Simone da molte settimane è molto aggressivo in riunione e con il suo Gruppo, mentre di solito è calmo e costruttivo.</a:t>
            </a:r>
          </a:p>
          <a:p>
            <a:pPr algn="just" rtl="0"/>
            <a:endParaRPr lang="it" altLang="fr-FR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Un giovane appena assunto sembra in un forte stato d’ansia. La terza settimana, si lamenta dell’eccessivo carico di lavoro e della sua incapacità a svolgerlo…</a:t>
            </a:r>
            <a:endParaRPr lang="it" altLang="fr-FR">
              <a:cs typeface="Arial" charset="0"/>
            </a:endParaRPr>
          </a:p>
          <a:p>
            <a:pPr algn="just" rtl="0"/>
            <a:endParaRPr lang="it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it">
                <a:cs typeface="Arial" charset="0"/>
              </a:rPr>
              <a:t>Quale comportamento adottare?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2.5b – RPS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865</TotalTime>
  <Words>433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fr_total_modele_rouge_fonce</vt:lpstr>
      <vt:lpstr>Les Risques Psycho-Sociaux</vt:lpstr>
      <vt:lpstr>Les objectifs du module</vt:lpstr>
      <vt:lpstr>Situations concrètes</vt:lpstr>
      <vt:lpstr>Un sujet important pour le Groupe Total</vt:lpstr>
      <vt:lpstr>Les RPS</vt:lpstr>
      <vt:lpstr>Les facteurs de risques psycho-sociaux</vt:lpstr>
      <vt:lpstr>Le comportement en tant que collègue</vt:lpstr>
      <vt:lpstr>Le comportement en tant que collègue</vt:lpstr>
      <vt:lpstr>Situations concrètes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126</cp:revision>
  <dcterms:created xsi:type="dcterms:W3CDTF">2015-09-07T13:13:13Z</dcterms:created>
  <dcterms:modified xsi:type="dcterms:W3CDTF">2017-03-23T07:54:03Z</dcterms:modified>
</cp:coreProperties>
</file>