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1"/>
  </p:notesMasterIdLst>
  <p:handoutMasterIdLst>
    <p:handoutMasterId r:id="rId12"/>
  </p:handoutMasterIdLst>
  <p:sldIdLst>
    <p:sldId id="256" r:id="rId2"/>
    <p:sldId id="258" r:id="rId3"/>
    <p:sldId id="260" r:id="rId4"/>
    <p:sldId id="262" r:id="rId5"/>
    <p:sldId id="259" r:id="rId6"/>
    <p:sldId id="261" r:id="rId7"/>
    <p:sldId id="264" r:id="rId8"/>
    <p:sldId id="263" r:id="rId9"/>
    <p:sldId id="265" r:id="rId10"/>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6" autoAdjust="0"/>
    <p:restoredTop sz="94911" autoAdjust="0"/>
  </p:normalViewPr>
  <p:slideViewPr>
    <p:cSldViewPr snapToObjects="1">
      <p:cViewPr>
        <p:scale>
          <a:sx n="100" d="100"/>
          <a:sy n="100" d="100"/>
        </p:scale>
        <p:origin x="-348" y="-12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012CBD54-0BBF-6040-BC8C-B59155C66124}" type="datetimeFigureOut">
              <a:rPr lang="fr-FR" altLang="fr-FR"/>
              <a:pPr/>
              <a:t>23/03/2017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B00E9981-DB06-DC43-90C9-1B4779D5540A}" type="slidenum">
              <a:rPr lang="fr-FR" altLang="fr-FR"/>
              <a:pPr/>
              <a:t>‹N°›</a:t>
            </a:fld>
            <a:endParaRPr lang="fr-FR" altLang="fr-FR"/>
          </a:p>
        </p:txBody>
      </p:sp>
    </p:spTree>
    <p:extLst>
      <p:ext uri="{BB962C8B-B14F-4D97-AF65-F5344CB8AC3E}">
        <p14:creationId xmlns:p14="http://schemas.microsoft.com/office/powerpoint/2010/main" xmlns="" val="6831829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C3AE0872-3734-BD4E-8AC8-4E461B3BA466}" type="datetimeFigureOut">
              <a:rPr lang="fr-FR" altLang="fr-FR"/>
              <a:pPr/>
              <a:t>23/03/2017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7C5DFC2B-24D6-474C-87BA-40845D155FCD}" type="slidenum">
              <a:rPr lang="fr-FR" altLang="fr-FR"/>
              <a:pPr/>
              <a:t>‹N°›</a:t>
            </a:fld>
            <a:endParaRPr lang="fr-FR" altLang="fr-FR"/>
          </a:p>
        </p:txBody>
      </p:sp>
    </p:spTree>
    <p:extLst>
      <p:ext uri="{BB962C8B-B14F-4D97-AF65-F5344CB8AC3E}">
        <p14:creationId xmlns:p14="http://schemas.microsoft.com/office/powerpoint/2010/main" xmlns="" val="204172811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nl"/>
          </a:p>
        </p:txBody>
      </p:sp>
      <p:sp>
        <p:nvSpPr>
          <p:cNvPr id="4" name="Espace réservé du numéro de diapositive 3"/>
          <p:cNvSpPr>
            <a:spLocks noGrp="1"/>
          </p:cNvSpPr>
          <p:nvPr>
            <p:ph type="sldNum" sz="quarter" idx="10"/>
          </p:nvPr>
        </p:nvSpPr>
        <p:spPr/>
        <p:txBody>
          <a:bodyPr/>
          <a:lstStyle/>
          <a:p>
            <a:pPr algn="l" rtl="0"/>
            <a:r>
              <a:rPr b="0" i="0" u="none" baseline="0" lang="nl"/>
              <a:t/>
            </a:r>
            <a:fld id="{7C5DFC2B-24D6-474C-87BA-40845D155FCD}" type="slidenum">
              <a:rPr/>
              <a:pPr/>
              <a:t>2</a:t>
            </a:fld>
            <a:endParaRPr lang="nl" altLang="fr-FR"/>
          </a:p>
        </p:txBody>
      </p:sp>
    </p:spTree>
    <p:extLst>
      <p:ext uri="{BB962C8B-B14F-4D97-AF65-F5344CB8AC3E}">
        <p14:creationId xmlns:p14="http://schemas.microsoft.com/office/powerpoint/2010/main" xmlns="" val="1585357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nl"/>
          </a:p>
        </p:txBody>
      </p:sp>
      <p:sp>
        <p:nvSpPr>
          <p:cNvPr id="4" name="Espace réservé du numéro de diapositive 3"/>
          <p:cNvSpPr>
            <a:spLocks noGrp="1"/>
          </p:cNvSpPr>
          <p:nvPr>
            <p:ph type="sldNum" sz="quarter" idx="10"/>
          </p:nvPr>
        </p:nvSpPr>
        <p:spPr/>
        <p:txBody>
          <a:bodyPr/>
          <a:lstStyle/>
          <a:p>
            <a:pPr algn="l" rtl="0"/>
            <a:r>
              <a:rPr b="0" i="0" u="none" baseline="0" lang="nl"/>
              <a:t/>
            </a:r>
            <a:fld id="{7C5DFC2B-24D6-474C-87BA-40845D155FCD}" type="slidenum">
              <a:rPr/>
              <a:pPr/>
              <a:t>3</a:t>
            </a:fld>
            <a:endParaRPr lang="nl" altLang="fr-FR"/>
          </a:p>
        </p:txBody>
      </p:sp>
    </p:spTree>
    <p:extLst>
      <p:ext uri="{BB962C8B-B14F-4D97-AF65-F5344CB8AC3E}">
        <p14:creationId xmlns:p14="http://schemas.microsoft.com/office/powerpoint/2010/main" xmlns="" val="575934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374650"/>
            <a:ext cx="5978525" cy="84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p14="http://schemas.microsoft.com/office/powerpoint/2010/main" xmlns="" val="180861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E8C60BB0-420A-9948-9106-300F718B7488}" type="slidenum">
              <a:rPr lang="fr-FR" altLang="fr-FR"/>
              <a:pPr/>
              <a:t>‹N°›</a:t>
            </a:fld>
            <a:endParaRPr lang="fr-FR" altLang="fr-FR"/>
          </a:p>
        </p:txBody>
      </p:sp>
    </p:spTree>
    <p:extLst>
      <p:ext uri="{BB962C8B-B14F-4D97-AF65-F5344CB8AC3E}">
        <p14:creationId xmlns:p14="http://schemas.microsoft.com/office/powerpoint/2010/main" xmlns="" val="133455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pied de page 2"/>
          <p:cNvSpPr>
            <a:spLocks noGrp="1"/>
          </p:cNvSpPr>
          <p:nvPr>
            <p:ph type="ftr" sz="quarter" idx="13"/>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5" name="Espace réservé du numéro de diapositive 3"/>
          <p:cNvSpPr>
            <a:spLocks noGrp="1"/>
          </p:cNvSpPr>
          <p:nvPr>
            <p:ph type="sldNum" sz="quarter" idx="14"/>
          </p:nvPr>
        </p:nvSpPr>
        <p:spPr/>
        <p:txBody>
          <a:bodyPr/>
          <a:lstStyle>
            <a:lvl1pPr>
              <a:defRPr/>
            </a:lvl1pPr>
          </a:lstStyle>
          <a:p>
            <a:fld id="{560E8C94-4EB4-4A47-B447-10FA9A531562}" type="slidenum">
              <a:rPr lang="fr-FR" altLang="fr-FR"/>
              <a:pPr/>
              <a:t>‹N°›</a:t>
            </a:fld>
            <a:endParaRPr lang="fr-FR" altLang="fr-FR"/>
          </a:p>
        </p:txBody>
      </p:sp>
    </p:spTree>
    <p:extLst>
      <p:ext uri="{BB962C8B-B14F-4D97-AF65-F5344CB8AC3E}">
        <p14:creationId xmlns:p14="http://schemas.microsoft.com/office/powerpoint/2010/main" xmlns="" val="193792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2D16C50A-4798-6A42-8B08-2A8BEC627E4E}" type="slidenum">
              <a:rPr lang="fr-FR" altLang="fr-FR"/>
              <a:pPr/>
              <a:t>‹N°›</a:t>
            </a:fld>
            <a:endParaRPr lang="fr-FR" altLang="fr-FR"/>
          </a:p>
        </p:txBody>
      </p:sp>
    </p:spTree>
    <p:extLst>
      <p:ext uri="{BB962C8B-B14F-4D97-AF65-F5344CB8AC3E}">
        <p14:creationId xmlns:p14="http://schemas.microsoft.com/office/powerpoint/2010/main" xmlns="" val="197700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5D2E3BDC-F4E2-FC43-AF79-9B360B035CE2}" type="slidenum">
              <a:rPr lang="fr-FR" altLang="fr-FR"/>
              <a:pPr/>
              <a:t>‹N°›</a:t>
            </a:fld>
            <a:endParaRPr lang="fr-FR" altLang="fr-FR"/>
          </a:p>
        </p:txBody>
      </p:sp>
    </p:spTree>
    <p:extLst>
      <p:ext uri="{BB962C8B-B14F-4D97-AF65-F5344CB8AC3E}">
        <p14:creationId xmlns:p14="http://schemas.microsoft.com/office/powerpoint/2010/main" xmlns="" val="166860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F88EF3CE-F336-7549-B793-001341E50538}" type="slidenum">
              <a:rPr lang="fr-FR" altLang="fr-FR"/>
              <a:pPr/>
              <a:t>‹N°›</a:t>
            </a:fld>
            <a:endParaRPr lang="fr-FR" altLang="fr-FR"/>
          </a:p>
        </p:txBody>
      </p:sp>
    </p:spTree>
    <p:extLst>
      <p:ext uri="{BB962C8B-B14F-4D97-AF65-F5344CB8AC3E}">
        <p14:creationId xmlns:p14="http://schemas.microsoft.com/office/powerpoint/2010/main" xmlns="" val="229153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5362D801-8444-DC47-882B-166C57F97823}" type="slidenum">
              <a:rPr lang="fr-FR" altLang="fr-FR"/>
              <a:pPr/>
              <a:t>‹N°›</a:t>
            </a:fld>
            <a:endParaRPr lang="fr-FR" altLang="fr-FR"/>
          </a:p>
        </p:txBody>
      </p:sp>
    </p:spTree>
    <p:extLst>
      <p:ext uri="{BB962C8B-B14F-4D97-AF65-F5344CB8AC3E}">
        <p14:creationId xmlns:p14="http://schemas.microsoft.com/office/powerpoint/2010/main" xmlns="" val="95212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2EEA60BB-37C6-B348-9506-EF6C9A4B55E9}" type="slidenum">
              <a:rPr lang="fr-FR" altLang="fr-FR"/>
              <a:pPr/>
              <a:t>‹N°›</a:t>
            </a:fld>
            <a:endParaRPr lang="fr-FR" altLang="fr-FR"/>
          </a:p>
        </p:txBody>
      </p:sp>
    </p:spTree>
    <p:extLst>
      <p:ext uri="{BB962C8B-B14F-4D97-AF65-F5344CB8AC3E}">
        <p14:creationId xmlns:p14="http://schemas.microsoft.com/office/powerpoint/2010/main" xmlns="" val="144948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641A5986-D257-7845-8796-4226FC1F543D}" type="slidenum">
              <a:rPr lang="fr-FR" altLang="fr-FR"/>
              <a:pPr/>
              <a:t>‹N°›</a:t>
            </a:fld>
            <a:endParaRPr lang="fr-FR" altLang="fr-FR"/>
          </a:p>
        </p:txBody>
      </p:sp>
    </p:spTree>
    <p:extLst>
      <p:ext uri="{BB962C8B-B14F-4D97-AF65-F5344CB8AC3E}">
        <p14:creationId xmlns:p14="http://schemas.microsoft.com/office/powerpoint/2010/main" xmlns="" val="38047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TCG 2.5b – RPS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8AC0E203-E9E5-6A48-ADC6-FC3040EBF374}" type="slidenum">
              <a:rPr lang="fr-FR" altLang="fr-FR"/>
              <a:pPr/>
              <a:t>‹N°›</a:t>
            </a:fld>
            <a:endParaRPr lang="fr-FR" altLang="fr-FR"/>
          </a:p>
        </p:txBody>
      </p:sp>
    </p:spTree>
    <p:extLst>
      <p:ext uri="{BB962C8B-B14F-4D97-AF65-F5344CB8AC3E}">
        <p14:creationId xmlns:p14="http://schemas.microsoft.com/office/powerpoint/2010/main" xmlns="" val="156568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wrap="square" lIns="0" tIns="45720" rIns="91440" bIns="45720" numCol="1" anchor="ctr" anchorCtr="0" compatLnSpc="1">
            <a:prstTxWarp prst="textNoShape">
              <a:avLst/>
            </a:prstTxWarp>
          </a:bodyPr>
          <a:lstStyle>
            <a:lvl1pPr eaLnBrk="1" hangingPunct="1">
              <a:defRPr sz="900">
                <a:solidFill>
                  <a:srgbClr val="000000"/>
                </a:solidFill>
                <a:ea typeface="Helvetica" charset="0"/>
                <a:cs typeface="Helvetica" charset="0"/>
              </a:defRPr>
            </a:lvl1pPr>
          </a:lstStyle>
          <a:p>
            <a:r>
              <a:rPr lang="fr-FR" altLang="fr-FR" smtClean="0"/>
              <a:t>Kit intégration H3SE - TCG 2.5b – RPS – V1</a:t>
            </a:r>
            <a:endParaRPr lang="fr-FR" altLang="fr-FR"/>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462A2DC2-8C0A-E941-88ED-D671B40E8AC1}"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xmlns=""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gn="l" rtl="0"/>
            <a:endParaRPr lang="nl" altLang="fr-FR"/>
          </a:p>
        </p:txBody>
      </p:sp>
      <p:sp>
        <p:nvSpPr>
          <p:cNvPr id="14338" name="Titre 2"/>
          <p:cNvSpPr>
            <a:spLocks noGrp="1"/>
          </p:cNvSpPr>
          <p:nvPr>
            <p:ph type="title"/>
          </p:nvPr>
        </p:nvSpPr>
        <p:spPr bwMode="auto">
          <a:xfrm>
            <a:off x="1187450" y="2106613"/>
            <a:ext cx="7277100" cy="1487487"/>
          </a:xfrm>
        </p:spPr>
        <p:txBody>
          <a:bodyPr wrap="square" numCol="1" anchorCtr="0" compatLnSpc="1">
            <a:prstTxWarp prst="textNoShape">
              <a:avLst/>
            </a:prstTxWarp>
          </a:bodyPr>
          <a:lstStyle/>
          <a:p>
            <a:pPr eaLnBrk="1" hangingPunct="1" algn="l" rtl="0"/>
            <a:r>
              <a:rPr cap="none" b="1" i="0" u="none" baseline="0" lang="nl">
                <a:cs typeface="Arial" charset="0"/>
              </a:rPr>
              <a:t>De psychosociale risico's</a:t>
            </a:r>
          </a:p>
        </p:txBody>
      </p:sp>
      <p:sp>
        <p:nvSpPr>
          <p:cNvPr id="14339" name="Espace réservé du texte 5"/>
          <p:cNvSpPr>
            <a:spLocks noGrp="1"/>
          </p:cNvSpPr>
          <p:nvPr>
            <p:ph type="body" sz="quarter" idx="10"/>
          </p:nvPr>
        </p:nvSpPr>
        <p:spPr>
          <a:xfrm>
            <a:off x="1187450" y="3640138"/>
            <a:ext cx="7277100" cy="1778000"/>
          </a:xfrm>
        </p:spPr>
        <p:txBody>
          <a:bodyPr/>
          <a:lstStyle/>
          <a:p>
            <a:pPr eaLnBrk="1" hangingPunct="1" algn="l" rtl="0"/>
            <a:r>
              <a:rPr b="0" i="0" u="none" baseline="0" lang="nl">
                <a:cs typeface="Arial" charset="0"/>
              </a:rPr>
              <a:t>Integratieset H3SE</a:t>
            </a:r>
          </a:p>
          <a:p>
            <a:pPr eaLnBrk="1" hangingPunct="1" algn="l" rtl="0"/>
            <a:r>
              <a:rPr b="0" i="0" u="none" baseline="0" lang="nl">
                <a:cs typeface="Arial" charset="0"/>
              </a:rPr>
              <a:t>Module TCG 2.5b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eaLnBrk="1" fontAlgn="auto" hangingPunct="1" algn="l" rtl="0">
              <a:spcAft>
                <a:spcPts val="0"/>
              </a:spcAft>
              <a:defRPr/>
            </a:pPr>
            <a:r>
              <a:rPr b="1" i="0" u="none" baseline="0" lang="nl">
                <a:solidFill>
                  <a:schemeClr val="accent3">
                    <a:lumMod val="75000"/>
                  </a:schemeClr>
                </a:solidFill>
                <a:ea typeface="+mj-ea"/>
              </a:rPr>
              <a:t>Doelstellingen van de module</a:t>
            </a:r>
            <a:endParaRPr lang="nl" dirty="0">
              <a:solidFill>
                <a:schemeClr val="accent3">
                  <a:lumMod val="75000"/>
                </a:schemeClr>
              </a:solidFill>
              <a:ea typeface="+mj-ea"/>
            </a:endParaRPr>
          </a:p>
        </p:txBody>
      </p:sp>
      <p:sp>
        <p:nvSpPr>
          <p:cNvPr id="15362" name="Espace réservé du numéro de diapositive 2"/>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E4AE2121-757B-F748-B043-A34C9FE33D08}" type="slidenum">
              <a:rPr>
                <a:solidFill>
                  <a:srgbClr val="898989"/>
                </a:solidFill>
                <a:ea typeface="Helvetica" charset="0"/>
                <a:cs typeface="Helvetica" charset="0"/>
              </a:rPr>
              <a:pPr/>
              <a:t>2</a:t>
            </a:fld>
            <a:endParaRPr lang="nl" altLang="fr-FR">
              <a:solidFill>
                <a:srgbClr val="898989"/>
              </a:solidFill>
              <a:ea typeface="Helvetica" charset="0"/>
              <a:cs typeface="Helvetica" charset="0"/>
            </a:endParaRPr>
          </a:p>
        </p:txBody>
      </p:sp>
      <p:sp>
        <p:nvSpPr>
          <p:cNvPr id="15363" name="Espace réservé du contenu 4"/>
          <p:cNvSpPr>
            <a:spLocks noGrp="1"/>
          </p:cNvSpPr>
          <p:nvPr>
            <p:ph type="body" sz="quarter" idx="12"/>
          </p:nvPr>
        </p:nvSpPr>
        <p:spPr>
          <a:xfrm>
            <a:off x="457200" y="1773238"/>
            <a:ext cx="8218488" cy="2374900"/>
          </a:xfrm>
        </p:spPr>
        <p:txBody>
          <a:bodyPr/>
          <a:lstStyle/>
          <a:p>
            <a:pPr marL="0" indent="0" algn="l" rtl="0">
              <a:buFont typeface="Lucida Grande" charset="0"/>
              <a:buNone/>
            </a:pPr>
            <a:r>
              <a:rPr b="0" i="0" u="none" baseline="0" lang="nl">
                <a:cs typeface="Arial" charset="0"/>
              </a:rPr>
              <a:t>Aan het einde van deze module:</a:t>
            </a:r>
          </a:p>
          <a:p>
            <a:pPr marL="0" indent="0" algn="l" rtl="0">
              <a:buFont typeface="Lucida Grande" charset="0"/>
              <a:buNone/>
            </a:pPr>
            <a:endParaRPr lang="nl" altLang="fr-FR" dirty="0">
              <a:cs typeface="Arial" charset="0"/>
            </a:endParaRPr>
          </a:p>
          <a:p>
            <a:pPr marL="361950" indent="-361950" algn="l" rtl="0"/>
            <a:r>
              <a:rPr b="0" i="0" u="none" baseline="0" lang="nl">
                <a:cs typeface="Arial" charset="0"/>
              </a:rPr>
              <a:t>kent u het juiste gedrag om psychosociale risico's te voorkomen.</a:t>
            </a:r>
            <a:endParaRPr lang="nl" altLang="fr-FR" dirty="0">
              <a:cs typeface="Arial" charset="0"/>
            </a:endParaRPr>
          </a:p>
        </p:txBody>
      </p:sp>
      <p:sp>
        <p:nvSpPr>
          <p:cNvPr id="15364"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nl"/>
              <a:t>Concrete situaties</a:t>
            </a:r>
            <a:endParaRPr lang="nl" dirty="0"/>
          </a:p>
        </p:txBody>
      </p:sp>
      <p:sp>
        <p:nvSpPr>
          <p:cNvPr id="16386" name="Espace réservé du texte 2"/>
          <p:cNvSpPr>
            <a:spLocks noGrp="1"/>
          </p:cNvSpPr>
          <p:nvPr>
            <p:ph type="body" sz="quarter" idx="12"/>
          </p:nvPr>
        </p:nvSpPr>
        <p:spPr>
          <a:xfrm>
            <a:off x="457200" y="1125538"/>
            <a:ext cx="8218488" cy="5040312"/>
          </a:xfrm>
        </p:spPr>
        <p:txBody>
          <a:bodyPr/>
          <a:lstStyle/>
          <a:p>
            <a:pPr algn="just" rtl="0"/>
            <a:r>
              <a:rPr b="0" i="0" u="none" baseline="0" lang="nl">
                <a:cs typeface="Arial" charset="0"/>
              </a:rPr>
              <a:t>Op een ochtend vindt Henk bij zijn aankomst een zeer vermoeide collega die voor zijn computer huilt.</a:t>
            </a:r>
          </a:p>
          <a:p>
            <a:pPr algn="just" rtl="0"/>
            <a:endParaRPr lang="nl" altLang="fr-FR">
              <a:cs typeface="Arial" charset="0"/>
            </a:endParaRPr>
          </a:p>
          <a:p>
            <a:pPr algn="just" rtl="0"/>
            <a:r>
              <a:rPr b="0" i="0" u="none" baseline="0" lang="nl">
                <a:cs typeface="Arial" charset="0"/>
              </a:rPr>
              <a:t>Een collega van Simone is al een aantal weken erg agressief in de vergaderingen en met zijn team, terwijl hij gewoonlijk heel kalm en constructief is.</a:t>
            </a:r>
          </a:p>
          <a:p>
            <a:pPr algn="just" rtl="0"/>
            <a:endParaRPr lang="nl" altLang="fr-FR">
              <a:cs typeface="Arial" charset="0"/>
            </a:endParaRPr>
          </a:p>
          <a:p>
            <a:pPr algn="just" rtl="0"/>
            <a:r>
              <a:rPr b="0" i="0" u="none" baseline="0" lang="nl">
                <a:cs typeface="Arial" charset="0"/>
              </a:rPr>
              <a:t>Een pas in dienst genomen jongeman lijkt bijzonder angstig te zijn. De derde week klaagt hij over de omvang en moeilijkheid van het werk  en dat hij niet in staat denkt te zijn om dit klaar te krijgen...</a:t>
            </a:r>
            <a:endParaRPr lang="nl" altLang="fr-FR">
              <a:cs typeface="Arial" charset="0"/>
            </a:endParaRPr>
          </a:p>
          <a:p>
            <a:pPr algn="just" rtl="0"/>
            <a:endParaRPr lang="nl" altLang="fr-FR">
              <a:cs typeface="Arial" charset="0"/>
            </a:endParaRPr>
          </a:p>
          <a:p>
            <a:pPr algn="just" rtl="0"/>
            <a:endParaRPr lang="nl" altLang="fr-FR">
              <a:cs typeface="Arial" charset="0"/>
            </a:endParaRPr>
          </a:p>
          <a:p>
            <a:pPr algn="ctr" rtl="0">
              <a:buFont typeface="Lucida Grande" charset="0"/>
              <a:buNone/>
            </a:pPr>
            <a:r>
              <a:rPr b="1" i="0" u="none" baseline="0" lang="nl">
                <a:cs typeface="Arial" charset="0"/>
              </a:rPr>
              <a:t>Wat hebben deze situaties gemeen?</a:t>
            </a:r>
          </a:p>
        </p:txBody>
      </p:sp>
      <p:sp>
        <p:nvSpPr>
          <p:cNvPr id="16387"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D4295FE0-C30B-1841-A0B2-DE61DFB3A28E}" type="slidenum">
              <a:rPr>
                <a:solidFill>
                  <a:srgbClr val="898989"/>
                </a:solidFill>
                <a:ea typeface="Helvetica" charset="0"/>
                <a:cs typeface="Helvetica" charset="0"/>
              </a:rPr>
              <a:pPr/>
              <a:t>3</a:t>
            </a:fld>
            <a:endParaRPr lang="nl" altLang="fr-FR">
              <a:solidFill>
                <a:srgbClr val="898989"/>
              </a:solidFill>
              <a:ea typeface="Helvetica" charset="0"/>
              <a:cs typeface="Helvetica" charset="0"/>
            </a:endParaRPr>
          </a:p>
        </p:txBody>
      </p:sp>
      <p:sp>
        <p:nvSpPr>
          <p:cNvPr id="6"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nl"/>
              <a:t>Een belangrijk item voor de Total-groep</a:t>
            </a:r>
            <a:endParaRPr lang="nl" dirty="0"/>
          </a:p>
        </p:txBody>
      </p:sp>
      <p:sp>
        <p:nvSpPr>
          <p:cNvPr id="17410" name="Espace réservé du texte 2"/>
          <p:cNvSpPr>
            <a:spLocks noGrp="1"/>
          </p:cNvSpPr>
          <p:nvPr>
            <p:ph type="body" sz="quarter" idx="12"/>
          </p:nvPr>
        </p:nvSpPr>
        <p:spPr>
          <a:xfrm>
            <a:off x="4356100" y="1125538"/>
            <a:ext cx="4319588" cy="5040312"/>
          </a:xfrm>
        </p:spPr>
        <p:txBody>
          <a:bodyPr/>
          <a:lstStyle/>
          <a:p>
            <a:pPr algn="l" rtl="0"/>
            <a:r>
              <a:rPr b="0" i="0" u="none" baseline="0" lang="nl">
                <a:cs typeface="Arial" charset="0"/>
              </a:rPr>
              <a:t>Overeenkomst van 20 januari 2016 inzake de PSR-preventie voor de verbetering van de leefomstandigheden op het werk (in Frankrijk).  </a:t>
            </a:r>
            <a:endParaRPr lang="nl" altLang="fr-FR">
              <a:cs typeface="Arial" charset="0"/>
            </a:endParaRPr>
          </a:p>
          <a:p>
            <a:endParaRPr lang="nl" altLang="fr-FR" dirty="0">
              <a:cs typeface="Arial" charset="0"/>
            </a:endParaRPr>
          </a:p>
          <a:p>
            <a:pPr algn="l" rtl="0"/>
            <a:r>
              <a:rPr b="0" i="0" u="none" baseline="0" lang="nl">
                <a:cs typeface="Arial" charset="0"/>
              </a:rPr>
              <a:t>Set “Samen PSR voorkomen”.</a:t>
            </a:r>
            <a:endParaRPr lang="nl" altLang="fr-FR" dirty="0">
              <a:cs typeface="Arial" charset="0"/>
            </a:endParaRPr>
          </a:p>
          <a:p>
            <a:endParaRPr lang="nl" altLang="fr-FR" dirty="0">
              <a:cs typeface="Arial" charset="0"/>
            </a:endParaRPr>
          </a:p>
          <a:p>
            <a:pPr algn="l" rtl="0"/>
            <a:r>
              <a:rPr b="0" i="0" u="none" baseline="0" lang="nl">
                <a:cs typeface="Arial" charset="0"/>
              </a:rPr>
              <a:t>Te bekijken op het intranet. </a:t>
            </a:r>
          </a:p>
          <a:p>
            <a:endParaRPr lang="nl" altLang="fr-FR" dirty="0">
              <a:cs typeface="Arial" charset="0"/>
            </a:endParaRPr>
          </a:p>
        </p:txBody>
      </p:sp>
      <p:sp>
        <p:nvSpPr>
          <p:cNvPr id="17411"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BF6FC6C7-305F-5044-92D3-0E974AC7D1FD}" type="slidenum">
              <a:rPr>
                <a:solidFill>
                  <a:srgbClr val="898989"/>
                </a:solidFill>
                <a:ea typeface="Helvetica" charset="0"/>
                <a:cs typeface="Helvetica" charset="0"/>
              </a:rPr>
              <a:pPr/>
              <a:t>4</a:t>
            </a:fld>
            <a:endParaRPr lang="nl" altLang="fr-FR">
              <a:solidFill>
                <a:srgbClr val="898989"/>
              </a:solidFill>
              <a:ea typeface="Helvetica" charset="0"/>
              <a:cs typeface="Helvetica" charset="0"/>
            </a:endParaRPr>
          </a:p>
        </p:txBody>
      </p:sp>
      <p:pic>
        <p:nvPicPr>
          <p:cNvPr id="17412" name="Imag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250825" y="909638"/>
            <a:ext cx="3597275" cy="5089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nl"/>
              <a:t>Psychosociale risico's (PSR)</a:t>
            </a:r>
            <a:endParaRPr lang="nl" dirty="0"/>
          </a:p>
        </p:txBody>
      </p:sp>
      <p:sp>
        <p:nvSpPr>
          <p:cNvPr id="18434"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BBF7CE3F-3A96-EF41-A55C-6D0B00172C96}" type="slidenum">
              <a:rPr>
                <a:solidFill>
                  <a:srgbClr val="898989"/>
                </a:solidFill>
                <a:ea typeface="Helvetica" charset="0"/>
                <a:cs typeface="Helvetica" charset="0"/>
              </a:rPr>
              <a:pPr/>
              <a:t>5</a:t>
            </a:fld>
            <a:endParaRPr lang="nl" altLang="fr-FR">
              <a:solidFill>
                <a:srgbClr val="898989"/>
              </a:solidFill>
              <a:ea typeface="Helvetica" charset="0"/>
              <a:cs typeface="Helvetica" charset="0"/>
            </a:endParaRPr>
          </a:p>
        </p:txBody>
      </p:sp>
      <p:grpSp>
        <p:nvGrpSpPr>
          <p:cNvPr id="18435" name="Grouper 8"/>
          <p:cNvGrpSpPr>
            <a:grpSpLocks/>
          </p:cNvGrpSpPr>
          <p:nvPr/>
        </p:nvGrpSpPr>
        <p:grpSpPr bwMode="auto">
          <a:xfrm>
            <a:off x="654050" y="404813"/>
            <a:ext cx="7013575" cy="5611812"/>
            <a:chOff x="653952" y="404664"/>
            <a:chExt cx="7014392" cy="5611514"/>
          </a:xfrm>
        </p:grpSpPr>
        <p:pic>
          <p:nvPicPr>
            <p:cNvPr id="18437" name="Image 6"/>
            <p:cNvPicPr>
              <a:picLocks noChangeAspect="1"/>
            </p:cNvPicPr>
            <p:nvPr/>
          </p:nvPicPr>
          <p:blipFill>
            <a:blip r:embed="rId2">
              <a:extLst>
                <a:ext uri="{28A0092B-C50C-407E-A947-70E740481C1C}">
                  <a14:useLocalDpi xmlns:a14="http://schemas.microsoft.com/office/drawing/2010/main" xmlns="" val="0"/>
                </a:ext>
              </a:extLst>
            </a:blip>
            <a:srcRect l="9361" t="43700" r="6287" b="5688"/>
            <a:stretch>
              <a:fillRect/>
            </a:stretch>
          </p:blipFill>
          <p:spPr bwMode="auto">
            <a:xfrm>
              <a:off x="653952" y="404664"/>
              <a:ext cx="7014392" cy="56115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5291580" y="4004923"/>
              <a:ext cx="2376764" cy="20112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rtl="0"/>
              <a:endParaRPr lang="nl" altLang="fr-FR">
                <a:solidFill>
                  <a:srgbClr val="FFFFFF"/>
                </a:solidFill>
              </a:endParaRPr>
            </a:p>
          </p:txBody>
        </p:sp>
      </p:grpSp>
      <p:sp>
        <p:nvSpPr>
          <p:cNvPr id="9"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nl"/>
              <a:t>De factoren van psychosociale risico's</a:t>
            </a:r>
            <a:endParaRPr lang="nl" dirty="0"/>
          </a:p>
        </p:txBody>
      </p:sp>
      <p:sp>
        <p:nvSpPr>
          <p:cNvPr id="19458"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C12E6248-4F81-C348-B351-85646D018947}" type="slidenum">
              <a:rPr>
                <a:solidFill>
                  <a:srgbClr val="898989"/>
                </a:solidFill>
                <a:ea typeface="Helvetica" charset="0"/>
                <a:cs typeface="Helvetica" charset="0"/>
              </a:rPr>
              <a:pPr/>
              <a:t>6</a:t>
            </a:fld>
            <a:endParaRPr lang="nl" altLang="fr-FR">
              <a:solidFill>
                <a:srgbClr val="898989"/>
              </a:solidFill>
              <a:ea typeface="Helvetica" charset="0"/>
              <a:cs typeface="Helvetica" charset="0"/>
            </a:endParaRPr>
          </a:p>
        </p:txBody>
      </p:sp>
      <p:pic>
        <p:nvPicPr>
          <p:cNvPr id="19459" name="Image 5" descr="../../../../../../../../Desktop/WIP%20KIT/Schéma%20facteurs%20risques"/>
          <p:cNvPicPr>
            <a:picLocks noChangeAspect="1" noChangeArrowheads="1"/>
          </p:cNvPicPr>
          <p:nvPr/>
        </p:nvPicPr>
        <p:blipFill>
          <a:blip r:embed="rId2">
            <a:extLst>
              <a:ext uri="{28A0092B-C50C-407E-A947-70E740481C1C}">
                <a14:useLocalDpi xmlns:a14="http://schemas.microsoft.com/office/drawing/2010/main" xmlns="" val="0"/>
              </a:ext>
            </a:extLst>
          </a:blip>
          <a:srcRect l="8661" t="9091" r="7809"/>
          <a:stretch>
            <a:fillRect/>
          </a:stretch>
        </p:blipFill>
        <p:spPr bwMode="auto">
          <a:xfrm>
            <a:off x="1692275" y="769938"/>
            <a:ext cx="5249863" cy="553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nl"/>
              <a:t>Het juiste gedrag als collega</a:t>
            </a:r>
            <a:endParaRPr lang="nl" dirty="0"/>
          </a:p>
        </p:txBody>
      </p:sp>
      <p:sp>
        <p:nvSpPr>
          <p:cNvPr id="20482" name="Espace réservé du texte 2"/>
          <p:cNvSpPr>
            <a:spLocks noGrp="1"/>
          </p:cNvSpPr>
          <p:nvPr>
            <p:ph type="body" sz="quarter" idx="12"/>
          </p:nvPr>
        </p:nvSpPr>
        <p:spPr>
          <a:xfrm>
            <a:off x="457200" y="1737209"/>
            <a:ext cx="8218488" cy="3383582"/>
          </a:xfrm>
        </p:spPr>
        <p:txBody>
          <a:bodyPr/>
          <a:lstStyle/>
          <a:p>
            <a:pPr algn="l" rtl="0"/>
            <a:r>
              <a:rPr b="0" i="0" u="none" baseline="0" lang="nl">
                <a:cs typeface="Arial" charset="0"/>
              </a:rPr>
              <a:t>Juist reageren:</a:t>
            </a:r>
          </a:p>
          <a:p>
            <a:pPr algn="l" rtl="0">
              <a:buFont typeface="Lucida Grande" charset="0"/>
              <a:buNone/>
            </a:pPr>
            <a:br>
              <a:rPr lang="nl">
                <a:cs typeface="Arial" charset="0"/>
              </a:rPr>
            </a:br>
            <a:endParaRPr lang="nl" altLang="fr-FR" dirty="0">
              <a:cs typeface="Arial" charset="0"/>
            </a:endParaRPr>
          </a:p>
          <a:p>
            <a:pPr algn="l" rtl="0"/>
            <a:r>
              <a:rPr b="0" i="0" u="none" baseline="0" lang="nl">
                <a:cs typeface="Arial" charset="0"/>
              </a:rPr>
              <a:t>Waarschuwen:</a:t>
            </a:r>
          </a:p>
          <a:p>
            <a:endParaRPr lang="nl" altLang="fr-FR" dirty="0">
              <a:cs typeface="Arial" charset="0"/>
            </a:endParaRPr>
          </a:p>
          <a:p>
            <a:endParaRPr lang="nl" altLang="fr-FR" dirty="0">
              <a:cs typeface="Arial" charset="0"/>
            </a:endParaRPr>
          </a:p>
          <a:p>
            <a:pPr algn="l" rtl="0"/>
            <a:r>
              <a:rPr b="0" i="0" u="none" baseline="0" lang="nl">
                <a:cs typeface="Arial" charset="0"/>
              </a:rPr>
              <a:t>Zo nodig oriënteren:</a:t>
            </a:r>
            <a:endParaRPr lang="nl" altLang="fr-FR" dirty="0">
              <a:cs typeface="Arial" charset="0"/>
            </a:endParaRPr>
          </a:p>
        </p:txBody>
      </p:sp>
      <p:sp>
        <p:nvSpPr>
          <p:cNvPr id="20483"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AD6916CF-DF28-2F40-B4B8-94287CEF0CDC}" type="slidenum">
              <a:rPr>
                <a:solidFill>
                  <a:srgbClr val="898989"/>
                </a:solidFill>
                <a:ea typeface="Helvetica" charset="0"/>
                <a:cs typeface="Helvetica" charset="0"/>
              </a:rPr>
              <a:pPr/>
              <a:t>7</a:t>
            </a:fld>
            <a:endParaRPr lang="nl" altLang="fr-FR">
              <a:solidFill>
                <a:srgbClr val="898989"/>
              </a:solidFill>
              <a:ea typeface="Helvetica" charset="0"/>
              <a:cs typeface="Helvetica" charset="0"/>
            </a:endParaRPr>
          </a:p>
        </p:txBody>
      </p:sp>
      <p:sp>
        <p:nvSpPr>
          <p:cNvPr id="6"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nl"/>
              <a:t>Het juiste gedrag als collega</a:t>
            </a:r>
            <a:endParaRPr lang="nl" dirty="0"/>
          </a:p>
        </p:txBody>
      </p:sp>
      <p:sp>
        <p:nvSpPr>
          <p:cNvPr id="21506" name="Espace réservé du texte 2"/>
          <p:cNvSpPr>
            <a:spLocks noGrp="1"/>
          </p:cNvSpPr>
          <p:nvPr>
            <p:ph type="body" sz="quarter" idx="12"/>
          </p:nvPr>
        </p:nvSpPr>
        <p:spPr>
          <a:xfrm>
            <a:off x="251520" y="1125538"/>
            <a:ext cx="8640960" cy="5183187"/>
          </a:xfrm>
        </p:spPr>
        <p:txBody>
          <a:bodyPr/>
          <a:lstStyle/>
          <a:p>
            <a:pPr algn="l" rtl="0"/>
            <a:r>
              <a:rPr sz="1800" b="1" i="0" u="none" baseline="0" lang="nl">
                <a:cs typeface="Arial" charset="0"/>
              </a:rPr>
              <a:t>Juist reageren:</a:t>
            </a:r>
          </a:p>
          <a:p>
            <a:pPr lvl="1" algn="l" rtl="0"/>
            <a:r>
              <a:rPr b="0" i="0" u="none" baseline="0" lang="nl">
                <a:cs typeface="Arial" charset="0"/>
              </a:rPr>
              <a:t>Schenk aandacht aan collega's en let met name op elke verandering: wat lijkt verrassend ten opzichte van het gebruikelijke gedrag en blijft voortduren. </a:t>
            </a:r>
          </a:p>
          <a:p>
            <a:pPr lvl="1" algn="l" rtl="0"/>
            <a:r>
              <a:rPr b="0" i="0" u="none" baseline="0" lang="nl">
                <a:cs typeface="Arial" charset="0"/>
              </a:rPr>
              <a:t>In relatie met het ethiekbeleid: luisteren, respecteren…</a:t>
            </a:r>
            <a:endParaRPr lang="nl" altLang="fr-FR" dirty="0">
              <a:cs typeface="Arial" charset="0"/>
            </a:endParaRPr>
          </a:p>
          <a:p>
            <a:endParaRPr lang="nl" altLang="fr-FR" dirty="0">
              <a:cs typeface="Arial" charset="0"/>
            </a:endParaRPr>
          </a:p>
          <a:p>
            <a:pPr algn="l" rtl="0"/>
            <a:r>
              <a:rPr sz="1800" b="1" i="0" u="none" baseline="0" lang="nl">
                <a:cs typeface="Arial" charset="0"/>
              </a:rPr>
              <a:t>Waarschuwen:</a:t>
            </a:r>
          </a:p>
          <a:p>
            <a:pPr lvl="1" algn="l" rtl="0"/>
            <a:r>
              <a:rPr b="0" i="0" u="none" baseline="0" lang="nl">
                <a:cs typeface="Arial" charset="0"/>
              </a:rPr>
              <a:t>Doorgeven aan uw directe manager of aan RH.</a:t>
            </a:r>
          </a:p>
          <a:p>
            <a:endParaRPr lang="nl" altLang="fr-FR" dirty="0">
              <a:cs typeface="Arial" charset="0"/>
            </a:endParaRPr>
          </a:p>
          <a:p>
            <a:pPr algn="l" rtl="0"/>
            <a:r>
              <a:rPr sz="1800" b="1" i="0" u="none" baseline="0" lang="nl">
                <a:cs typeface="Arial" charset="0"/>
              </a:rPr>
              <a:t>Zo nodig oriënteren naar een geschikte gesprekspartner bekend met PSR:</a:t>
            </a:r>
          </a:p>
          <a:p>
            <a:pPr lvl="1" algn="l" rtl="0"/>
            <a:r>
              <a:rPr b="0" i="0" u="none" baseline="0" lang="nl">
                <a:cs typeface="Arial" charset="0"/>
              </a:rPr>
              <a:t>Uw hiërarchie</a:t>
            </a:r>
          </a:p>
          <a:p>
            <a:pPr lvl="1" algn="l" rtl="0"/>
            <a:r>
              <a:rPr b="0" i="0" u="none" baseline="0" lang="nl">
                <a:cs typeface="Arial" charset="0"/>
              </a:rPr>
              <a:t>Personeelszaken</a:t>
            </a:r>
          </a:p>
          <a:p>
            <a:pPr lvl="1" algn="l" rtl="0"/>
            <a:r>
              <a:rPr b="0" i="0" u="none" baseline="0" lang="nl">
                <a:cs typeface="Arial" charset="0"/>
              </a:rPr>
              <a:t>De bedrijfsarts, maatschappelijk werkers</a:t>
            </a:r>
          </a:p>
          <a:p>
            <a:pPr lvl="1" algn="l" rtl="0"/>
            <a:r>
              <a:rPr b="0" i="0" u="none" baseline="0" lang="nl">
                <a:cs typeface="Arial" charset="0"/>
              </a:rPr>
              <a:t>Personeelsvertegenwoordigers</a:t>
            </a:r>
          </a:p>
          <a:p>
            <a:endParaRPr lang="nl" altLang="fr-FR" dirty="0">
              <a:cs typeface="Arial" charset="0"/>
            </a:endParaRPr>
          </a:p>
          <a:p>
            <a:endParaRPr lang="nl" altLang="fr-FR" dirty="0">
              <a:cs typeface="Arial" charset="0"/>
            </a:endParaRPr>
          </a:p>
        </p:txBody>
      </p:sp>
      <p:sp>
        <p:nvSpPr>
          <p:cNvPr id="21507"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7916F7EC-AFB4-9046-958D-00EADD122FDB}" type="slidenum">
              <a:rPr>
                <a:solidFill>
                  <a:srgbClr val="898989"/>
                </a:solidFill>
                <a:ea typeface="Helvetica" charset="0"/>
                <a:cs typeface="Helvetica" charset="0"/>
              </a:rPr>
              <a:pPr/>
              <a:t>8</a:t>
            </a:fld>
            <a:endParaRPr lang="nl" altLang="fr-FR">
              <a:solidFill>
                <a:srgbClr val="898989"/>
              </a:solidFill>
              <a:ea typeface="Helvetica" charset="0"/>
              <a:cs typeface="Helvetica" charset="0"/>
            </a:endParaRPr>
          </a:p>
        </p:txBody>
      </p:sp>
      <p:sp>
        <p:nvSpPr>
          <p:cNvPr id="6"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nl"/>
              <a:t>Concrete situaties</a:t>
            </a:r>
            <a:endParaRPr lang="nl" dirty="0"/>
          </a:p>
        </p:txBody>
      </p:sp>
      <p:sp>
        <p:nvSpPr>
          <p:cNvPr id="22530" name="Espace réservé du texte 2"/>
          <p:cNvSpPr>
            <a:spLocks noGrp="1"/>
          </p:cNvSpPr>
          <p:nvPr>
            <p:ph type="body" sz="quarter" idx="12"/>
          </p:nvPr>
        </p:nvSpPr>
        <p:spPr>
          <a:xfrm>
            <a:off x="457200" y="1125538"/>
            <a:ext cx="8218488" cy="5040312"/>
          </a:xfrm>
        </p:spPr>
        <p:txBody>
          <a:bodyPr/>
          <a:lstStyle/>
          <a:p>
            <a:pPr algn="just" rtl="0"/>
            <a:r>
              <a:rPr b="0" i="0" u="none" baseline="0" lang="nl">
                <a:cs typeface="Arial" charset="0"/>
              </a:rPr>
              <a:t>Op een ochtend vindt Henk bij zijn aankomst een zeer vermoeide collega die voor zijn computer huilt.</a:t>
            </a:r>
          </a:p>
          <a:p>
            <a:pPr algn="just" rtl="0"/>
            <a:endParaRPr lang="nl" altLang="fr-FR">
              <a:cs typeface="Arial" charset="0"/>
            </a:endParaRPr>
          </a:p>
          <a:p>
            <a:pPr algn="just" rtl="0"/>
            <a:r>
              <a:rPr b="0" i="0" u="none" baseline="0" lang="nl">
                <a:cs typeface="Arial" charset="0"/>
              </a:rPr>
              <a:t>Een collega van Simone is al een aantal weken erg agressief in de vergaderingen en met zijn team, terwijl hij gewoonlijk heel kalm en constructief is.</a:t>
            </a:r>
          </a:p>
          <a:p>
            <a:pPr algn="just" rtl="0"/>
            <a:endParaRPr lang="nl" altLang="fr-FR">
              <a:cs typeface="Arial" charset="0"/>
            </a:endParaRPr>
          </a:p>
          <a:p>
            <a:pPr algn="just" rtl="0"/>
            <a:r>
              <a:rPr b="0" i="0" u="none" baseline="0" lang="nl">
                <a:cs typeface="Arial" charset="0"/>
              </a:rPr>
              <a:t>Een pas in dienst genomen jongeman lijkt bijzonder angstig te zijn. De derde week klaagt hij over de omvang en moeilijkheid van het werk  en dat hij niet in staat denkt te zijn om dit klaar te krijgen...</a:t>
            </a:r>
            <a:endParaRPr lang="nl" altLang="fr-FR">
              <a:cs typeface="Arial" charset="0"/>
            </a:endParaRPr>
          </a:p>
          <a:p>
            <a:pPr algn="just" rtl="0"/>
            <a:endParaRPr lang="nl" altLang="fr-FR">
              <a:cs typeface="Arial" charset="0"/>
            </a:endParaRPr>
          </a:p>
          <a:p>
            <a:pPr algn="ctr" rtl="0">
              <a:buFont typeface="Lucida Grande" charset="0"/>
              <a:buNone/>
            </a:pPr>
            <a:r>
              <a:rPr b="1" i="0" u="none" baseline="0" lang="nl">
                <a:cs typeface="Arial" charset="0"/>
              </a:rPr>
              <a:t>Wat is de juiste reactie?</a:t>
            </a:r>
          </a:p>
        </p:txBody>
      </p:sp>
      <p:sp>
        <p:nvSpPr>
          <p:cNvPr id="22531"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nl"/>
              <a:t/>
            </a:r>
            <a:fld id="{453F4910-633F-1B4A-93EA-F06AB8BB0760}" type="slidenum">
              <a:rPr>
                <a:solidFill>
                  <a:srgbClr val="898989"/>
                </a:solidFill>
                <a:ea typeface="Helvetica" charset="0"/>
                <a:cs typeface="Helvetica" charset="0"/>
              </a:rPr>
              <a:pPr/>
              <a:t>9</a:t>
            </a:fld>
            <a:endParaRPr lang="nl" altLang="fr-FR">
              <a:solidFill>
                <a:srgbClr val="898989"/>
              </a:solidFill>
              <a:ea typeface="Helvetica" charset="0"/>
              <a:cs typeface="Helvetica" charset="0"/>
            </a:endParaRPr>
          </a:p>
        </p:txBody>
      </p:sp>
      <p:sp>
        <p:nvSpPr>
          <p:cNvPr id="6" name="Espace réservé du pied de page 1"/>
          <p:cNvSpPr>
            <a:spLocks noGrp="1"/>
          </p:cNvSpPr>
          <p:nvPr>
            <p:ph type="ftr" sz="quarter" idx="13"/>
          </p:nvPr>
        </p:nvSpPr>
        <p:spPr bwMode="auto">
          <a:xfrm>
            <a:off x="395288" y="6453188"/>
            <a:ext cx="663575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ancho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nl"/>
              <a:t>Integratieset H3SE - TCG 2.5b – RPS – V2</a:t>
            </a:r>
            <a:endParaRPr lang="nl" alt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865</TotalTime>
  <Words>433</Words>
  <Application>Microsoft Office PowerPoint</Application>
  <PresentationFormat>Affichage à l'écran (4:3)</PresentationFormat>
  <Paragraphs>70</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fr_total_modele_rouge_fonce</vt:lpstr>
      <vt:lpstr>Les Risques Psycho-Sociaux</vt:lpstr>
      <vt:lpstr>Les objectifs du module</vt:lpstr>
      <vt:lpstr>Situations concrètes</vt:lpstr>
      <vt:lpstr>Un sujet important pour le Groupe Total</vt:lpstr>
      <vt:lpstr>Les RPS</vt:lpstr>
      <vt:lpstr>Les facteurs de risques psycho-sociaux</vt:lpstr>
      <vt:lpstr>Le comportement en tant que collègue</vt:lpstr>
      <vt:lpstr>Le comportement en tant que collègue</vt:lpstr>
      <vt:lpstr>Situations concrètes</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J0023432</cp:lastModifiedBy>
  <cp:revision>126</cp:revision>
  <dcterms:created xsi:type="dcterms:W3CDTF">2015-09-07T13:13:13Z</dcterms:created>
  <dcterms:modified xsi:type="dcterms:W3CDTF">2017-03-23T07:54:03Z</dcterms:modified>
</cp:coreProperties>
</file>