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62" r:id="rId5"/>
    <p:sldId id="259" r:id="rId6"/>
    <p:sldId id="261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6" autoAdjust="0"/>
    <p:restoredTop sz="94911" autoAdjust="0"/>
  </p:normalViewPr>
  <p:slideViewPr>
    <p:cSldViewPr snapToObjects="1">
      <p:cViewPr>
        <p:scale>
          <a:sx n="100" d="100"/>
          <a:sy n="100" d="100"/>
        </p:scale>
        <p:origin x="-348" y="-12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t"/>
              <a:t/>
            </a:r>
            <a:fld id="{7C5DFC2B-24D6-474C-87BA-40845D155FCD}" type="slidenum">
              <a:rPr/>
              <a:pPr/>
              <a:t>2</a:t>
            </a:fld>
            <a:endParaRPr lang="pt" altLang="fr-FR"/>
          </a:p>
        </p:txBody>
      </p:sp>
    </p:spTree>
    <p:extLst>
      <p:ext uri="{BB962C8B-B14F-4D97-AF65-F5344CB8AC3E}">
        <p14:creationId xmlns:p14="http://schemas.microsoft.com/office/powerpoint/2010/main" xmlns="" val="1585357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t"/>
              <a:t/>
            </a:r>
            <a:fld id="{7C5DFC2B-24D6-474C-87BA-40845D155FCD}" type="slidenum">
              <a:rPr/>
              <a:pPr/>
              <a:t>3</a:t>
            </a:fld>
            <a:endParaRPr lang="pt" altLang="fr-FR"/>
          </a:p>
        </p:txBody>
      </p:sp>
    </p:spTree>
    <p:extLst>
      <p:ext uri="{BB962C8B-B14F-4D97-AF65-F5344CB8AC3E}">
        <p14:creationId xmlns:p14="http://schemas.microsoft.com/office/powerpoint/2010/main" xmlns="" val="57593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pt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pt">
                <a:cs typeface="Arial" charset="0"/>
              </a:rPr>
              <a:t>Os Riscos Psicossociais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pt">
                <a:cs typeface="Arial" charset="0"/>
              </a:rPr>
              <a:t>Kit de Integração de H3SA</a:t>
            </a:r>
          </a:p>
          <a:p>
            <a:pPr eaLnBrk="1" hangingPunct="1" algn="l" rtl="0"/>
            <a:r>
              <a:rPr b="0" i="0" u="none" baseline="0" lang="pt">
                <a:cs typeface="Arial" charset="0"/>
              </a:rPr>
              <a:t>Módulo TCG 2.5b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pt">
                <a:solidFill>
                  <a:schemeClr val="accent3">
                    <a:lumMod val="75000"/>
                  </a:schemeClr>
                </a:solidFill>
                <a:ea typeface="+mj-ea"/>
              </a:rPr>
              <a:t>Objetivos do módulo</a:t>
            </a:r>
            <a:endParaRPr lang="pt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3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773238"/>
            <a:ext cx="8218488" cy="2374900"/>
          </a:xfrm>
        </p:spPr>
        <p:txBody>
          <a:bodyPr/>
          <a:lstStyle/>
          <a:p>
            <a:pPr marL="0" indent="0" algn="l" rtl="0">
              <a:buFont typeface="Lucida Grande" charset="0"/>
              <a:buNone/>
            </a:pPr>
            <a:r>
              <a:rPr b="0" i="0" u="none" baseline="0" lang="pt">
                <a:cs typeface="Arial" charset="0"/>
              </a:rPr>
              <a:t>No final deste módulo:</a:t>
            </a:r>
          </a:p>
          <a:p>
            <a:pPr marL="0" indent="0" algn="l" rtl="0">
              <a:buFont typeface="Lucida Grande" charset="0"/>
              <a:buNone/>
            </a:pPr>
            <a:endParaRPr lang="pt" altLang="fr-FR" dirty="0">
              <a:cs typeface="Arial" charset="0"/>
            </a:endParaRPr>
          </a:p>
          <a:p>
            <a:pPr marL="361950" indent="-361950" algn="l" rtl="0"/>
            <a:r>
              <a:rPr b="0" i="0" u="none" baseline="0" lang="pt">
                <a:cs typeface="Arial" charset="0"/>
              </a:rPr>
              <a:t>Saberá o comportamento a adotar para evitar/prevenir os Riscos Psicossociais.</a:t>
            </a:r>
            <a:endParaRPr lang="pt" altLang="fr-FR" dirty="0">
              <a:cs typeface="Arial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TCG 2.5b – RPS – V2</a:t>
            </a:r>
            <a:endParaRPr lang="p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pt"/>
              <a:t>Situações concretas</a:t>
            </a:r>
            <a:endParaRPr lang="pt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b="0" i="0" u="none" baseline="0" lang="pt">
                <a:cs typeface="Arial" charset="0"/>
              </a:rPr>
              <a:t>Certa manhã, Henri descobre, ao chegar, um colega muito cansado, a chorar à frente do seu computador.</a:t>
            </a:r>
          </a:p>
          <a:p>
            <a:pPr algn="just" rtl="0"/>
            <a:endParaRPr lang="pt" altLang="fr-FR">
              <a:cs typeface="Arial" charset="0"/>
            </a:endParaRPr>
          </a:p>
          <a:p>
            <a:pPr algn="just" rtl="0"/>
            <a:r>
              <a:rPr b="0" i="0" u="none" baseline="0" lang="pt">
                <a:cs typeface="Arial" charset="0"/>
              </a:rPr>
              <a:t>Um colega da Simone tem estado muito agressivo há várias semanas nas reuniões e com a sua equipa, apesar de, normalmente, ser calmo e fazer críticas construtivas.</a:t>
            </a:r>
          </a:p>
          <a:p>
            <a:pPr algn="just" rtl="0"/>
            <a:endParaRPr lang="pt" altLang="fr-FR">
              <a:cs typeface="Arial" charset="0"/>
            </a:endParaRPr>
          </a:p>
          <a:p>
            <a:pPr algn="just" rtl="0"/>
            <a:r>
              <a:rPr b="0" i="0" u="none" baseline="0" lang="pt">
                <a:cs typeface="Arial" charset="0"/>
              </a:rPr>
              <a:t>Um jovem recém-contratado aparece num estado de ansiedade muito acentuado. Na terceira semana, queixa-se da enorme carga de trabalho, da sua incapacidade de a conseguir realizar...</a:t>
            </a:r>
            <a:endParaRPr lang="pt" altLang="fr-FR">
              <a:cs typeface="Arial" charset="0"/>
            </a:endParaRPr>
          </a:p>
          <a:p>
            <a:pPr algn="just" rtl="0"/>
            <a:endParaRPr lang="pt" altLang="fr-FR">
              <a:cs typeface="Arial" charset="0"/>
            </a:endParaRPr>
          </a:p>
          <a:p>
            <a:pPr algn="just" rtl="0"/>
            <a:endParaRPr lang="pt" altLang="fr-FR">
              <a:cs typeface="Arial" charset="0"/>
            </a:endParaRPr>
          </a:p>
          <a:p>
            <a:pPr algn="ctr" rtl="0">
              <a:buFont typeface="Lucida Grande" charset="0"/>
              <a:buNone/>
            </a:pPr>
            <a:r>
              <a:rPr b="1" i="0" u="none" baseline="0" lang="pt">
                <a:cs typeface="Arial" charset="0"/>
              </a:rPr>
              <a:t>O que têm em comum estas situações?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D4295FE0-C30B-1841-A0B2-DE61DFB3A28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TCG 2.5b – RPS – V2</a:t>
            </a:r>
            <a:endParaRPr lang="pt" alt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pt"/>
              <a:t>Um tema importante para o Grupo Total</a:t>
            </a:r>
            <a:endParaRPr lang="pt" dirty="0"/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356100" y="1125538"/>
            <a:ext cx="4319588" cy="5040312"/>
          </a:xfrm>
        </p:spPr>
        <p:txBody>
          <a:bodyPr/>
          <a:lstStyle/>
          <a:p>
            <a:pPr algn="l" rtl="0"/>
            <a:r>
              <a:rPr b="0" i="0" u="none" baseline="0" lang="pt">
                <a:cs typeface="Arial" charset="0"/>
              </a:rPr>
              <a:t>Acordo de 20 de janeiro de 2016 relativo à prevenção dos RPS para a melhoria das condições de vida no trabalho (em França).  </a:t>
            </a:r>
            <a:endParaRPr lang="pt" altLang="fr-FR">
              <a:cs typeface="Arial" charset="0"/>
            </a:endParaRPr>
          </a:p>
          <a:p>
            <a:endParaRPr lang="pt" altLang="fr-FR" dirty="0">
              <a:cs typeface="Arial" charset="0"/>
            </a:endParaRPr>
          </a:p>
          <a:p>
            <a:pPr algn="l" rtl="0"/>
            <a:r>
              <a:rPr b="0" i="0" u="none" baseline="0" lang="pt">
                <a:cs typeface="Arial" charset="0"/>
              </a:rPr>
              <a:t>Kit «Juntos, evitamos os RPS»</a:t>
            </a:r>
            <a:endParaRPr lang="pt" altLang="fr-FR" dirty="0">
              <a:cs typeface="Arial" charset="0"/>
            </a:endParaRPr>
          </a:p>
          <a:p>
            <a:endParaRPr lang="pt" altLang="fr-FR" dirty="0">
              <a:cs typeface="Arial" charset="0"/>
            </a:endParaRPr>
          </a:p>
          <a:p>
            <a:pPr algn="l" rtl="0"/>
            <a:r>
              <a:rPr b="0" i="0" u="none" baseline="0" lang="pt">
                <a:cs typeface="Arial" charset="0"/>
              </a:rPr>
              <a:t>A consultar na intranet. </a:t>
            </a:r>
          </a:p>
          <a:p>
            <a:endParaRPr lang="pt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BF6FC6C7-305F-5044-92D3-0E974AC7D1FD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4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909638"/>
            <a:ext cx="3597275" cy="50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TCG 2.5b – RPS – V2</a:t>
            </a:r>
            <a:endParaRPr lang="pt" alt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pt"/>
              <a:t>Os RPS</a:t>
            </a:r>
            <a:endParaRPr lang="pt" dirty="0"/>
          </a:p>
        </p:txBody>
      </p:sp>
      <p:sp>
        <p:nvSpPr>
          <p:cNvPr id="18434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BBF7CE3F-3A96-EF41-A55C-6D0B00172C9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5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18435" name="Grouper 8"/>
          <p:cNvGrpSpPr>
            <a:grpSpLocks/>
          </p:cNvGrpSpPr>
          <p:nvPr/>
        </p:nvGrpSpPr>
        <p:grpSpPr bwMode="auto">
          <a:xfrm>
            <a:off x="654050" y="404813"/>
            <a:ext cx="7013575" cy="5611812"/>
            <a:chOff x="653952" y="404664"/>
            <a:chExt cx="7014392" cy="5611514"/>
          </a:xfrm>
        </p:grpSpPr>
        <p:pic>
          <p:nvPicPr>
            <p:cNvPr id="18437" name="Imag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361" t="43700" r="6287" b="5688"/>
            <a:stretch>
              <a:fillRect/>
            </a:stretch>
          </p:blipFill>
          <p:spPr bwMode="auto">
            <a:xfrm>
              <a:off x="653952" y="404664"/>
              <a:ext cx="7014392" cy="5611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5291580" y="4004923"/>
              <a:ext cx="2376764" cy="2011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endParaRPr lang="pt" altLang="fr-FR">
                <a:solidFill>
                  <a:srgbClr val="FFFFFF"/>
                </a:solidFill>
              </a:endParaRPr>
            </a:p>
          </p:txBody>
        </p:sp>
      </p:grpSp>
      <p:sp>
        <p:nvSpPr>
          <p:cNvPr id="9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TCG 2.5b – RPS – V2</a:t>
            </a:r>
            <a:endParaRPr lang="p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pt"/>
              <a:t>Os fatores de riscos psicossociais</a:t>
            </a:r>
            <a:endParaRPr lang="pt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C12E6248-4F81-C348-B351-85646D018947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9459" name="Image 5" descr="../../../../../../../../Desktop/WIP%20KIT/Schéma%20facteurs%20risq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61" t="9091" r="7809"/>
          <a:stretch>
            <a:fillRect/>
          </a:stretch>
        </p:blipFill>
        <p:spPr bwMode="auto">
          <a:xfrm>
            <a:off x="1692275" y="769938"/>
            <a:ext cx="5249863" cy="55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TCG 2.5b – RPS – V2</a:t>
            </a:r>
            <a:endParaRPr lang="p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pt"/>
              <a:t>O comportamento enquanto colega</a:t>
            </a:r>
            <a:endParaRPr lang="pt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737209"/>
            <a:ext cx="8218488" cy="3383582"/>
          </a:xfrm>
        </p:spPr>
        <p:txBody>
          <a:bodyPr/>
          <a:lstStyle/>
          <a:p>
            <a:pPr algn="l" rtl="0"/>
            <a:r>
              <a:rPr b="0" i="0" u="none" baseline="0" lang="pt">
                <a:cs typeface="Arial" charset="0"/>
              </a:rPr>
              <a:t>Comportar-se bem:</a:t>
            </a:r>
          </a:p>
          <a:p>
            <a:pPr algn="l" rtl="0">
              <a:buFont typeface="Lucida Grande" charset="0"/>
              <a:buNone/>
            </a:pPr>
            <a:br>
              <a:rPr lang="pt">
                <a:cs typeface="Arial" charset="0"/>
              </a:rPr>
            </a:br>
            <a:endParaRPr lang="pt" altLang="fr-FR" dirty="0">
              <a:cs typeface="Arial" charset="0"/>
            </a:endParaRPr>
          </a:p>
          <a:p>
            <a:pPr algn="l" rtl="0"/>
            <a:r>
              <a:rPr b="0" i="0" u="none" baseline="0" lang="pt">
                <a:cs typeface="Arial" charset="0"/>
              </a:rPr>
              <a:t>Alertar:</a:t>
            </a:r>
          </a:p>
          <a:p>
            <a:endParaRPr lang="pt" altLang="fr-FR" dirty="0">
              <a:cs typeface="Arial" charset="0"/>
            </a:endParaRPr>
          </a:p>
          <a:p>
            <a:endParaRPr lang="pt" altLang="fr-FR" dirty="0">
              <a:cs typeface="Arial" charset="0"/>
            </a:endParaRPr>
          </a:p>
          <a:p>
            <a:pPr algn="l" rtl="0"/>
            <a:r>
              <a:rPr b="0" i="0" u="none" baseline="0" lang="pt">
                <a:cs typeface="Arial" charset="0"/>
              </a:rPr>
              <a:t>Orientar, se necessário.</a:t>
            </a:r>
            <a:endParaRPr lang="pt" altLang="fr-FR" dirty="0">
              <a:cs typeface="Arial" charset="0"/>
            </a:endParaRP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AD6916CF-DF28-2F40-B4B8-94287CEF0CD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TCG 2.5b – RPS – V2</a:t>
            </a:r>
            <a:endParaRPr lang="p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pt"/>
              <a:t>O comportamento enquanto colega</a:t>
            </a:r>
            <a:endParaRPr lang="pt" dirty="0"/>
          </a:p>
        </p:txBody>
      </p:sp>
      <p:sp>
        <p:nvSpPr>
          <p:cNvPr id="2150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51520" y="1125538"/>
            <a:ext cx="8640960" cy="5183187"/>
          </a:xfrm>
        </p:spPr>
        <p:txBody>
          <a:bodyPr/>
          <a:lstStyle/>
          <a:p>
            <a:pPr algn="l" rtl="0"/>
            <a:r>
              <a:rPr sz="1800" b="1" i="0" u="none" baseline="0" lang="pt">
                <a:cs typeface="Arial" charset="0"/>
              </a:rPr>
              <a:t>Comportar-se bem:</a:t>
            </a:r>
          </a:p>
          <a:p>
            <a:pPr lvl="1" algn="l" rtl="0"/>
            <a:r>
              <a:rPr b="0" i="0" u="none" baseline="0" lang="pt">
                <a:cs typeface="Arial" charset="0"/>
              </a:rPr>
              <a:t>Estar atento aos colegas e, sobretudo, a qualquer alteração: o que é surpreendente em relação ao comportamento habitual e o que acontece ao longo do tempo. </a:t>
            </a:r>
          </a:p>
          <a:p>
            <a:pPr lvl="1" algn="l" rtl="0"/>
            <a:r>
              <a:rPr b="0" i="0" u="none" baseline="0" lang="pt">
                <a:cs typeface="Arial" charset="0"/>
              </a:rPr>
              <a:t>Relativamente ao código de ética: ouvir, respeitar...</a:t>
            </a:r>
            <a:endParaRPr lang="pt" altLang="fr-FR" dirty="0">
              <a:cs typeface="Arial" charset="0"/>
            </a:endParaRPr>
          </a:p>
          <a:p>
            <a:endParaRPr lang="pt" altLang="fr-FR" dirty="0">
              <a:cs typeface="Arial" charset="0"/>
            </a:endParaRPr>
          </a:p>
          <a:p>
            <a:pPr algn="l" rtl="0"/>
            <a:r>
              <a:rPr sz="1800" b="1" i="0" u="none" baseline="0" lang="pt">
                <a:cs typeface="Arial" charset="0"/>
              </a:rPr>
              <a:t>Alertar:</a:t>
            </a:r>
          </a:p>
          <a:p>
            <a:pPr lvl="1" algn="l" rtl="0"/>
            <a:r>
              <a:rPr b="0" i="0" u="none" baseline="0" lang="pt">
                <a:cs typeface="Arial" charset="0"/>
              </a:rPr>
              <a:t>Sinalizar ao vosso manager ou aos RH.</a:t>
            </a:r>
          </a:p>
          <a:p>
            <a:endParaRPr lang="pt" altLang="fr-FR" dirty="0">
              <a:cs typeface="Arial" charset="0"/>
            </a:endParaRPr>
          </a:p>
          <a:p>
            <a:pPr algn="l" rtl="0"/>
            <a:r>
              <a:rPr sz="1800" b="1" i="0" u="none" baseline="0" lang="pt">
                <a:cs typeface="Arial" charset="0"/>
              </a:rPr>
              <a:t>Orientar, se necessário, para um interlocutor privilegiado e sensibilizado para os RPS:</a:t>
            </a:r>
          </a:p>
          <a:p>
            <a:pPr lvl="1" algn="l" rtl="0"/>
            <a:r>
              <a:rPr b="0" i="0" u="none" baseline="0" lang="pt">
                <a:cs typeface="Arial" charset="0"/>
              </a:rPr>
              <a:t>A sua hierarquia</a:t>
            </a:r>
          </a:p>
          <a:p>
            <a:pPr lvl="1" algn="l" rtl="0"/>
            <a:r>
              <a:rPr b="0" i="0" u="none" baseline="0" lang="pt">
                <a:cs typeface="Arial" charset="0"/>
              </a:rPr>
              <a:t>Os recursos humanos</a:t>
            </a:r>
          </a:p>
          <a:p>
            <a:pPr lvl="1" algn="l" rtl="0"/>
            <a:r>
              <a:rPr b="0" i="0" u="none" baseline="0" lang="pt">
                <a:cs typeface="Arial" charset="0"/>
              </a:rPr>
              <a:t>O médico (do trabalho), assistentes sociais</a:t>
            </a:r>
          </a:p>
          <a:p>
            <a:pPr lvl="1" algn="l" rtl="0"/>
            <a:r>
              <a:rPr b="0" i="0" u="none" baseline="0" lang="pt">
                <a:cs typeface="Arial" charset="0"/>
              </a:rPr>
              <a:t>Representantes dos funcionários</a:t>
            </a:r>
          </a:p>
          <a:p>
            <a:endParaRPr lang="pt" altLang="fr-FR" dirty="0">
              <a:cs typeface="Arial" charset="0"/>
            </a:endParaRPr>
          </a:p>
          <a:p>
            <a:endParaRPr lang="pt" altLang="fr-FR" dirty="0">
              <a:cs typeface="Arial" charset="0"/>
            </a:endParaRPr>
          </a:p>
        </p:txBody>
      </p:sp>
      <p:sp>
        <p:nvSpPr>
          <p:cNvPr id="2150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7916F7EC-AFB4-9046-958D-00EADD122F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8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TCG 2.5b – RPS – V2</a:t>
            </a:r>
            <a:endParaRPr lang="p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pt"/>
              <a:t>Situações concretas</a:t>
            </a:r>
            <a:endParaRPr lang="pt" dirty="0"/>
          </a:p>
        </p:txBody>
      </p:sp>
      <p:sp>
        <p:nvSpPr>
          <p:cNvPr id="2253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b="0" i="0" u="none" baseline="0" lang="pt">
                <a:cs typeface="Arial" charset="0"/>
              </a:rPr>
              <a:t>Certa manhã, Henri descobre, ao chegar, um colega muito cansado, a chorar à frente do seu computador.</a:t>
            </a:r>
          </a:p>
          <a:p>
            <a:pPr algn="just" rtl="0"/>
            <a:endParaRPr lang="pt" altLang="fr-FR">
              <a:cs typeface="Arial" charset="0"/>
            </a:endParaRPr>
          </a:p>
          <a:p>
            <a:pPr algn="just" rtl="0"/>
            <a:r>
              <a:rPr b="0" i="0" u="none" baseline="0" lang="pt">
                <a:cs typeface="Arial" charset="0"/>
              </a:rPr>
              <a:t>Um colega da Simone tem estado muito agressivo há várias semanas nas reuniões e com a sua equipa, apesar de, normalmente, ser calmo e fazer críticas construtivas.</a:t>
            </a:r>
          </a:p>
          <a:p>
            <a:pPr algn="just" rtl="0"/>
            <a:endParaRPr lang="pt" altLang="fr-FR">
              <a:cs typeface="Arial" charset="0"/>
            </a:endParaRPr>
          </a:p>
          <a:p>
            <a:pPr algn="just" rtl="0"/>
            <a:r>
              <a:rPr b="0" i="0" u="none" baseline="0" lang="pt">
                <a:cs typeface="Arial" charset="0"/>
              </a:rPr>
              <a:t>Um jovem recém-contratado aparece num estado de ansiedade muito acentuado. Na terceira semana, queixa-se da enorme carga de trabalho, da sua incapacidade de a conseguir realizar...</a:t>
            </a:r>
            <a:endParaRPr lang="pt" altLang="fr-FR">
              <a:cs typeface="Arial" charset="0"/>
            </a:endParaRPr>
          </a:p>
          <a:p>
            <a:pPr algn="just" rtl="0"/>
            <a:endParaRPr lang="pt" altLang="fr-FR">
              <a:cs typeface="Arial" charset="0"/>
            </a:endParaRPr>
          </a:p>
          <a:p>
            <a:pPr algn="ctr" rtl="0">
              <a:buFont typeface="Lucida Grande" charset="0"/>
              <a:buNone/>
            </a:pPr>
            <a:r>
              <a:rPr b="1" i="0" u="none" baseline="0" lang="pt">
                <a:cs typeface="Arial" charset="0"/>
              </a:rPr>
              <a:t>Qual o comportamento a adotar?</a:t>
            </a:r>
          </a:p>
        </p:txBody>
      </p:sp>
      <p:sp>
        <p:nvSpPr>
          <p:cNvPr id="2253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453F4910-633F-1B4A-93EA-F06AB8BB0760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9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TCG 2.5b – RPS – V2</a:t>
            </a:r>
            <a:endParaRPr lang="p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865</TotalTime>
  <Words>433</Words>
  <Application>Microsoft Office PowerPoint</Application>
  <PresentationFormat>Affichage à l'écran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fr_total_modele_rouge_fonce</vt:lpstr>
      <vt:lpstr>Les Risques Psycho-Sociaux</vt:lpstr>
      <vt:lpstr>Les objectifs du module</vt:lpstr>
      <vt:lpstr>Situations concrètes</vt:lpstr>
      <vt:lpstr>Un sujet important pour le Groupe Total</vt:lpstr>
      <vt:lpstr>Les RPS</vt:lpstr>
      <vt:lpstr>Les facteurs de risques psycho-sociaux</vt:lpstr>
      <vt:lpstr>Le comportement en tant que collègue</vt:lpstr>
      <vt:lpstr>Le comportement en tant que collègue</vt:lpstr>
      <vt:lpstr>Situations concrètes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126</cp:revision>
  <dcterms:created xsi:type="dcterms:W3CDTF">2015-09-07T13:13:13Z</dcterms:created>
  <dcterms:modified xsi:type="dcterms:W3CDTF">2017-03-23T07:54:03Z</dcterms:modified>
</cp:coreProperties>
</file>