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60" r:id="rId4"/>
    <p:sldId id="262" r:id="rId5"/>
    <p:sldId id="259" r:id="rId6"/>
    <p:sldId id="261" r:id="rId7"/>
    <p:sldId id="264" r:id="rId8"/>
    <p:sldId id="263" r:id="rId9"/>
    <p:sldId id="265" r:id="rId10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162">
          <p15:clr>
            <a:srgbClr val="A4A3A4"/>
          </p15:clr>
        </p15:guide>
        <p15:guide id="2" orient="horz" pos="3412">
          <p15:clr>
            <a:srgbClr val="A4A3A4"/>
          </p15:clr>
        </p15:guide>
        <p15:guide id="3" orient="horz" pos="2264">
          <p15:clr>
            <a:srgbClr val="A4A3A4"/>
          </p15:clr>
        </p15:guide>
        <p15:guide id="4" orient="horz" pos="165">
          <p15:clr>
            <a:srgbClr val="A4A3A4"/>
          </p15:clr>
        </p15:guide>
        <p15:guide id="5" orient="horz" pos="2292">
          <p15:clr>
            <a:srgbClr val="A4A3A4"/>
          </p15:clr>
        </p15:guide>
        <p15:guide id="6" pos="756">
          <p15:clr>
            <a:srgbClr val="A4A3A4"/>
          </p15:clr>
        </p15:guide>
        <p15:guide id="7" pos="532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876AF"/>
    <a:srgbClr val="133C75"/>
    <a:srgbClr val="BD2B0B"/>
    <a:srgbClr val="7ABFC0"/>
    <a:srgbClr val="CAEBEA"/>
    <a:srgbClr val="55DD61"/>
    <a:srgbClr val="3AAFC3"/>
    <a:srgbClr val="FFAA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75DCB02-9BB8-47FD-8907-85C794F793BA}" styleName="Style à thème 1 - Accentuation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C2FFA5D-87B4-456A-9821-1D502468CF0F}" styleName="Style à thème 1 - Accentuation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38B1855-1B75-4FBE-930C-398BA8C253C6}" styleName="Style à thème 2 - Accentuation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46F890A9-2807-4EBB-B81D-B2AA78EC7F39}" styleName="Style foncé 2 - Accentuation 5/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D113A9D2-9D6B-4929-AA2D-F23B5EE8CBE7}" styleName="Style à thème 2 - Accentuation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B4B98B0-60AC-42C2-AFA5-B58CD77FA1E5}" styleName="Style léger 1 - Accentuation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9012ECD-51FC-41F1-AA8D-1B2483CD663E}" styleName="Style léger 2 - Accentuation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C89EF96-8CEA-46FF-86C4-4CE0E7609802}" styleName="Style léger 3 - Accentuation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986" autoAdjust="0"/>
    <p:restoredTop sz="94911" autoAdjust="0"/>
  </p:normalViewPr>
  <p:slideViewPr>
    <p:cSldViewPr snapToObjects="1">
      <p:cViewPr>
        <p:scale>
          <a:sx n="100" d="100"/>
          <a:sy n="100" d="100"/>
        </p:scale>
        <p:origin x="-348" y="-126"/>
      </p:cViewPr>
      <p:guideLst>
        <p:guide orient="horz" pos="1162"/>
        <p:guide orient="horz" pos="3412"/>
        <p:guide orient="horz" pos="2264"/>
        <p:guide orient="horz" pos="165"/>
        <p:guide orient="horz" pos="2292"/>
        <p:guide pos="756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012CBD54-0BBF-6040-BC8C-B59155C66124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B00E9981-DB06-DC43-90C9-1B4779D5540A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68318297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C3AE0872-3734-BD4E-8AC8-4E461B3BA466}" type="datetimeFigureOut">
              <a:rPr lang="fr-FR" altLang="fr-FR"/>
              <a:pPr/>
              <a:t>23/03/2017</a:t>
            </a:fld>
            <a:endParaRPr lang="fr-FR" alt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charset="0"/>
              </a:defRPr>
            </a:lvl1pPr>
          </a:lstStyle>
          <a:p>
            <a:endParaRPr lang="fr-FR" alt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charset="0"/>
              </a:defRPr>
            </a:lvl1pPr>
          </a:lstStyle>
          <a:p>
            <a:fld id="{7C5DFC2B-24D6-474C-87BA-40845D155FC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04172811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ru-Ru"/>
              <a:t/>
            </a:r>
            <a:fld id="{7C5DFC2B-24D6-474C-87BA-40845D155FCD}" type="slidenum">
              <a:rPr/>
              <a:pPr/>
              <a:t>2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xmlns="" val="15853577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l" rtl="0"/>
            <a:r>
              <a:rPr b="0" i="0" u="none" baseline="0" lang="ru-Ru"/>
              <a:t/>
            </a:r>
            <a:fld id="{7C5DFC2B-24D6-474C-87BA-40845D155FCD}" type="slidenum">
              <a:rPr/>
              <a:pPr/>
              <a:t>3</a:t>
            </a:fld>
            <a:endParaRPr lang="ru-Ru" altLang="fr-FR"/>
          </a:p>
        </p:txBody>
      </p:sp>
    </p:spTree>
    <p:extLst>
      <p:ext uri="{BB962C8B-B14F-4D97-AF65-F5344CB8AC3E}">
        <p14:creationId xmlns:p14="http://schemas.microsoft.com/office/powerpoint/2010/main" xmlns="" val="575934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-3175" y="0"/>
            <a:ext cx="9147175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0" y="6750050"/>
            <a:ext cx="9144000" cy="1079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</a:endParaRPr>
          </a:p>
        </p:txBody>
      </p:sp>
      <p:pic>
        <p:nvPicPr>
          <p:cNvPr id="7" name="Image 13" descr="TOTAL_bandeau_01_haut_RGB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374650"/>
            <a:ext cx="5978525" cy="846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1188000" y="2106000"/>
            <a:ext cx="7276629" cy="1487487"/>
          </a:xfrm>
        </p:spPr>
        <p:txBody>
          <a:bodyPr lIns="0" rIns="0"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16" name="Espace réservé du texte 15"/>
          <p:cNvSpPr>
            <a:spLocks noGrp="1"/>
          </p:cNvSpPr>
          <p:nvPr>
            <p:ph type="body" sz="quarter" idx="10"/>
          </p:nvPr>
        </p:nvSpPr>
        <p:spPr>
          <a:xfrm>
            <a:off x="1188000" y="3639600"/>
            <a:ext cx="7276629" cy="1778000"/>
          </a:xfrm>
        </p:spPr>
        <p:txBody>
          <a:bodyPr lIns="0" rIns="0">
            <a:noAutofit/>
          </a:bodyPr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fr-FR" noProof="0" smtClean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xmlns="" val="18086167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pied de page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3" name="Espace réservé du numéro de diapositive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60BB0-420A-9948-9106-300F718B74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334550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800" cy="5040311"/>
          </a:xfrm>
        </p:spPr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3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60E8C94-4EB4-4A47-B447-10FA9A53156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37925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8928100" y="0"/>
            <a:ext cx="2159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2493952"/>
            <a:ext cx="7772400" cy="1362075"/>
          </a:xfrm>
        </p:spPr>
        <p:txBody>
          <a:bodyPr anchor="ctr"/>
          <a:lstStyle>
            <a:lvl1pPr algn="l">
              <a:defRPr sz="3200" b="1" cap="all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D16C50A-4798-6A42-8B08-2A8BEC627E4E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977005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 marL="1080000" indent="-180000"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125538"/>
            <a:ext cx="4038600" cy="5000625"/>
          </a:xfrm>
          <a:prstGeom prst="rect">
            <a:avLst/>
          </a:prstGeo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200"/>
            </a:lvl3pPr>
            <a:lvl4pPr>
              <a:defRPr sz="12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</p:txBody>
      </p:sp>
      <p:sp>
        <p:nvSpPr>
          <p:cNvPr id="5" name="Espace réservé du pied de page 5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D2E3BDC-F4E2-FC43-AF79-9B360B035CE2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668603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95600"/>
            <a:ext cx="8218800" cy="42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F88EF3CE-F336-7549-B793-001341E5053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229153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Graphiques bar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72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contenu 2"/>
          <p:cNvSpPr>
            <a:spLocks noGrp="1"/>
          </p:cNvSpPr>
          <p:nvPr>
            <p:ph idx="13"/>
          </p:nvPr>
        </p:nvSpPr>
        <p:spPr>
          <a:xfrm>
            <a:off x="457200" y="3510000"/>
            <a:ext cx="8218800" cy="2484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62D801-8444-DC47-882B-166C57F9782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952124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aphique ann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67600"/>
            <a:ext cx="8218800" cy="4248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13"/>
          </p:nvPr>
        </p:nvSpPr>
        <p:spPr>
          <a:xfrm>
            <a:off x="2267744" y="1418400"/>
            <a:ext cx="4608512" cy="338554"/>
          </a:xfrm>
        </p:spPr>
        <p:txBody>
          <a:bodyPr anchorCtr="1">
            <a:spAutoFit/>
          </a:bodyPr>
          <a:lstStyle>
            <a:lvl1pPr algn="ctr">
              <a:buNone/>
              <a:defRPr sz="1600"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2EEA60BB-37C6-B348-9506-EF6C9A4B55E9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449481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a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5538"/>
            <a:ext cx="8218488" cy="4896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7" name="Espace réservé du texte 8"/>
          <p:cNvSpPr>
            <a:spLocks noGrp="1"/>
          </p:cNvSpPr>
          <p:nvPr>
            <p:ph type="body" sz="quarter" idx="14"/>
          </p:nvPr>
        </p:nvSpPr>
        <p:spPr>
          <a:xfrm>
            <a:off x="457200" y="6021388"/>
            <a:ext cx="3178175" cy="215900"/>
          </a:xfrm>
        </p:spPr>
        <p:txBody>
          <a:bodyPr lIns="0">
            <a:noAutofit/>
          </a:bodyPr>
          <a:lstStyle>
            <a:lvl1pPr marL="0" indent="0">
              <a:buFont typeface="Arial" pitchFamily="34" charset="0"/>
              <a:buNone/>
              <a:defRPr sz="900"/>
            </a:lvl1pPr>
            <a:lvl2pPr marL="0" indent="0"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Font typeface="Arial" pitchFamily="34" charset="0"/>
              <a:buNone/>
              <a:defRPr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641A5986-D257-7845-8796-4226FC1F543D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380473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lang="fr-FR" noProof="0" smtClean="0"/>
              <a:t>Cliquez pour modifier le style du titre</a:t>
            </a:r>
            <a:endParaRPr lang="fr-FR" noProof="0" dirty="0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AC0E203-E9E5-6A48-ADC6-FC3040EBF37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xmlns="" val="156568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8488" cy="635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noProof="0" dirty="0" smtClean="0"/>
              <a:t>Cliquez et modifiez le titre</a:t>
            </a:r>
            <a:endParaRPr lang="fr-FR" noProof="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57200" y="6411913"/>
            <a:ext cx="5562600" cy="365125"/>
          </a:xfrm>
          <a:prstGeom prst="rect">
            <a:avLst/>
          </a:prstGeom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900">
                <a:solidFill>
                  <a:srgbClr val="000000"/>
                </a:solidFill>
                <a:ea typeface="Helvetica" charset="0"/>
                <a:cs typeface="Helvetica" charset="0"/>
              </a:defRPr>
            </a:lvl1pPr>
          </a:lstStyle>
          <a:p>
            <a:r>
              <a:rPr lang="fr-FR" altLang="fr-FR" smtClean="0"/>
              <a:t>Kit intégration H3SE - TCG 2.5b – RPS – V1</a:t>
            </a:r>
            <a:endParaRPr lang="fr-FR" alt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411913"/>
            <a:ext cx="725488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ea typeface="Helvetica" charset="0"/>
                <a:cs typeface="Helvetica" charset="0"/>
              </a:defRPr>
            </a:lvl1pPr>
          </a:lstStyle>
          <a:p>
            <a:fld id="{462A2DC2-8C0A-E941-88ED-D671B40E8AC1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7" name="Rectangle 6"/>
          <p:cNvSpPr/>
          <p:nvPr/>
        </p:nvSpPr>
        <p:spPr>
          <a:xfrm>
            <a:off x="9031288" y="0"/>
            <a:ext cx="112712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endParaRPr lang="fr-FR" altLang="fr-FR">
              <a:solidFill>
                <a:srgbClr val="FFFFFF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cxnSp>
        <p:nvCxnSpPr>
          <p:cNvPr id="9" name="Connecteur droit 8"/>
          <p:cNvCxnSpPr/>
          <p:nvPr/>
        </p:nvCxnSpPr>
        <p:spPr>
          <a:xfrm>
            <a:off x="457200" y="6311900"/>
            <a:ext cx="8686800" cy="1588"/>
          </a:xfrm>
          <a:prstGeom prst="line">
            <a:avLst/>
          </a:prstGeom>
          <a:ln w="9525" cap="flat" cmpd="sng" algn="ctr">
            <a:solidFill>
              <a:schemeClr val="accent3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11"/>
          <p:cNvCxnSpPr>
            <a:cxnSpLocks noChangeShapeType="1"/>
          </p:cNvCxnSpPr>
          <p:nvPr/>
        </p:nvCxnSpPr>
        <p:spPr bwMode="auto">
          <a:xfrm rot="5400000">
            <a:off x="7335044" y="6595269"/>
            <a:ext cx="365125" cy="1587"/>
          </a:xfrm>
          <a:prstGeom prst="line">
            <a:avLst/>
          </a:prstGeom>
          <a:noFill/>
          <a:ln w="6350">
            <a:solidFill>
              <a:schemeClr val="tx1">
                <a:alpha val="70195"/>
              </a:schemeClr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1032" name="Espace réservé du texte 3"/>
          <p:cNvSpPr>
            <a:spLocks noGrp="1"/>
          </p:cNvSpPr>
          <p:nvPr>
            <p:ph type="body" idx="1"/>
          </p:nvPr>
        </p:nvSpPr>
        <p:spPr bwMode="auto">
          <a:xfrm>
            <a:off x="457200" y="1125538"/>
            <a:ext cx="8218488" cy="500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/>
              <a:t>Modifiez les styles du texte du masque</a:t>
            </a:r>
          </a:p>
          <a:p>
            <a:pPr lvl="1"/>
            <a:r>
              <a:rPr lang="fr-FR" altLang="fr-FR"/>
              <a:t>Deuxième niveau</a:t>
            </a:r>
          </a:p>
          <a:p>
            <a:pPr lvl="2"/>
            <a:r>
              <a:rPr lang="fr-FR" altLang="fr-FR"/>
              <a:t>Troisième niveau</a:t>
            </a:r>
          </a:p>
          <a:p>
            <a:pPr lvl="3"/>
            <a:r>
              <a:rPr lang="fr-FR" altLang="fr-FR"/>
              <a:t>Quatrième niveau</a:t>
            </a:r>
          </a:p>
        </p:txBody>
      </p:sp>
      <p:pic>
        <p:nvPicPr>
          <p:cNvPr id="1033" name="Image 10" descr="TOTAL_ADM.png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85088" y="6375400"/>
            <a:ext cx="1008062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28" r:id="rId1"/>
    <p:sldLayoutId id="2147484029" r:id="rId2"/>
    <p:sldLayoutId id="2147484030" r:id="rId3"/>
    <p:sldLayoutId id="2147484031" r:id="rId4"/>
    <p:sldLayoutId id="2147484032" r:id="rId5"/>
    <p:sldLayoutId id="2147484033" r:id="rId6"/>
    <p:sldLayoutId id="2147484034" r:id="rId7"/>
    <p:sldLayoutId id="2147484035" r:id="rId8"/>
    <p:sldLayoutId id="2147484036" r:id="rId9"/>
    <p:sldLayoutId id="2147484037" r:id="rId10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200" b="1" kern="1200" cap="all">
          <a:solidFill>
            <a:srgbClr val="A90025"/>
          </a:solidFill>
          <a:latin typeface="+mj-lt"/>
          <a:ea typeface="Arial" charset="0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200" b="1">
          <a:solidFill>
            <a:srgbClr val="A90025"/>
          </a:solidFill>
          <a:latin typeface="Arial" charset="0"/>
          <a:ea typeface="Arial" charset="0"/>
          <a:cs typeface="Arial" charset="0"/>
        </a:defRPr>
      </a:lvl9pPr>
    </p:titleStyle>
    <p:bodyStyle>
      <a:lvl1pPr marL="285750" indent="-2857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20000"/>
        <a:buFont typeface="Lucida Grande" charset="0"/>
        <a:buChar char="●"/>
        <a:defRPr sz="2000" kern="1200">
          <a:solidFill>
            <a:schemeClr val="tx1"/>
          </a:solidFill>
          <a:latin typeface="+mn-lt"/>
          <a:ea typeface="Arial" charset="0"/>
          <a:cs typeface="Arial"/>
        </a:defRPr>
      </a:lvl1pPr>
      <a:lvl2pPr marL="447675" indent="-180975" algn="l" defTabSz="5334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Font typeface="Lucida Grande" charset="0"/>
        <a:buChar char="-"/>
        <a:defRPr kern="1200">
          <a:solidFill>
            <a:schemeClr val="tx1"/>
          </a:solidFill>
          <a:latin typeface="+mn-lt"/>
          <a:ea typeface="Arial" charset="0"/>
          <a:cs typeface="Arial"/>
        </a:defRPr>
      </a:lvl2pPr>
      <a:lvl3pPr marL="806450" indent="-180975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100000"/>
        <a:buFont typeface="Lucida Grande" charset="0"/>
        <a:buChar char="•"/>
        <a:defRPr sz="1600" kern="1200">
          <a:solidFill>
            <a:schemeClr val="tx1"/>
          </a:solidFill>
          <a:latin typeface="+mn-lt"/>
          <a:ea typeface="Arial" charset="0"/>
          <a:cs typeface="Arial"/>
        </a:defRPr>
      </a:lvl3pPr>
      <a:lvl4pPr marL="1076325" indent="-171450" algn="l" defTabSz="457200" rtl="0" eaLnBrk="0" fontAlgn="base" hangingPunct="0">
        <a:spcBef>
          <a:spcPts val="300"/>
        </a:spcBef>
        <a:spcAft>
          <a:spcPts val="300"/>
        </a:spcAft>
        <a:buClr>
          <a:srgbClr val="A90025"/>
        </a:buClr>
        <a:buSzPct val="80000"/>
        <a:buFont typeface="Lucida Grande" charset="0"/>
        <a:buChar char="-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4pPr>
      <a:lvl5pPr marL="1258888" indent="-180975" algn="l" defTabSz="352425" rtl="0" eaLnBrk="0" fontAlgn="base" hangingPunct="0">
        <a:spcBef>
          <a:spcPts val="300"/>
        </a:spcBef>
        <a:spcAft>
          <a:spcPts val="300"/>
        </a:spcAft>
        <a:buClr>
          <a:srgbClr val="800000"/>
        </a:buClr>
        <a:buSzPct val="100000"/>
        <a:buFont typeface="Lucida Grande" charset="0"/>
        <a:defRPr sz="1600" kern="1200">
          <a:solidFill>
            <a:schemeClr val="tx1"/>
          </a:solidFill>
          <a:latin typeface="+mn-lt"/>
          <a:ea typeface="Helvetica" charset="0"/>
          <a:cs typeface="Helvetic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ZoneTexte 1"/>
          <p:cNvSpPr txBox="1">
            <a:spLocks noChangeArrowheads="1"/>
          </p:cNvSpPr>
          <p:nvPr/>
        </p:nvSpPr>
        <p:spPr bwMode="auto">
          <a:xfrm>
            <a:off x="3200400" y="3276600"/>
            <a:ext cx="1841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 algn="l" rtl="0"/>
            <a:endParaRPr lang="ru-Ru" altLang="fr-FR"/>
          </a:p>
        </p:txBody>
      </p:sp>
      <p:sp>
        <p:nvSpPr>
          <p:cNvPr id="14338" name="Titre 2"/>
          <p:cNvSpPr>
            <a:spLocks noGrp="1"/>
          </p:cNvSpPr>
          <p:nvPr>
            <p:ph type="title"/>
          </p:nvPr>
        </p:nvSpPr>
        <p:spPr bwMode="auto">
          <a:xfrm>
            <a:off x="1187450" y="2106613"/>
            <a:ext cx="7277100" cy="1487487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 algn="l" rtl="0"/>
            <a:r>
              <a:rPr cap="none" b="1" i="0" u="none" baseline="0" lang="ru-Ru">
                <a:cs typeface="Arial" charset="0"/>
              </a:rPr>
              <a:t>Психосоциальные риски</a:t>
            </a:r>
          </a:p>
        </p:txBody>
      </p:sp>
      <p:sp>
        <p:nvSpPr>
          <p:cNvPr id="14339" name="Espace réservé du texte 5"/>
          <p:cNvSpPr>
            <a:spLocks noGrp="1"/>
          </p:cNvSpPr>
          <p:nvPr>
            <p:ph type="body" sz="quarter" idx="10"/>
          </p:nvPr>
        </p:nvSpPr>
        <p:spPr>
          <a:xfrm>
            <a:off x="1187450" y="3640138"/>
            <a:ext cx="7277100" cy="1778000"/>
          </a:xfrm>
        </p:spPr>
        <p:txBody>
          <a:bodyPr/>
          <a:lstStyle/>
          <a:p>
            <a:pPr eaLnBrk="1" hangingPunct="1" algn="l" rtl="0"/>
            <a:r>
              <a:rPr b="0" i="0" u="none" baseline="0" lang="ru-Ru">
                <a:cs typeface="Arial" charset="0"/>
              </a:rPr>
              <a:t>Общий пакет H3SE</a:t>
            </a:r>
          </a:p>
          <a:p>
            <a:pPr eaLnBrk="1" hangingPunct="1" algn="l" rtl="0"/>
            <a:r>
              <a:rPr b="0" i="0" u="none" baseline="0" lang="ru-Ru">
                <a:cs typeface="Arial" charset="0"/>
              </a:rPr>
              <a:t>Модуль TCG 2.5b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 algn="l" rtl="0">
              <a:spcAft>
                <a:spcPts val="0"/>
              </a:spcAft>
              <a:defRPr/>
            </a:pPr>
            <a:r>
              <a:rPr b="1" i="0" u="none" baseline="0" lang="ru-Ru">
                <a:solidFill>
                  <a:schemeClr val="accent3">
                    <a:lumMod val="75000"/>
                  </a:schemeClr>
                </a:solidFill>
                <a:ea typeface="+mj-ea"/>
              </a:rPr>
              <a:t>Цели модуля</a:t>
            </a:r>
            <a:endParaRPr lang="ru-Ru" dirty="0">
              <a:solidFill>
                <a:schemeClr val="accent3">
                  <a:lumMod val="75000"/>
                </a:schemeClr>
              </a:solidFill>
              <a:ea typeface="+mj-ea"/>
            </a:endParaRPr>
          </a:p>
        </p:txBody>
      </p:sp>
      <p:sp>
        <p:nvSpPr>
          <p:cNvPr id="15362" name="Espace réservé du numéro de diapositive 2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E4AE2121-757B-F748-B043-A34C9FE33D08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2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15363" name="Espace réservé du contenu 4"/>
          <p:cNvSpPr>
            <a:spLocks noGrp="1"/>
          </p:cNvSpPr>
          <p:nvPr>
            <p:ph type="body" sz="quarter" idx="12"/>
          </p:nvPr>
        </p:nvSpPr>
        <p:spPr>
          <a:xfrm>
            <a:off x="457200" y="1773238"/>
            <a:ext cx="8218488" cy="2374900"/>
          </a:xfrm>
        </p:spPr>
        <p:txBody>
          <a:bodyPr/>
          <a:lstStyle/>
          <a:p>
            <a:pPr marL="0" indent="0" algn="l" rtl="0">
              <a:buFont typeface="Lucida Grande" charset="0"/>
              <a:buNone/>
            </a:pPr>
            <a:r>
              <a:rPr b="0" i="0" u="none" baseline="0" lang="ru-Ru">
                <a:cs typeface="Arial" charset="0"/>
              </a:rPr>
              <a:t>В конце модуля вы должны:</a:t>
            </a:r>
          </a:p>
          <a:p>
            <a:pPr marL="0" indent="0" algn="l" rtl="0">
              <a:buFont typeface="Lucida Grande" charset="0"/>
              <a:buNone/>
            </a:pPr>
            <a:endParaRPr lang="ru-Ru" altLang="fr-FR" dirty="0">
              <a:cs typeface="Arial" charset="0"/>
            </a:endParaRPr>
          </a:p>
          <a:p>
            <a:pPr marL="361950" indent="-361950" algn="l" rtl="0"/>
            <a:r>
              <a:rPr b="0" i="0" u="none" baseline="0" lang="ru-Ru">
                <a:cs typeface="Arial" charset="0"/>
              </a:rPr>
              <a:t>Знать, как себя вести, чтобы избежать/предупредить психосоциальные риски.</a:t>
            </a:r>
            <a:endParaRPr lang="ru-Ru" altLang="fr-FR" dirty="0">
              <a:cs typeface="Arial" charset="0"/>
            </a:endParaRPr>
          </a:p>
        </p:txBody>
      </p:sp>
      <p:sp>
        <p:nvSpPr>
          <p:cNvPr id="15364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Конкретные ситуации</a:t>
            </a:r>
            <a:endParaRPr lang="ru-Ru" dirty="0"/>
          </a:p>
        </p:txBody>
      </p:sp>
      <p:sp>
        <p:nvSpPr>
          <p:cNvPr id="1638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ru-Ru">
                <a:cs typeface="Arial" charset="0"/>
              </a:rPr>
              <a:t>Однажды утром, прибыв на работу, Генри видит, что очень уставший коллега плачет перед своим компьютером.</a:t>
            </a:r>
          </a:p>
          <a:p>
            <a:pPr algn="just" rtl="0"/>
            <a:endParaRPr lang="ru-Ru" altLang="fr-FR">
              <a:cs typeface="Arial" charset="0"/>
            </a:endParaRPr>
          </a:p>
          <a:p>
            <a:pPr algn="just" rtl="0"/>
            <a:r>
              <a:rPr b="0" i="0" u="none" baseline="0" lang="ru-Ru">
                <a:cs typeface="Arial" charset="0"/>
              </a:rPr>
              <a:t>Коллега Симона в течение нескольких недель ведет себя очень агрессивно на собрании и со своей командой, хотя обычно он спокойный и конструктивный.</a:t>
            </a:r>
          </a:p>
          <a:p>
            <a:pPr algn="just" rtl="0"/>
            <a:endParaRPr lang="ru-Ru" altLang="fr-FR">
              <a:cs typeface="Arial" charset="0"/>
            </a:endParaRPr>
          </a:p>
          <a:p>
            <a:pPr algn="just" rtl="0"/>
            <a:r>
              <a:rPr b="0" i="0" u="none" baseline="0" lang="ru-Ru">
                <a:cs typeface="Arial" charset="0"/>
              </a:rPr>
              <a:t>Недавно работающий молодой человек находится в явном состоянии тревоги. Третью неделю он жалуется на высокие нагрузки в работе и на то, что не может с ними справиться ...</a:t>
            </a:r>
            <a:endParaRPr lang="ru-Ru" altLang="fr-FR">
              <a:cs typeface="Arial" charset="0"/>
            </a:endParaRPr>
          </a:p>
          <a:p>
            <a:pPr algn="just" rtl="0"/>
            <a:endParaRPr lang="ru-Ru" altLang="fr-FR">
              <a:cs typeface="Arial" charset="0"/>
            </a:endParaRPr>
          </a:p>
          <a:p>
            <a:pPr algn="just" rtl="0"/>
            <a:endParaRPr lang="ru-Ru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ru-Ru">
                <a:cs typeface="Arial" charset="0"/>
              </a:rPr>
              <a:t>Что общего в этих ситуациях?</a:t>
            </a:r>
          </a:p>
        </p:txBody>
      </p:sp>
      <p:sp>
        <p:nvSpPr>
          <p:cNvPr id="1638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D4295FE0-C30B-1841-A0B2-DE61DFB3A28E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3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Важная тема для Группы Total</a:t>
            </a:r>
            <a:endParaRPr lang="ru-Ru" dirty="0"/>
          </a:p>
        </p:txBody>
      </p:sp>
      <p:sp>
        <p:nvSpPr>
          <p:cNvPr id="1741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356100" y="1125538"/>
            <a:ext cx="4319588" cy="5040312"/>
          </a:xfrm>
        </p:spPr>
        <p:txBody>
          <a:bodyPr/>
          <a:lstStyle/>
          <a:p>
            <a:pPr algn="l" rtl="0"/>
            <a:r>
              <a:rPr b="0" i="0" u="none" baseline="0" lang="ru-Ru">
                <a:cs typeface="Arial" charset="0"/>
              </a:rPr>
              <a:t>Соглашение от 20 января 2016 года о профилактике RPS с целью улучшения условий жизни на рабочем месте (во Франции).  </a:t>
            </a:r>
            <a:endParaRPr lang="ru-Ru" altLang="fr-FR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  <a:p>
            <a:pPr algn="l" rtl="0"/>
            <a:r>
              <a:rPr b="0" i="0" u="none" baseline="0" lang="ru-Ru">
                <a:cs typeface="Arial" charset="0"/>
              </a:rPr>
              <a:t>Пакет «Совместно предупредим RPS»</a:t>
            </a:r>
            <a:r>
              <a:rPr b="1" i="0" u="none" baseline="0" lang="ru-Ru">
                <a:cs typeface="Arial" charset="0"/>
              </a:rPr>
              <a:t> </a:t>
            </a:r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  <a:p>
            <a:pPr algn="l" rtl="0"/>
            <a:r>
              <a:rPr b="0" i="0" u="none" baseline="0" lang="ru-Ru">
                <a:cs typeface="Arial" charset="0"/>
              </a:rPr>
              <a:t>См. Интранет. </a:t>
            </a:r>
          </a:p>
          <a:p>
            <a:endParaRPr lang="ru-Ru" altLang="fr-FR" dirty="0">
              <a:cs typeface="Arial" charset="0"/>
            </a:endParaRPr>
          </a:p>
        </p:txBody>
      </p:sp>
      <p:sp>
        <p:nvSpPr>
          <p:cNvPr id="1741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BF6FC6C7-305F-5044-92D3-0E974AC7D1FD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4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7412" name="Imag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0825" y="909638"/>
            <a:ext cx="3597275" cy="508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RPS</a:t>
            </a:r>
            <a:endParaRPr lang="ru-Ru" dirty="0"/>
          </a:p>
        </p:txBody>
      </p:sp>
      <p:sp>
        <p:nvSpPr>
          <p:cNvPr id="18434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BBF7CE3F-3A96-EF41-A55C-6D0B00172C96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5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grpSp>
        <p:nvGrpSpPr>
          <p:cNvPr id="18435" name="Grouper 8"/>
          <p:cNvGrpSpPr>
            <a:grpSpLocks/>
          </p:cNvGrpSpPr>
          <p:nvPr/>
        </p:nvGrpSpPr>
        <p:grpSpPr bwMode="auto">
          <a:xfrm>
            <a:off x="654050" y="404813"/>
            <a:ext cx="7013575" cy="5611812"/>
            <a:chOff x="653952" y="404664"/>
            <a:chExt cx="7014392" cy="5611514"/>
          </a:xfrm>
        </p:grpSpPr>
        <p:pic>
          <p:nvPicPr>
            <p:cNvPr id="18437" name="Image 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 l="9361" t="43700" r="6287" b="5688"/>
            <a:stretch>
              <a:fillRect/>
            </a:stretch>
          </p:blipFill>
          <p:spPr bwMode="auto">
            <a:xfrm>
              <a:off x="653952" y="404664"/>
              <a:ext cx="7014392" cy="56115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8" name="Rectangle 7"/>
            <p:cNvSpPr/>
            <p:nvPr/>
          </p:nvSpPr>
          <p:spPr>
            <a:xfrm>
              <a:off x="5291580" y="4004923"/>
              <a:ext cx="2376764" cy="201125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algn="ctr" rtl="0"/>
              <a:endParaRPr lang="ru-Ru" altLang="fr-FR">
                <a:solidFill>
                  <a:srgbClr val="FFFFFF"/>
                </a:solidFill>
              </a:endParaRPr>
            </a:p>
          </p:txBody>
        </p:sp>
      </p:grpSp>
      <p:sp>
        <p:nvSpPr>
          <p:cNvPr id="9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Факторы психосоциальных рисков</a:t>
            </a:r>
            <a:endParaRPr lang="ru-Ru" dirty="0"/>
          </a:p>
        </p:txBody>
      </p:sp>
      <p:sp>
        <p:nvSpPr>
          <p:cNvPr id="19458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C12E6248-4F81-C348-B351-85646D018947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6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pic>
        <p:nvPicPr>
          <p:cNvPr id="19459" name="Image 5" descr="../../../../../../../../Desktop/WIP%20KIT/Schéma%20facteurs%20risqu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661" t="9091" r="7809"/>
          <a:stretch>
            <a:fillRect/>
          </a:stretch>
        </p:blipFill>
        <p:spPr bwMode="auto">
          <a:xfrm>
            <a:off x="1692275" y="769938"/>
            <a:ext cx="5249863" cy="553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Поведение как коллеги</a:t>
            </a:r>
            <a:endParaRPr lang="ru-Ru" dirty="0"/>
          </a:p>
        </p:txBody>
      </p:sp>
      <p:sp>
        <p:nvSpPr>
          <p:cNvPr id="20482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737209"/>
            <a:ext cx="8218488" cy="3383582"/>
          </a:xfrm>
        </p:spPr>
        <p:txBody>
          <a:bodyPr/>
          <a:lstStyle/>
          <a:p>
            <a:pPr algn="l" rtl="0"/>
            <a:r>
              <a:rPr b="0" i="0" u="none" baseline="0" lang="ru-Ru">
                <a:cs typeface="Arial" charset="0"/>
              </a:rPr>
              <a:t>Правильно себя вести:</a:t>
            </a:r>
          </a:p>
          <a:p>
            <a:pPr algn="l" rtl="0">
              <a:buFont typeface="Lucida Grande" charset="0"/>
              <a:buNone/>
            </a:pPr>
            <a:br>
              <a:rPr lang="ru-Ru">
                <a:cs typeface="Arial" charset="0"/>
              </a:rPr>
            </a:br>
            <a:endParaRPr lang="ru-Ru" altLang="fr-FR" dirty="0">
              <a:cs typeface="Arial" charset="0"/>
            </a:endParaRPr>
          </a:p>
          <a:p>
            <a:pPr algn="l" rtl="0"/>
            <a:r>
              <a:rPr b="0" i="0" u="none" baseline="0" lang="ru-Ru">
                <a:cs typeface="Arial" charset="0"/>
              </a:rPr>
              <a:t>Информировать:</a:t>
            </a:r>
          </a:p>
          <a:p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  <a:p>
            <a:pPr algn="l" rtl="0"/>
            <a:r>
              <a:rPr b="0" i="0" u="none" baseline="0" lang="ru-Ru">
                <a:cs typeface="Arial" charset="0"/>
              </a:rPr>
              <a:t>Направлять, в случае необходимости:</a:t>
            </a:r>
            <a:endParaRPr lang="ru-Ru" altLang="fr-FR" dirty="0">
              <a:cs typeface="Arial" charset="0"/>
            </a:endParaRPr>
          </a:p>
        </p:txBody>
      </p:sp>
      <p:sp>
        <p:nvSpPr>
          <p:cNvPr id="20483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AD6916CF-DF28-2F40-B4B8-94287CEF0CDC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7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Поведение как коллеги</a:t>
            </a:r>
            <a:endParaRPr lang="ru-Ru" dirty="0"/>
          </a:p>
        </p:txBody>
      </p:sp>
      <p:sp>
        <p:nvSpPr>
          <p:cNvPr id="21506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251520" y="1125538"/>
            <a:ext cx="8640960" cy="5183187"/>
          </a:xfrm>
        </p:spPr>
        <p:txBody>
          <a:bodyPr/>
          <a:lstStyle/>
          <a:p>
            <a:pPr algn="l" rtl="0"/>
            <a:r>
              <a:rPr sz="1800" b="1" i="0" u="none" baseline="0" lang="ru-Ru">
                <a:cs typeface="Arial" charset="0"/>
              </a:rPr>
              <a:t>Правильно себя вести: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Быть внимательным к коллегам и, в частности, при любом изменении, которое кажется необычным поведением и которое продолжается длительное время. 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Согласно этического кодекса: слушать, относиться с уважением…</a:t>
            </a:r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  <a:p>
            <a:pPr algn="l" rtl="0"/>
            <a:r>
              <a:rPr sz="1800" b="1" i="0" u="none" baseline="0" lang="ru-Ru">
                <a:cs typeface="Arial" charset="0"/>
              </a:rPr>
              <a:t>Информировать: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Сообщать своему руководителю или руководителю по кадрам.</a:t>
            </a:r>
          </a:p>
          <a:p>
            <a:endParaRPr lang="ru-Ru" altLang="fr-FR" dirty="0">
              <a:cs typeface="Arial" charset="0"/>
            </a:endParaRPr>
          </a:p>
          <a:p>
            <a:pPr algn="l" rtl="0"/>
            <a:r>
              <a:rPr sz="1800" b="1" i="0" u="none" baseline="0" lang="ru-Ru">
                <a:cs typeface="Arial" charset="0"/>
              </a:rPr>
              <a:t>Направлять, в случае необходимости, к более подготовленному собеседнику, знакомому с проблемами RPS: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Ваш руководитель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Руководитель по кадрам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Врач (на работе), социальные работники</a:t>
            </a:r>
          </a:p>
          <a:p>
            <a:pPr lvl="1" algn="l" rtl="0"/>
            <a:r>
              <a:rPr b="0" i="0" u="none" baseline="0" lang="ru-Ru">
                <a:cs typeface="Arial" charset="0"/>
              </a:rPr>
              <a:t>Представители персонала</a:t>
            </a:r>
          </a:p>
          <a:p>
            <a:endParaRPr lang="ru-Ru" altLang="fr-FR" dirty="0">
              <a:cs typeface="Arial" charset="0"/>
            </a:endParaRPr>
          </a:p>
          <a:p>
            <a:endParaRPr lang="ru-Ru" altLang="fr-FR" dirty="0">
              <a:cs typeface="Arial" charset="0"/>
            </a:endParaRPr>
          </a:p>
        </p:txBody>
      </p:sp>
      <p:sp>
        <p:nvSpPr>
          <p:cNvPr id="21507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7916F7EC-AFB4-9046-958D-00EADD122FDB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8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>
              <a:defRPr/>
            </a:pPr>
            <a:r>
              <a:rPr b="1" i="0" u="none" baseline="0" lang="ru-Ru"/>
              <a:t>Конкретные ситуации</a:t>
            </a:r>
            <a:endParaRPr lang="ru-Ru" dirty="0"/>
          </a:p>
        </p:txBody>
      </p:sp>
      <p:sp>
        <p:nvSpPr>
          <p:cNvPr id="22530" name="Espace réservé du texte 2"/>
          <p:cNvSpPr>
            <a:spLocks noGrp="1"/>
          </p:cNvSpPr>
          <p:nvPr>
            <p:ph type="body" sz="quarter" idx="12"/>
          </p:nvPr>
        </p:nvSpPr>
        <p:spPr>
          <a:xfrm>
            <a:off x="457200" y="1125538"/>
            <a:ext cx="8218488" cy="5040312"/>
          </a:xfrm>
        </p:spPr>
        <p:txBody>
          <a:bodyPr/>
          <a:lstStyle/>
          <a:p>
            <a:pPr algn="just" rtl="0"/>
            <a:r>
              <a:rPr b="0" i="0" u="none" baseline="0" lang="ru-Ru">
                <a:cs typeface="Arial" charset="0"/>
              </a:rPr>
              <a:t>Однажды утром, прибыв на работу, Генри видит, что очень уставший коллега плачет перед своим компьютером.</a:t>
            </a:r>
          </a:p>
          <a:p>
            <a:pPr algn="just" rtl="0"/>
            <a:endParaRPr lang="ru-Ru" altLang="fr-FR">
              <a:cs typeface="Arial" charset="0"/>
            </a:endParaRPr>
          </a:p>
          <a:p>
            <a:pPr algn="just" rtl="0"/>
            <a:r>
              <a:rPr b="0" i="0" u="none" baseline="0" lang="ru-Ru">
                <a:cs typeface="Arial" charset="0"/>
              </a:rPr>
              <a:t>Коллега Симона в течение нескольких недель ведет себя очень агрессивно на собрании и со своей командой, хотя обычно он спокойный и конструктивный.</a:t>
            </a:r>
          </a:p>
          <a:p>
            <a:pPr algn="just" rtl="0"/>
            <a:endParaRPr lang="ru-Ru" altLang="fr-FR">
              <a:cs typeface="Arial" charset="0"/>
            </a:endParaRPr>
          </a:p>
          <a:p>
            <a:pPr algn="just" rtl="0"/>
            <a:r>
              <a:rPr b="0" i="0" u="none" baseline="0" lang="ru-Ru">
                <a:cs typeface="Arial" charset="0"/>
              </a:rPr>
              <a:t>Недавно работающий молодой человек находится в явном состоянии тревоги. Третью неделю он жалуется на высокие нагрузки в работе и на то, что не может с ними справиться ...</a:t>
            </a:r>
            <a:endParaRPr lang="ru-Ru" altLang="fr-FR">
              <a:cs typeface="Arial" charset="0"/>
            </a:endParaRPr>
          </a:p>
          <a:p>
            <a:pPr algn="just" rtl="0"/>
            <a:endParaRPr lang="ru-Ru" altLang="fr-FR">
              <a:cs typeface="Arial" charset="0"/>
            </a:endParaRPr>
          </a:p>
          <a:p>
            <a:pPr algn="ctr" rtl="0">
              <a:buFont typeface="Lucida Grande" charset="0"/>
              <a:buNone/>
            </a:pPr>
            <a:r>
              <a:rPr b="1" i="0" u="none" baseline="0" lang="ru-Ru">
                <a:cs typeface="Arial" charset="0"/>
              </a:rPr>
              <a:t>Как себя вести?</a:t>
            </a:r>
          </a:p>
        </p:txBody>
      </p:sp>
      <p:sp>
        <p:nvSpPr>
          <p:cNvPr id="22531" name="Espace réservé du numéro de diapositive 4"/>
          <p:cNvSpPr>
            <a:spLocks noGrp="1"/>
          </p:cNvSpPr>
          <p:nvPr>
            <p:ph type="sldNum" sz="quarter" idx="1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r" rtl="0"/>
            <a:r>
              <a:rPr b="0" i="0" u="none" baseline="0" lang="ru-Ru"/>
              <a:t/>
            </a:r>
            <a:fld id="{453F4910-633F-1B4A-93EA-F06AB8BB0760}" type="slidenum">
              <a:rPr>
                <a:solidFill>
                  <a:srgbClr val="898989"/>
                </a:solidFill>
                <a:ea typeface="Helvetica" charset="0"/>
                <a:cs typeface="Helvetica" charset="0"/>
              </a:rPr>
              <a:pPr/>
              <a:t>9</a:t>
            </a:fld>
            <a:endParaRPr lang="ru-Ru" altLang="fr-FR">
              <a:solidFill>
                <a:srgbClr val="898989"/>
              </a:solidFill>
              <a:ea typeface="Helvetica" charset="0"/>
              <a:cs typeface="Helvetica" charset="0"/>
            </a:endParaRPr>
          </a:p>
        </p:txBody>
      </p:sp>
      <p:sp>
        <p:nvSpPr>
          <p:cNvPr id="6" name="Espace réservé du pied de page 1"/>
          <p:cNvSpPr>
            <a:spLocks noGrp="1"/>
          </p:cNvSpPr>
          <p:nvPr>
            <p:ph type="ftr" sz="quarter" idx="13"/>
          </p:nvPr>
        </p:nvSpPr>
        <p:spPr bwMode="auto">
          <a:xfrm>
            <a:off x="395288" y="6453188"/>
            <a:ext cx="6635750" cy="3651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anchor="t"/>
          <a:lstStyle>
            <a:lvl1pPr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l" rtl="0"/>
            <a:r>
              <a:rPr b="0" i="0" u="none" baseline="0" lang="ru-Ru"/>
              <a:t>Общий пакет H3SE - TCG 2.5b – RPS – V2</a:t>
            </a:r>
            <a:endParaRPr lang="ru-Ru" alt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r_total_modele_rouge_fonce">
  <a:themeElements>
    <a:clrScheme name="TOTAL CORPO">
      <a:dk1>
        <a:sysClr val="windowText" lastClr="000000"/>
      </a:dk1>
      <a:lt1>
        <a:sysClr val="window" lastClr="FFFFFF"/>
      </a:lt1>
      <a:dk2>
        <a:srgbClr val="707173"/>
      </a:dk2>
      <a:lt2>
        <a:srgbClr val="00A37F"/>
      </a:lt2>
      <a:accent1>
        <a:srgbClr val="4A96CD"/>
      </a:accent1>
      <a:accent2>
        <a:srgbClr val="F39800"/>
      </a:accent2>
      <a:accent3>
        <a:srgbClr val="E20031"/>
      </a:accent3>
      <a:accent4>
        <a:srgbClr val="004494"/>
      </a:accent4>
      <a:accent5>
        <a:srgbClr val="E8561E"/>
      </a:accent5>
      <a:accent6>
        <a:srgbClr val="97B2AD"/>
      </a:accent6>
      <a:hlink>
        <a:srgbClr val="175A99"/>
      </a:hlink>
      <a:folHlink>
        <a:srgbClr val="B12F87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fr_total_modele_rouge_fonce</Template>
  <TotalTime>865</TotalTime>
  <Words>433</Words>
  <Application>Microsoft Office PowerPoint</Application>
  <PresentationFormat>Affichage à l'écran (4:3)</PresentationFormat>
  <Paragraphs>70</Paragraphs>
  <Slides>9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fr_total_modele_rouge_fonce</vt:lpstr>
      <vt:lpstr>Les Risques Psycho-Sociaux</vt:lpstr>
      <vt:lpstr>Les objectifs du module</vt:lpstr>
      <vt:lpstr>Situations concrètes</vt:lpstr>
      <vt:lpstr>Un sujet important pour le Groupe Total</vt:lpstr>
      <vt:lpstr>Les RPS</vt:lpstr>
      <vt:lpstr>Les facteurs de risques psycho-sociaux</vt:lpstr>
      <vt:lpstr>Le comportement en tant que collègue</vt:lpstr>
      <vt:lpstr>Le comportement en tant que collègue</vt:lpstr>
      <vt:lpstr>Situations concrètes</vt:lpstr>
    </vt:vector>
  </TitlesOfParts>
  <Company>TOTAL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LA PRÉSENTATION</dc:title>
  <dc:creator>J0039122</dc:creator>
  <cp:lastModifiedBy>J0023432</cp:lastModifiedBy>
  <cp:revision>126</cp:revision>
  <dcterms:created xsi:type="dcterms:W3CDTF">2015-09-07T13:13:13Z</dcterms:created>
  <dcterms:modified xsi:type="dcterms:W3CDTF">2017-03-23T07:54:03Z</dcterms:modified>
</cp:coreProperties>
</file>