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17"/>
  </p:notesMasterIdLst>
  <p:handoutMasterIdLst>
    <p:handoutMasterId r:id="rId18"/>
  </p:handoutMasterIdLst>
  <p:sldIdLst>
    <p:sldId id="256" r:id="rId2"/>
    <p:sldId id="258" r:id="rId3"/>
    <p:sldId id="260" r:id="rId4"/>
    <p:sldId id="262" r:id="rId5"/>
    <p:sldId id="261" r:id="rId6"/>
    <p:sldId id="263" r:id="rId7"/>
    <p:sldId id="264" r:id="rId8"/>
    <p:sldId id="265" r:id="rId9"/>
    <p:sldId id="267" r:id="rId10"/>
    <p:sldId id="268" r:id="rId11"/>
    <p:sldId id="266" r:id="rId12"/>
    <p:sldId id="272" r:id="rId13"/>
    <p:sldId id="273" r:id="rId14"/>
    <p:sldId id="275" r:id="rId15"/>
    <p:sldId id="274" r:id="rId16"/>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C75"/>
    <a:srgbClr val="3876AF"/>
    <a:srgbClr val="FFAA00"/>
    <a:srgbClr val="BD2B0B"/>
    <a:srgbClr val="CAEBEA"/>
    <a:srgbClr val="7ABFC0"/>
    <a:srgbClr val="55DD61"/>
    <a:srgbClr val="3AAF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59" autoAdjust="0"/>
    <p:restoredTop sz="94692" autoAdjust="0"/>
  </p:normalViewPr>
  <p:slideViewPr>
    <p:cSldViewPr snapToObjects="1">
      <p:cViewPr varScale="1">
        <p:scale>
          <a:sx n="110" d="100"/>
          <a:sy n="110" d="100"/>
        </p:scale>
        <p:origin x="102" y="192"/>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E2C5B0BA-12B0-5741-91E5-23609C699D47}" type="datetimeFigureOut">
              <a:rPr lang="fr-FR" altLang="fr-FR"/>
              <a:pPr/>
              <a:t>07/12/2017</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1BCBD237-EEEC-F543-98D9-95F64A32ABCA}" type="slidenum">
              <a:rPr lang="fr-FR" altLang="fr-FR"/>
              <a:pPr/>
              <a:t>‹N°›</a:t>
            </a:fld>
            <a:endParaRPr lang="fr-FR" altLang="fr-FR"/>
          </a:p>
        </p:txBody>
      </p:sp>
    </p:spTree>
    <p:extLst>
      <p:ext uri="{BB962C8B-B14F-4D97-AF65-F5344CB8AC3E}">
        <p14:creationId xmlns:p14="http://schemas.microsoft.com/office/powerpoint/2010/main" val="20678546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4CD74DD4-096E-8F4A-AFEF-EE8F0DAC95AC}" type="datetimeFigureOut">
              <a:rPr lang="fr-FR" altLang="fr-FR"/>
              <a:pPr/>
              <a:t>07/12/2017</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41F8F3B0-9038-9349-AB5F-4B03B4F47BEA}" type="slidenum">
              <a:rPr lang="fr-FR" altLang="fr-FR"/>
              <a:pPr/>
              <a:t>‹N°›</a:t>
            </a:fld>
            <a:endParaRPr lang="fr-FR" altLang="fr-FR"/>
          </a:p>
        </p:txBody>
      </p:sp>
    </p:spTree>
    <p:extLst>
      <p:ext uri="{BB962C8B-B14F-4D97-AF65-F5344CB8AC3E}">
        <p14:creationId xmlns:p14="http://schemas.microsoft.com/office/powerpoint/2010/main" val="117205853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ar"/>
          </a:p>
        </p:txBody>
      </p:sp>
      <p:sp>
        <p:nvSpPr>
          <p:cNvPr id="4" name="Espace réservé du numéro de diapositive 3"/>
          <p:cNvSpPr>
            <a:spLocks noGrp="1"/>
          </p:cNvSpPr>
          <p:nvPr>
            <p:ph type="sldNum" sz="quarter" idx="10"/>
          </p:nvPr>
        </p:nvSpPr>
        <p:spPr/>
        <p:txBody>
          <a:bodyPr/>
          <a:lstStyle/>
          <a:p>
            <a:pPr algn="r" rtl="1"/>
            <a:fld id="{41F8F3B0-9038-9349-AB5F-4B03B4F47BEA}" type="slidenum">
              <a:rPr/>
              <a:pPr/>
              <a:t>2</a:t>
            </a:fld>
            <a:endParaRPr lang="ar" altLang="fr-FR"/>
          </a:p>
        </p:txBody>
      </p:sp>
    </p:spTree>
    <p:extLst>
      <p:ext uri="{BB962C8B-B14F-4D97-AF65-F5344CB8AC3E}">
        <p14:creationId xmlns:p14="http://schemas.microsoft.com/office/powerpoint/2010/main" val="117758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ar"/>
          </a:p>
        </p:txBody>
      </p:sp>
      <p:sp>
        <p:nvSpPr>
          <p:cNvPr id="4" name="Espace réservé du numéro de diapositive 3"/>
          <p:cNvSpPr>
            <a:spLocks noGrp="1"/>
          </p:cNvSpPr>
          <p:nvPr>
            <p:ph type="sldNum" sz="quarter" idx="10"/>
          </p:nvPr>
        </p:nvSpPr>
        <p:spPr/>
        <p:txBody>
          <a:bodyPr/>
          <a:lstStyle/>
          <a:p>
            <a:pPr algn="r" rtl="1"/>
            <a:fld id="{41F8F3B0-9038-9349-AB5F-4B03B4F47BEA}" type="slidenum">
              <a:rPr/>
              <a:pPr/>
              <a:t>10</a:t>
            </a:fld>
            <a:endParaRPr lang="ar" altLang="fr-FR"/>
          </a:p>
        </p:txBody>
      </p:sp>
    </p:spTree>
    <p:extLst>
      <p:ext uri="{BB962C8B-B14F-4D97-AF65-F5344CB8AC3E}">
        <p14:creationId xmlns:p14="http://schemas.microsoft.com/office/powerpoint/2010/main" val="647136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41F8F3B0-9038-9349-AB5F-4B03B4F47BEA}" type="slidenum">
              <a:rPr lang="fr-FR" altLang="fr-FR" smtClean="0"/>
              <a:pPr/>
              <a:t>15</a:t>
            </a:fld>
            <a:endParaRPr lang="fr-FR" altLang="fr-FR"/>
          </a:p>
        </p:txBody>
      </p:sp>
    </p:spTree>
    <p:extLst>
      <p:ext uri="{BB962C8B-B14F-4D97-AF65-F5344CB8AC3E}">
        <p14:creationId xmlns:p14="http://schemas.microsoft.com/office/powerpoint/2010/main" val="3993916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3"/>
          <p:cNvSpPr/>
          <p:nvPr userDrawn="1"/>
        </p:nvSpPr>
        <p:spPr>
          <a:xfrm>
            <a:off x="-3175" y="0"/>
            <a:ext cx="914717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6" name="Rectangle 5"/>
          <p:cNvSpPr/>
          <p:nvPr userDrawn="1"/>
        </p:nvSpPr>
        <p:spPr>
          <a:xfrm>
            <a:off x="0" y="6750050"/>
            <a:ext cx="9144000" cy="10795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pic>
        <p:nvPicPr>
          <p:cNvPr id="7" name="Image 13" descr="TOTAL_bandeau_01_haut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74650"/>
            <a:ext cx="59785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p:nvPr>
        </p:nvSpPr>
        <p:spPr>
          <a:xfrm>
            <a:off x="1188000" y="2106000"/>
            <a:ext cx="7276629" cy="1487487"/>
          </a:xfrm>
        </p:spPr>
        <p:txBody>
          <a:bodyPr lIns="0" rIns="0" anchor="b"/>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smtClean="0"/>
              <a:t>Cliquez pour modifier les styles du texte du masque</a:t>
            </a:r>
          </a:p>
        </p:txBody>
      </p:sp>
    </p:spTree>
    <p:extLst>
      <p:ext uri="{BB962C8B-B14F-4D97-AF65-F5344CB8AC3E}">
        <p14:creationId xmlns:p14="http://schemas.microsoft.com/office/powerpoint/2010/main" val="170589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p:txBody>
          <a:bodyPr/>
          <a:lstStyle>
            <a:lvl1pPr>
              <a:defRPr>
                <a:solidFill>
                  <a:schemeClr val="tx1"/>
                </a:solidFill>
              </a:defRPr>
            </a:lvl1pPr>
          </a:lstStyle>
          <a:p>
            <a:r>
              <a:rPr lang="fr-FR" altLang="fr-FR" smtClean="0"/>
              <a:t>Kit intégration H3SE - TCG 3.1 – One MAESTRO et l’organisation HSE – V1</a:t>
            </a:r>
            <a:endParaRPr lang="fr-FR" altLang="fr-FR"/>
          </a:p>
        </p:txBody>
      </p:sp>
      <p:sp>
        <p:nvSpPr>
          <p:cNvPr id="3" name="Espace réservé du numéro de diapositive 3"/>
          <p:cNvSpPr>
            <a:spLocks noGrp="1"/>
          </p:cNvSpPr>
          <p:nvPr>
            <p:ph type="sldNum" sz="quarter" idx="11"/>
          </p:nvPr>
        </p:nvSpPr>
        <p:spPr/>
        <p:txBody>
          <a:bodyPr/>
          <a:lstStyle>
            <a:lvl1pPr>
              <a:defRPr/>
            </a:lvl1pPr>
          </a:lstStyle>
          <a:p>
            <a:fld id="{E261B4DD-A08D-1349-878E-B514E6D77C53}" type="slidenum">
              <a:rPr lang="fr-FR" altLang="fr-FR"/>
              <a:pPr/>
              <a:t>‹N°›</a:t>
            </a:fld>
            <a:endParaRPr lang="fr-FR" altLang="fr-FR"/>
          </a:p>
        </p:txBody>
      </p:sp>
    </p:spTree>
    <p:extLst>
      <p:ext uri="{BB962C8B-B14F-4D97-AF65-F5344CB8AC3E}">
        <p14:creationId xmlns:p14="http://schemas.microsoft.com/office/powerpoint/2010/main" val="138776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pied de page 2"/>
          <p:cNvSpPr>
            <a:spLocks noGrp="1"/>
          </p:cNvSpPr>
          <p:nvPr>
            <p:ph type="ftr" sz="quarter" idx="13"/>
          </p:nvPr>
        </p:nvSpPr>
        <p:spPr/>
        <p:txBody>
          <a:bodyPr/>
          <a:lstStyle>
            <a:lvl1pPr>
              <a:defRPr>
                <a:solidFill>
                  <a:schemeClr val="tx1"/>
                </a:solidFill>
              </a:defRPr>
            </a:lvl1pPr>
          </a:lstStyle>
          <a:p>
            <a:r>
              <a:rPr lang="fr-FR" altLang="fr-FR" smtClean="0"/>
              <a:t>Kit intégration H3SE - TCG 3.1 – One MAESTRO et l’organisation HSE – V1</a:t>
            </a:r>
            <a:endParaRPr lang="fr-FR" altLang="fr-FR"/>
          </a:p>
        </p:txBody>
      </p:sp>
      <p:sp>
        <p:nvSpPr>
          <p:cNvPr id="5" name="Espace réservé du numéro de diapositive 3"/>
          <p:cNvSpPr>
            <a:spLocks noGrp="1"/>
          </p:cNvSpPr>
          <p:nvPr>
            <p:ph type="sldNum" sz="quarter" idx="14"/>
          </p:nvPr>
        </p:nvSpPr>
        <p:spPr/>
        <p:txBody>
          <a:bodyPr/>
          <a:lstStyle>
            <a:lvl1pPr>
              <a:defRPr/>
            </a:lvl1pPr>
          </a:lstStyle>
          <a:p>
            <a:fld id="{89D33B5A-4C07-3E47-BF36-F936B025B691}" type="slidenum">
              <a:rPr lang="fr-FR" altLang="fr-FR"/>
              <a:pPr/>
              <a:t>‹N°›</a:t>
            </a:fld>
            <a:endParaRPr lang="fr-FR" altLang="fr-FR"/>
          </a:p>
        </p:txBody>
      </p:sp>
    </p:spTree>
    <p:extLst>
      <p:ext uri="{BB962C8B-B14F-4D97-AF65-F5344CB8AC3E}">
        <p14:creationId xmlns:p14="http://schemas.microsoft.com/office/powerpoint/2010/main" val="2131452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3" name="Rectangle 2"/>
          <p:cNvSpPr/>
          <p:nvPr userDrawn="1"/>
        </p:nvSpPr>
        <p:spPr>
          <a:xfrm>
            <a:off x="8928100" y="0"/>
            <a:ext cx="2159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sp>
        <p:nvSpPr>
          <p:cNvPr id="2" name="Titre 1"/>
          <p:cNvSpPr>
            <a:spLocks noGrp="1"/>
          </p:cNvSpPr>
          <p:nvPr>
            <p:ph type="title"/>
          </p:nvPr>
        </p:nvSpPr>
        <p:spPr>
          <a:xfrm>
            <a:off x="722313" y="2493952"/>
            <a:ext cx="7772400" cy="1362075"/>
          </a:xfrm>
        </p:spPr>
        <p:txBody>
          <a:bodyPr anchor="ct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4" name="Espace réservé du pied de page 4"/>
          <p:cNvSpPr>
            <a:spLocks noGrp="1"/>
          </p:cNvSpPr>
          <p:nvPr>
            <p:ph type="ftr" sz="quarter" idx="10"/>
          </p:nvPr>
        </p:nvSpPr>
        <p:spPr/>
        <p:txBody>
          <a:bodyPr/>
          <a:lstStyle>
            <a:lvl1pPr>
              <a:defRPr>
                <a:solidFill>
                  <a:schemeClr val="tx1"/>
                </a:solidFill>
              </a:defRPr>
            </a:lvl1pPr>
          </a:lstStyle>
          <a:p>
            <a:r>
              <a:rPr lang="fr-FR" altLang="fr-FR" smtClean="0"/>
              <a:t>Kit intégration H3SE - TCG 3.1 – One MAESTRO et l’organisation HSE – V1</a:t>
            </a:r>
            <a:endParaRPr lang="fr-FR" altLang="fr-FR"/>
          </a:p>
        </p:txBody>
      </p:sp>
      <p:sp>
        <p:nvSpPr>
          <p:cNvPr id="5" name="Espace réservé du numéro de diapositive 5"/>
          <p:cNvSpPr>
            <a:spLocks noGrp="1"/>
          </p:cNvSpPr>
          <p:nvPr>
            <p:ph type="sldNum" sz="quarter" idx="11"/>
          </p:nvPr>
        </p:nvSpPr>
        <p:spPr/>
        <p:txBody>
          <a:bodyPr/>
          <a:lstStyle>
            <a:lvl1pPr>
              <a:defRPr/>
            </a:lvl1pPr>
          </a:lstStyle>
          <a:p>
            <a:fld id="{E0B039DC-6820-B745-8B90-64B20F582176}" type="slidenum">
              <a:rPr lang="fr-FR" altLang="fr-FR"/>
              <a:pPr/>
              <a:t>‹N°›</a:t>
            </a:fld>
            <a:endParaRPr lang="fr-FR" altLang="fr-FR"/>
          </a:p>
        </p:txBody>
      </p:sp>
    </p:spTree>
    <p:extLst>
      <p:ext uri="{BB962C8B-B14F-4D97-AF65-F5344CB8AC3E}">
        <p14:creationId xmlns:p14="http://schemas.microsoft.com/office/powerpoint/2010/main" val="114751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5" name="Espace réservé du pied de page 5"/>
          <p:cNvSpPr>
            <a:spLocks noGrp="1"/>
          </p:cNvSpPr>
          <p:nvPr>
            <p:ph type="ftr" sz="quarter" idx="10"/>
          </p:nvPr>
        </p:nvSpPr>
        <p:spPr/>
        <p:txBody>
          <a:bodyPr/>
          <a:lstStyle>
            <a:lvl1pPr>
              <a:defRPr>
                <a:solidFill>
                  <a:schemeClr val="tx1"/>
                </a:solidFill>
              </a:defRPr>
            </a:lvl1pPr>
          </a:lstStyle>
          <a:p>
            <a:r>
              <a:rPr lang="fr-FR" altLang="fr-FR" smtClean="0"/>
              <a:t>Kit intégration H3SE - TCG 3.1 – One MAESTRO et l’organisation HSE – V1</a:t>
            </a:r>
            <a:endParaRPr lang="fr-FR" altLang="fr-FR"/>
          </a:p>
        </p:txBody>
      </p:sp>
      <p:sp>
        <p:nvSpPr>
          <p:cNvPr id="6" name="Espace réservé du numéro de diapositive 6"/>
          <p:cNvSpPr>
            <a:spLocks noGrp="1"/>
          </p:cNvSpPr>
          <p:nvPr>
            <p:ph type="sldNum" sz="quarter" idx="11"/>
          </p:nvPr>
        </p:nvSpPr>
        <p:spPr/>
        <p:txBody>
          <a:bodyPr/>
          <a:lstStyle>
            <a:lvl1pPr>
              <a:defRPr/>
            </a:lvl1pPr>
          </a:lstStyle>
          <a:p>
            <a:fld id="{18FFF7DE-2778-4C43-9A4B-8638B7DD8554}" type="slidenum">
              <a:rPr lang="fr-FR" altLang="fr-FR"/>
              <a:pPr/>
              <a:t>‹N°›</a:t>
            </a:fld>
            <a:endParaRPr lang="fr-FR" altLang="fr-FR"/>
          </a:p>
        </p:txBody>
      </p:sp>
    </p:spTree>
    <p:extLst>
      <p:ext uri="{BB962C8B-B14F-4D97-AF65-F5344CB8AC3E}">
        <p14:creationId xmlns:p14="http://schemas.microsoft.com/office/powerpoint/2010/main" val="1950716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695600"/>
            <a:ext cx="8218800" cy="42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8"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smtClean="0"/>
              <a:t>Kit intégration H3SE - TCG 3.1 – One MAESTRO et l’organisation HSE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3A267864-0E15-F647-85FE-6889D95BE710}" type="slidenum">
              <a:rPr lang="fr-FR" altLang="fr-FR"/>
              <a:pPr/>
              <a:t>‹N°›</a:t>
            </a:fld>
            <a:endParaRPr lang="fr-FR" altLang="fr-FR"/>
          </a:p>
        </p:txBody>
      </p:sp>
    </p:spTree>
    <p:extLst>
      <p:ext uri="{BB962C8B-B14F-4D97-AF65-F5344CB8AC3E}">
        <p14:creationId xmlns:p14="http://schemas.microsoft.com/office/powerpoint/2010/main" val="6083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972000"/>
            <a:ext cx="8218800" cy="2484000"/>
          </a:xfrm>
          <a:prstGeom prst="rect">
            <a:avLst/>
          </a:prstGeom>
        </p:spPr>
        <p:txBody>
          <a:bodyPr/>
          <a:lstStyle>
            <a:lvl1pPr>
              <a:defRPr/>
            </a:lvl1pPr>
          </a:lstStyle>
          <a:p>
            <a:pPr lvl="0"/>
            <a:r>
              <a:rPr lang="fr-FR" smtClean="0"/>
              <a:t>Cliquez pour modifier les styles du texte du masque</a:t>
            </a:r>
          </a:p>
        </p:txBody>
      </p:sp>
      <p:sp>
        <p:nvSpPr>
          <p:cNvPr id="8" name="Espace réservé du contenu 2"/>
          <p:cNvSpPr>
            <a:spLocks noGrp="1"/>
          </p:cNvSpPr>
          <p:nvPr>
            <p:ph idx="13"/>
          </p:nvPr>
        </p:nvSpPr>
        <p:spPr>
          <a:xfrm>
            <a:off x="457200" y="3510000"/>
            <a:ext cx="8218800" cy="24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smtClean="0"/>
              <a:t>Kit intégration H3SE - TCG 3.1 – One MAESTRO et l’organisation HSE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AC696D5B-50DD-BA42-921B-10F2D7E87D8C}" type="slidenum">
              <a:rPr lang="fr-FR" altLang="fr-FR"/>
              <a:pPr/>
              <a:t>‹N°›</a:t>
            </a:fld>
            <a:endParaRPr lang="fr-FR" altLang="fr-FR"/>
          </a:p>
        </p:txBody>
      </p:sp>
    </p:spTree>
    <p:extLst>
      <p:ext uri="{BB962C8B-B14F-4D97-AF65-F5344CB8AC3E}">
        <p14:creationId xmlns:p14="http://schemas.microsoft.com/office/powerpoint/2010/main" val="318184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767600"/>
            <a:ext cx="8218800" cy="4248000"/>
          </a:xfrm>
          <a:prstGeom prst="rect">
            <a:avLst/>
          </a:prstGeom>
        </p:spPr>
        <p:txBody>
          <a:bodyPr/>
          <a:lstStyle>
            <a:lvl1pPr>
              <a:defRPr/>
            </a:lvl1pPr>
          </a:lstStyle>
          <a:p>
            <a:pPr lvl="0"/>
            <a:r>
              <a:rPr lang="fr-FR" smtClean="0"/>
              <a:t>Cliquez pour modifier les styles du texte du masque</a:t>
            </a:r>
          </a:p>
        </p:txBody>
      </p:sp>
      <p:sp>
        <p:nvSpPr>
          <p:cNvPr id="8"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smtClean="0"/>
              <a:t>Kit intégration H3SE - TCG 3.1 – One MAESTRO et l’organisation HSE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05EAF758-A69F-4141-880F-50B0B3923EC0}" type="slidenum">
              <a:rPr lang="fr-FR" altLang="fr-FR"/>
              <a:pPr/>
              <a:t>‹N°›</a:t>
            </a:fld>
            <a:endParaRPr lang="fr-FR" altLang="fr-FR"/>
          </a:p>
        </p:txBody>
      </p:sp>
    </p:spTree>
    <p:extLst>
      <p:ext uri="{BB962C8B-B14F-4D97-AF65-F5344CB8AC3E}">
        <p14:creationId xmlns:p14="http://schemas.microsoft.com/office/powerpoint/2010/main" val="496778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125538"/>
            <a:ext cx="8218488" cy="4896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5" name="Espace réservé du pied de page 4"/>
          <p:cNvSpPr>
            <a:spLocks noGrp="1"/>
          </p:cNvSpPr>
          <p:nvPr>
            <p:ph type="ftr" sz="quarter" idx="15"/>
          </p:nvPr>
        </p:nvSpPr>
        <p:spPr/>
        <p:txBody>
          <a:bodyPr/>
          <a:lstStyle>
            <a:lvl1pPr>
              <a:defRPr>
                <a:solidFill>
                  <a:schemeClr val="tx1"/>
                </a:solidFill>
              </a:defRPr>
            </a:lvl1pPr>
          </a:lstStyle>
          <a:p>
            <a:r>
              <a:rPr lang="fr-FR" altLang="fr-FR" smtClean="0"/>
              <a:t>Kit intégration H3SE - TCG 3.1 – One MAESTRO et l’organisation HSE – V1</a:t>
            </a:r>
            <a:endParaRPr lang="fr-FR" altLang="fr-FR"/>
          </a:p>
        </p:txBody>
      </p:sp>
      <p:sp>
        <p:nvSpPr>
          <p:cNvPr id="6" name="Espace réservé du numéro de diapositive 5"/>
          <p:cNvSpPr>
            <a:spLocks noGrp="1"/>
          </p:cNvSpPr>
          <p:nvPr>
            <p:ph type="sldNum" sz="quarter" idx="16"/>
          </p:nvPr>
        </p:nvSpPr>
        <p:spPr/>
        <p:txBody>
          <a:bodyPr/>
          <a:lstStyle>
            <a:lvl1pPr>
              <a:defRPr/>
            </a:lvl1pPr>
          </a:lstStyle>
          <a:p>
            <a:fld id="{858DE7DA-D607-E64D-84C4-88121ED157E9}" type="slidenum">
              <a:rPr lang="fr-FR" altLang="fr-FR"/>
              <a:pPr/>
              <a:t>‹N°›</a:t>
            </a:fld>
            <a:endParaRPr lang="fr-FR" altLang="fr-FR"/>
          </a:p>
        </p:txBody>
      </p:sp>
    </p:spTree>
    <p:extLst>
      <p:ext uri="{BB962C8B-B14F-4D97-AF65-F5344CB8AC3E}">
        <p14:creationId xmlns:p14="http://schemas.microsoft.com/office/powerpoint/2010/main" val="2089095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pied de page 4"/>
          <p:cNvSpPr>
            <a:spLocks noGrp="1"/>
          </p:cNvSpPr>
          <p:nvPr>
            <p:ph type="ftr" sz="quarter" idx="10"/>
          </p:nvPr>
        </p:nvSpPr>
        <p:spPr/>
        <p:txBody>
          <a:bodyPr/>
          <a:lstStyle>
            <a:lvl1pPr>
              <a:defRPr>
                <a:solidFill>
                  <a:schemeClr val="tx1"/>
                </a:solidFill>
              </a:defRPr>
            </a:lvl1pPr>
          </a:lstStyle>
          <a:p>
            <a:r>
              <a:rPr lang="fr-FR" altLang="fr-FR" smtClean="0"/>
              <a:t>Kit intégration H3SE - TCG 3.1 – One MAESTRO et l’organisation HSE – V1</a:t>
            </a:r>
            <a:endParaRPr lang="fr-FR" altLang="fr-FR"/>
          </a:p>
        </p:txBody>
      </p:sp>
      <p:sp>
        <p:nvSpPr>
          <p:cNvPr id="4" name="Espace réservé du numéro de diapositive 5"/>
          <p:cNvSpPr>
            <a:spLocks noGrp="1"/>
          </p:cNvSpPr>
          <p:nvPr>
            <p:ph type="sldNum" sz="quarter" idx="11"/>
          </p:nvPr>
        </p:nvSpPr>
        <p:spPr/>
        <p:txBody>
          <a:bodyPr/>
          <a:lstStyle>
            <a:lvl1pPr>
              <a:defRPr/>
            </a:lvl1pPr>
          </a:lstStyle>
          <a:p>
            <a:fld id="{606FCD54-AF7D-0342-A4C6-FBAC2410AC5F}" type="slidenum">
              <a:rPr lang="fr-FR" altLang="fr-FR"/>
              <a:pPr/>
              <a:t>‹N°›</a:t>
            </a:fld>
            <a:endParaRPr lang="fr-FR" altLang="fr-FR"/>
          </a:p>
        </p:txBody>
      </p:sp>
    </p:spTree>
    <p:extLst>
      <p:ext uri="{BB962C8B-B14F-4D97-AF65-F5344CB8AC3E}">
        <p14:creationId xmlns:p14="http://schemas.microsoft.com/office/powerpoint/2010/main" val="64608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3"/>
            <a:ext cx="5562600" cy="365125"/>
          </a:xfrm>
          <a:prstGeom prst="rect">
            <a:avLst/>
          </a:prstGeom>
        </p:spPr>
        <p:txBody>
          <a:bodyPr vert="horz" wrap="square" lIns="0" tIns="45720" rIns="91440" bIns="45720" numCol="1" anchor="ctr" anchorCtr="0" compatLnSpc="1">
            <a:prstTxWarp prst="textNoShape">
              <a:avLst/>
            </a:prstTxWarp>
          </a:bodyPr>
          <a:lstStyle>
            <a:lvl1pPr eaLnBrk="1" hangingPunct="1">
              <a:defRPr sz="900">
                <a:solidFill>
                  <a:srgbClr val="000000"/>
                </a:solidFill>
                <a:ea typeface="Helvetica" charset="0"/>
                <a:cs typeface="Helvetica" charset="0"/>
              </a:defRPr>
            </a:lvl1pPr>
          </a:lstStyle>
          <a:p>
            <a:r>
              <a:rPr lang="fr-FR" altLang="fr-FR" smtClean="0"/>
              <a:t>Kit intégration H3SE - TCG 3.1 – One MAESTRO et l’organisation HSE – V1</a:t>
            </a:r>
            <a:endParaRPr lang="fr-FR" altLang="fr-FR"/>
          </a:p>
        </p:txBody>
      </p:sp>
      <p:sp>
        <p:nvSpPr>
          <p:cNvPr id="6" name="Espace réservé du numéro de diapositive 5"/>
          <p:cNvSpPr>
            <a:spLocks noGrp="1"/>
          </p:cNvSpPr>
          <p:nvPr>
            <p:ph type="sldNum" sz="quarter" idx="4"/>
          </p:nvPr>
        </p:nvSpPr>
        <p:spPr>
          <a:xfrm>
            <a:off x="6553200" y="6411913"/>
            <a:ext cx="7254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Helvetica" charset="0"/>
                <a:cs typeface="Helvetica" charset="0"/>
              </a:defRPr>
            </a:lvl1pPr>
          </a:lstStyle>
          <a:p>
            <a:fld id="{78D229DF-228A-704D-B787-CB5A3DFB7B16}" type="slidenum">
              <a:rPr lang="fr-FR" altLang="fr-FR"/>
              <a:pPr/>
              <a:t>‹N°›</a:t>
            </a:fld>
            <a:endParaRPr lang="fr-FR" altLang="fr-FR"/>
          </a:p>
        </p:txBody>
      </p:sp>
      <p:sp>
        <p:nvSpPr>
          <p:cNvPr id="7" name="Rectangle 6"/>
          <p:cNvSpPr/>
          <p:nvPr/>
        </p:nvSpPr>
        <p:spPr>
          <a:xfrm>
            <a:off x="9031288" y="0"/>
            <a:ext cx="112712"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cxnSp>
        <p:nvCxnSpPr>
          <p:cNvPr id="9" name="Connecteur droit 8"/>
          <p:cNvCxnSpPr/>
          <p:nvPr/>
        </p:nvCxnSpPr>
        <p:spPr>
          <a:xfrm>
            <a:off x="457200" y="631190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a:cxnSpLocks noChangeShapeType="1"/>
          </p:cNvCxnSpPr>
          <p:nvPr/>
        </p:nvCxnSpPr>
        <p:spPr bwMode="auto">
          <a:xfrm rot="5400000">
            <a:off x="7335044" y="6595269"/>
            <a:ext cx="365125" cy="1587"/>
          </a:xfrm>
          <a:prstGeom prst="line">
            <a:avLst/>
          </a:prstGeom>
          <a:noFill/>
          <a:ln w="6350">
            <a:solidFill>
              <a:schemeClr val="tx1">
                <a:alpha val="70195"/>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32" name="Espace réservé du texte 3"/>
          <p:cNvSpPr>
            <a:spLocks noGrp="1"/>
          </p:cNvSpPr>
          <p:nvPr>
            <p:ph type="body" idx="1"/>
          </p:nvPr>
        </p:nvSpPr>
        <p:spPr bwMode="auto">
          <a:xfrm>
            <a:off x="457200" y="1125538"/>
            <a:ext cx="82184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p:txBody>
      </p:sp>
      <p:pic>
        <p:nvPicPr>
          <p:cNvPr id="1033" name="Image 10" descr="TOTAL_ADM.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685088" y="6375400"/>
            <a:ext cx="10080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Lst>
  <p:hf hdr="0" dt="0"/>
  <p:txStyles>
    <p:titleStyle>
      <a:lvl1pPr algn="l" defTabSz="457200" rtl="0" eaLnBrk="0" fontAlgn="base" hangingPunct="0">
        <a:spcBef>
          <a:spcPct val="0"/>
        </a:spcBef>
        <a:spcAft>
          <a:spcPct val="0"/>
        </a:spcAft>
        <a:defRPr sz="2200" b="1" kern="1200" cap="all">
          <a:solidFill>
            <a:srgbClr val="A90025"/>
          </a:solidFill>
          <a:latin typeface="+mj-lt"/>
          <a:ea typeface="Arial" charset="0"/>
          <a:cs typeface="Arial"/>
        </a:defRPr>
      </a:lvl1pPr>
      <a:lvl2pPr algn="l" defTabSz="457200" rtl="0" eaLnBrk="0" fontAlgn="base" hangingPunct="0">
        <a:spcBef>
          <a:spcPct val="0"/>
        </a:spcBef>
        <a:spcAft>
          <a:spcPct val="0"/>
        </a:spcAft>
        <a:defRPr sz="2200" b="1">
          <a:solidFill>
            <a:srgbClr val="A90025"/>
          </a:solidFill>
          <a:latin typeface="Arial" charset="0"/>
          <a:ea typeface="Arial" charset="0"/>
          <a:cs typeface="Arial" charset="0"/>
        </a:defRPr>
      </a:lvl2pPr>
      <a:lvl3pPr algn="l" defTabSz="457200" rtl="0" eaLnBrk="0" fontAlgn="base" hangingPunct="0">
        <a:spcBef>
          <a:spcPct val="0"/>
        </a:spcBef>
        <a:spcAft>
          <a:spcPct val="0"/>
        </a:spcAft>
        <a:defRPr sz="2200" b="1">
          <a:solidFill>
            <a:srgbClr val="A90025"/>
          </a:solidFill>
          <a:latin typeface="Arial" charset="0"/>
          <a:ea typeface="Arial" charset="0"/>
          <a:cs typeface="Arial" charset="0"/>
        </a:defRPr>
      </a:lvl3pPr>
      <a:lvl4pPr algn="l" defTabSz="457200" rtl="0" eaLnBrk="0" fontAlgn="base" hangingPunct="0">
        <a:spcBef>
          <a:spcPct val="0"/>
        </a:spcBef>
        <a:spcAft>
          <a:spcPct val="0"/>
        </a:spcAft>
        <a:defRPr sz="2200" b="1">
          <a:solidFill>
            <a:srgbClr val="A90025"/>
          </a:solidFill>
          <a:latin typeface="Arial" charset="0"/>
          <a:ea typeface="Arial" charset="0"/>
          <a:cs typeface="Arial" charset="0"/>
        </a:defRPr>
      </a:lvl4pPr>
      <a:lvl5pPr algn="l" defTabSz="457200" rtl="0" eaLnBrk="0" fontAlgn="base" hangingPunct="0">
        <a:spcBef>
          <a:spcPct val="0"/>
        </a:spcBef>
        <a:spcAft>
          <a:spcPct val="0"/>
        </a:spcAft>
        <a:defRPr sz="2200" b="1">
          <a:solidFill>
            <a:srgbClr val="A90025"/>
          </a:solidFill>
          <a:latin typeface="Arial" charset="0"/>
          <a:ea typeface="Arial" charset="0"/>
          <a:cs typeface="Arial" charset="0"/>
        </a:defRPr>
      </a:lvl5pPr>
      <a:lvl6pPr marL="457200" algn="l" defTabSz="457200" rtl="0" fontAlgn="base">
        <a:spcBef>
          <a:spcPct val="0"/>
        </a:spcBef>
        <a:spcAft>
          <a:spcPct val="0"/>
        </a:spcAft>
        <a:defRPr sz="2200" b="1">
          <a:solidFill>
            <a:srgbClr val="A90025"/>
          </a:solidFill>
          <a:latin typeface="Arial" charset="0"/>
          <a:ea typeface="Arial" charset="0"/>
          <a:cs typeface="Arial" charset="0"/>
        </a:defRPr>
      </a:lvl6pPr>
      <a:lvl7pPr marL="914400" algn="l" defTabSz="457200" rtl="0" fontAlgn="base">
        <a:spcBef>
          <a:spcPct val="0"/>
        </a:spcBef>
        <a:spcAft>
          <a:spcPct val="0"/>
        </a:spcAft>
        <a:defRPr sz="2200" b="1">
          <a:solidFill>
            <a:srgbClr val="A90025"/>
          </a:solidFill>
          <a:latin typeface="Arial" charset="0"/>
          <a:ea typeface="Arial" charset="0"/>
          <a:cs typeface="Arial" charset="0"/>
        </a:defRPr>
      </a:lvl7pPr>
      <a:lvl8pPr marL="1371600" algn="l" defTabSz="457200" rtl="0" fontAlgn="base">
        <a:spcBef>
          <a:spcPct val="0"/>
        </a:spcBef>
        <a:spcAft>
          <a:spcPct val="0"/>
        </a:spcAft>
        <a:defRPr sz="2200" b="1">
          <a:solidFill>
            <a:srgbClr val="A90025"/>
          </a:solidFill>
          <a:latin typeface="Arial" charset="0"/>
          <a:ea typeface="Arial" charset="0"/>
          <a:cs typeface="Arial" charset="0"/>
        </a:defRPr>
      </a:lvl8pPr>
      <a:lvl9pPr marL="1828800" algn="l" defTabSz="457200" rtl="0" fontAlgn="base">
        <a:spcBef>
          <a:spcPct val="0"/>
        </a:spcBef>
        <a:spcAft>
          <a:spcPct val="0"/>
        </a:spcAft>
        <a:defRPr sz="2200" b="1">
          <a:solidFill>
            <a:srgbClr val="A90025"/>
          </a:solidFill>
          <a:latin typeface="Arial" charset="0"/>
          <a:ea typeface="Arial" charset="0"/>
          <a:cs typeface="Arial" charset="0"/>
        </a:defRPr>
      </a:lvl9pPr>
    </p:titleStyle>
    <p:bodyStyle>
      <a:lvl1pPr marL="285750" indent="-285750" algn="l" defTabSz="457200" rtl="0" eaLnBrk="0" fontAlgn="base" hangingPunct="0">
        <a:spcBef>
          <a:spcPts val="300"/>
        </a:spcBef>
        <a:spcAft>
          <a:spcPts val="300"/>
        </a:spcAft>
        <a:buClr>
          <a:srgbClr val="A90025"/>
        </a:buClr>
        <a:buSzPct val="120000"/>
        <a:buFont typeface="Lucida Grande" charset="0"/>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charset="0"/>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charset="0"/>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charset="0"/>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charset="0"/>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pn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8.jpeg"/><Relationship Id="rId4" Type="http://schemas.openxmlformats.org/officeDocument/2006/relationships/image" Target="../media/image17.emf"/><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eaLnBrk="1" hangingPunct="1"/>
            <a:endParaRPr lang="ar" altLang="fr-FR"/>
          </a:p>
        </p:txBody>
      </p:sp>
      <p:sp>
        <p:nvSpPr>
          <p:cNvPr id="3" name="Titre 2"/>
          <p:cNvSpPr>
            <a:spLocks noGrp="1"/>
          </p:cNvSpPr>
          <p:nvPr>
            <p:ph type="title"/>
          </p:nvPr>
        </p:nvSpPr>
        <p:spPr>
          <a:xfrm>
            <a:off x="1187450" y="2106613"/>
            <a:ext cx="7277100" cy="1487487"/>
          </a:xfrm>
        </p:spPr>
        <p:txBody>
          <a:bodyPr/>
          <a:lstStyle/>
          <a:p>
            <a:pPr algn="r" rtl="1" eaLnBrk="1" fontAlgn="auto" hangingPunct="1">
              <a:spcAft>
                <a:spcPts val="0"/>
              </a:spcAft>
              <a:defRPr/>
            </a:pPr>
            <a:r>
              <a:rPr lang="ar" b="1" i="0" u="none" baseline="0">
                <a:ea typeface="+mj-ea"/>
              </a:rPr>
              <a:t>One MAESTRO </a:t>
            </a:r>
            <a:r>
              <a:rPr lang="ar">
                <a:ea typeface="+mj-ea"/>
              </a:rPr>
              <a:t/>
            </a:r>
            <a:br>
              <a:rPr lang="ar">
                <a:ea typeface="+mj-ea"/>
              </a:rPr>
            </a:br>
            <a:r>
              <a:rPr lang="ar" b="1" i="0" u="none" baseline="0">
                <a:ea typeface="+mj-ea"/>
              </a:rPr>
              <a:t>وتنظيم الصحة والسلامة والبيئة "HSE"</a:t>
            </a:r>
            <a:endParaRPr lang="ar"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pPr algn="r" rtl="1" eaLnBrk="1" hangingPunct="1"/>
            <a:r>
              <a:rPr lang="ar" b="0" i="0" u="none" baseline="0" dirty="0">
                <a:cs typeface="Arial" charset="0"/>
              </a:rPr>
              <a:t>مجموعة دمج الصحة والسلامة والأمن والمجتمع والبيئة </a:t>
            </a:r>
            <a:r>
              <a:rPr lang="ar" b="0" i="0" u="none" baseline="0" dirty="0" smtClean="0">
                <a:cs typeface="Arial" charset="0"/>
              </a:rPr>
              <a:t>(</a:t>
            </a:r>
            <a:r>
              <a:rPr lang="fr-FR" altLang="fr-FR" dirty="0">
                <a:cs typeface="Arial" pitchFamily="34" charset="0"/>
              </a:rPr>
              <a:t>H3SE</a:t>
            </a:r>
            <a:r>
              <a:rPr lang="ar" b="0" i="0" u="none" baseline="0" dirty="0" smtClean="0">
                <a:cs typeface="Arial" charset="0"/>
              </a:rPr>
              <a:t>)</a:t>
            </a:r>
            <a:endParaRPr lang="ar" b="0" i="0" u="none" baseline="0" dirty="0">
              <a:cs typeface="Arial" charset="0"/>
            </a:endParaRPr>
          </a:p>
          <a:p>
            <a:pPr algn="r" rtl="1" eaLnBrk="1" hangingPunct="1"/>
            <a:r>
              <a:rPr lang="ar" b="0" i="0" u="none" baseline="0" dirty="0">
                <a:cs typeface="Arial" charset="0"/>
              </a:rPr>
              <a:t>وحدة المناهج الدراسية الأساسية العامة 3.1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defRPr/>
            </a:pPr>
            <a:r>
              <a:rPr lang="ar" b="1" i="0" u="none" baseline="0"/>
              <a:t>الإطار المرجعي الخاص بالصحة والسلامة والبيئة "HSE": مجموعة متناسقة من الوثائق على مستوى المجموعة وحتى المواقع</a:t>
            </a:r>
            <a:endParaRPr lang="ar" dirty="0"/>
          </a:p>
        </p:txBody>
      </p:sp>
      <p:sp>
        <p:nvSpPr>
          <p:cNvPr id="24579"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E0B864A1-A937-1E47-AAFB-9CF6F599A7F4}" type="slidenum">
              <a:rPr>
                <a:solidFill>
                  <a:srgbClr val="898989"/>
                </a:solidFill>
                <a:ea typeface="Helvetica" charset="0"/>
                <a:cs typeface="Helvetica" charset="0"/>
              </a:rPr>
              <a:pPr/>
              <a:t>10</a:t>
            </a:fld>
            <a:endParaRPr lang="ar" altLang="fr-FR">
              <a:solidFill>
                <a:srgbClr val="898989"/>
              </a:solidFill>
              <a:ea typeface="Helvetica" charset="0"/>
              <a:cs typeface="Helvetica" charset="0"/>
            </a:endParaRPr>
          </a:p>
        </p:txBody>
      </p:sp>
      <p:pic>
        <p:nvPicPr>
          <p:cNvPr id="24590" name="Picture 4"/>
          <p:cNvPicPr>
            <a:picLocks noChangeAspect="1" noChangeArrowheads="1"/>
          </p:cNvPicPr>
          <p:nvPr/>
        </p:nvPicPr>
        <p:blipFill>
          <a:blip r:embed="rId3">
            <a:extLst>
              <a:ext uri="{28A0092B-C50C-407E-A947-70E740481C1C}">
                <a14:useLocalDpi xmlns:a14="http://schemas.microsoft.com/office/drawing/2010/main" val="0"/>
              </a:ext>
            </a:extLst>
          </a:blip>
          <a:srcRect t="1952" b="1785"/>
          <a:stretch>
            <a:fillRect/>
          </a:stretch>
        </p:blipFill>
        <p:spPr bwMode="auto">
          <a:xfrm>
            <a:off x="4643438" y="1194016"/>
            <a:ext cx="862012"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9450" y="1194016"/>
            <a:ext cx="855663"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2" name="ZoneTexte 38"/>
          <p:cNvSpPr txBox="1">
            <a:spLocks noChangeArrowheads="1"/>
          </p:cNvSpPr>
          <p:nvPr/>
        </p:nvSpPr>
        <p:spPr bwMode="auto">
          <a:xfrm>
            <a:off x="4494803" y="2880436"/>
            <a:ext cx="310638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marL="285750" indent="-285750" algn="r" rtl="1">
              <a:spcBef>
                <a:spcPts val="300"/>
              </a:spcBef>
              <a:spcAft>
                <a:spcPts val="300"/>
              </a:spcAft>
              <a:buClr>
                <a:srgbClr val="A90025"/>
              </a:buClr>
              <a:buSzPct val="120000"/>
              <a:buFont typeface="Lucida Grande" charset="0"/>
              <a:buChar char="●"/>
            </a:pPr>
            <a:r>
              <a:rPr lang="ar" sz="2000" b="0" i="0" u="none" baseline="0">
                <a:latin typeface="+mn-lt"/>
                <a:cs typeface="Arial"/>
              </a:rPr>
              <a:t>المبادئ التوجيهية</a:t>
            </a:r>
          </a:p>
          <a:p>
            <a:pPr marL="285750" indent="-285750" algn="r" rtl="1">
              <a:spcBef>
                <a:spcPts val="300"/>
              </a:spcBef>
              <a:spcAft>
                <a:spcPts val="300"/>
              </a:spcAft>
              <a:buClr>
                <a:srgbClr val="A90025"/>
              </a:buClr>
              <a:buSzPct val="120000"/>
              <a:buFont typeface="Lucida Grande" charset="0"/>
              <a:buChar char="●"/>
            </a:pPr>
            <a:r>
              <a:rPr lang="ar" sz="2000" b="0" i="0" u="none" baseline="0">
                <a:latin typeface="+mn-lt"/>
                <a:cs typeface="Arial"/>
              </a:rPr>
              <a:t>قوانين الشركة</a:t>
            </a:r>
          </a:p>
          <a:p>
            <a:pPr marL="285750" indent="-285750" algn="r" rtl="1">
              <a:spcBef>
                <a:spcPts val="300"/>
              </a:spcBef>
              <a:spcAft>
                <a:spcPts val="300"/>
              </a:spcAft>
              <a:buClr>
                <a:srgbClr val="A90025"/>
              </a:buClr>
              <a:buSzPct val="120000"/>
              <a:buFont typeface="Lucida Grande" charset="0"/>
              <a:buChar char="●"/>
            </a:pPr>
            <a:r>
              <a:rPr lang="ar" sz="2000" b="0" i="0" u="none" baseline="0">
                <a:latin typeface="+mn-lt"/>
                <a:cs typeface="Arial"/>
              </a:rPr>
              <a:t>الدليل والكتيبات</a:t>
            </a:r>
            <a:endParaRPr lang="ar" altLang="fr-FR" sz="2000" dirty="0">
              <a:latin typeface="+mn-lt"/>
              <a:cs typeface="Arial"/>
            </a:endParaRPr>
          </a:p>
        </p:txBody>
      </p:sp>
      <p:sp>
        <p:nvSpPr>
          <p:cNvPr id="24593" name="ZoneTexte 39"/>
          <p:cNvSpPr txBox="1">
            <a:spLocks noChangeArrowheads="1"/>
          </p:cNvSpPr>
          <p:nvPr/>
        </p:nvSpPr>
        <p:spPr bwMode="auto">
          <a:xfrm>
            <a:off x="4506031" y="4775107"/>
            <a:ext cx="23907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marL="285750" indent="-285750" algn="r" rtl="1">
              <a:spcBef>
                <a:spcPts val="300"/>
              </a:spcBef>
              <a:spcAft>
                <a:spcPts val="300"/>
              </a:spcAft>
              <a:buClr>
                <a:srgbClr val="A90025"/>
              </a:buClr>
              <a:buSzPct val="120000"/>
              <a:buFont typeface="Lucida Grande" charset="0"/>
              <a:buChar char="●"/>
            </a:pPr>
            <a:r>
              <a:rPr lang="ar" sz="2000" b="0" i="0" u="none" baseline="0">
                <a:latin typeface="+mn-lt"/>
                <a:cs typeface="Arial"/>
              </a:rPr>
              <a:t>سياسة الفروع</a:t>
            </a:r>
          </a:p>
          <a:p>
            <a:pPr marL="285750" indent="-285750" algn="r" rtl="1">
              <a:spcBef>
                <a:spcPts val="300"/>
              </a:spcBef>
              <a:spcAft>
                <a:spcPts val="300"/>
              </a:spcAft>
              <a:buClr>
                <a:srgbClr val="A90025"/>
              </a:buClr>
              <a:buSzPct val="120000"/>
              <a:buFont typeface="Lucida Grande" charset="0"/>
              <a:buChar char="●"/>
            </a:pPr>
            <a:r>
              <a:rPr lang="ar" sz="2000" b="0" i="0" u="none" baseline="0">
                <a:latin typeface="+mn-lt"/>
                <a:cs typeface="Arial"/>
              </a:rPr>
              <a:t>القواعد</a:t>
            </a:r>
          </a:p>
          <a:p>
            <a:pPr marL="285750" indent="-285750" algn="r" rtl="1">
              <a:spcBef>
                <a:spcPts val="300"/>
              </a:spcBef>
              <a:spcAft>
                <a:spcPts val="300"/>
              </a:spcAft>
              <a:buClr>
                <a:srgbClr val="A90025"/>
              </a:buClr>
              <a:buSzPct val="120000"/>
              <a:buFont typeface="Lucida Grande" charset="0"/>
              <a:buChar char="●"/>
            </a:pPr>
            <a:r>
              <a:rPr lang="ar" sz="2000" b="0" i="0" u="none" baseline="0">
                <a:latin typeface="+mn-lt"/>
                <a:cs typeface="Arial"/>
              </a:rPr>
              <a:t>الإجراءات</a:t>
            </a:r>
          </a:p>
        </p:txBody>
      </p:sp>
      <p:pic>
        <p:nvPicPr>
          <p:cNvPr id="21" name="Image 20" descr="logo_maestro_rvb copie.jpg"/>
          <p:cNvPicPr>
            <a:picLocks noChangeAspect="1"/>
          </p:cNvPicPr>
          <p:nvPr/>
        </p:nvPicPr>
        <p:blipFill>
          <a:blip r:embed="rId5"/>
          <a:stretch>
            <a:fillRect/>
          </a:stretch>
        </p:blipFill>
        <p:spPr>
          <a:xfrm>
            <a:off x="5685335" y="1261244"/>
            <a:ext cx="1230609" cy="1244764"/>
          </a:xfrm>
          <a:prstGeom prst="rect">
            <a:avLst/>
          </a:prstGeom>
        </p:spPr>
      </p:pic>
      <p:sp>
        <p:nvSpPr>
          <p:cNvPr id="22" name="ZoneTexte 21"/>
          <p:cNvSpPr txBox="1"/>
          <p:nvPr/>
        </p:nvSpPr>
        <p:spPr>
          <a:xfrm>
            <a:off x="755576" y="1558223"/>
            <a:ext cx="2314575" cy="369887"/>
          </a:xfrm>
          <a:prstGeom prst="rect">
            <a:avLst/>
          </a:prstGeom>
          <a:noFill/>
        </p:spPr>
        <p:txBody>
          <a:bodyPr>
            <a:spAutoFit/>
          </a:bodyPr>
          <a:lstStyle/>
          <a:p>
            <a:pPr algn="r" rtl="1">
              <a:defRPr/>
            </a:pPr>
            <a:r>
              <a:rPr lang="ar" b="0" i="0" u="none" baseline="0" dirty="0"/>
              <a:t>على مستوى المجموعة</a:t>
            </a:r>
          </a:p>
        </p:txBody>
      </p:sp>
      <p:sp>
        <p:nvSpPr>
          <p:cNvPr id="23" name="ZoneTexte 22"/>
          <p:cNvSpPr txBox="1"/>
          <p:nvPr/>
        </p:nvSpPr>
        <p:spPr>
          <a:xfrm>
            <a:off x="539552" y="5099077"/>
            <a:ext cx="2519362" cy="400110"/>
          </a:xfrm>
          <a:prstGeom prst="rect">
            <a:avLst/>
          </a:prstGeom>
          <a:noFill/>
        </p:spPr>
        <p:txBody>
          <a:bodyPr>
            <a:spAutoFit/>
          </a:bodyPr>
          <a:lstStyle/>
          <a:p>
            <a:pPr algn="r" rtl="1">
              <a:defRPr/>
            </a:pPr>
            <a:r>
              <a:rPr lang="ar" sz="2000" b="0" i="0" u="none" baseline="0" dirty="0"/>
              <a:t>على مستوى الموقع</a:t>
            </a:r>
          </a:p>
        </p:txBody>
      </p:sp>
      <p:pic>
        <p:nvPicPr>
          <p:cNvPr id="24"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l="17334" t="17676" r="17455" b="10852"/>
          <a:stretch>
            <a:fillRect/>
          </a:stretch>
        </p:blipFill>
        <p:spPr bwMode="auto">
          <a:xfrm>
            <a:off x="534988" y="5105635"/>
            <a:ext cx="7921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http://mediagrp.corp.local/DSER/DSER_SECURITE/media/01%20FR/02%20SEI%20la%20direction%20sécurité%20du%20groupe/04%20Sécurité%20des%20Transports/Images/2159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925" y="5675547"/>
            <a:ext cx="7842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863" y="4388085"/>
            <a:ext cx="77628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ZoneTexte 26"/>
          <p:cNvSpPr txBox="1"/>
          <p:nvPr/>
        </p:nvSpPr>
        <p:spPr>
          <a:xfrm>
            <a:off x="360430" y="2603127"/>
            <a:ext cx="2367880" cy="1631216"/>
          </a:xfrm>
          <a:prstGeom prst="rect">
            <a:avLst/>
          </a:prstGeom>
          <a:noFill/>
        </p:spPr>
        <p:txBody>
          <a:bodyPr wrap="square">
            <a:spAutoFit/>
          </a:bodyPr>
          <a:lstStyle/>
          <a:p>
            <a:pPr algn="ctr" rtl="1">
              <a:defRPr/>
            </a:pPr>
            <a:r>
              <a:rPr lang="ar" sz="2000" b="0" i="0" u="none" baseline="0"/>
              <a:t>على مستوى الفروع: التنقيب والإنتاج</a:t>
            </a:r>
          </a:p>
          <a:p>
            <a:pPr algn="ctr" rtl="1">
              <a:defRPr/>
            </a:pPr>
            <a:r>
              <a:rPr lang="ar" sz="2000" b="0" i="0" u="none" baseline="0"/>
              <a:t>التسويق والتموين</a:t>
            </a:r>
          </a:p>
          <a:p>
            <a:pPr algn="ctr" rtl="1">
              <a:defRPr/>
            </a:pPr>
            <a:r>
              <a:rPr lang="ar" sz="2000" b="0" i="0" u="none" baseline="0"/>
              <a:t>التكرير والكيماويات</a:t>
            </a:r>
          </a:p>
          <a:p>
            <a:pPr algn="ctr" rtl="1">
              <a:defRPr/>
            </a:pPr>
            <a:r>
              <a:rPr lang="ar" sz="2000" b="0" i="0" u="none" baseline="0"/>
              <a:t>GRP</a:t>
            </a:r>
            <a:endParaRPr lang="ar" sz="2000" dirty="0"/>
          </a:p>
        </p:txBody>
      </p:sp>
      <p:pic>
        <p:nvPicPr>
          <p:cNvPr id="28" name="Image 10" descr="TOTAL_ADM.png"/>
          <p:cNvPicPr>
            <a:picLocks noChangeAspect="1"/>
          </p:cNvPicPr>
          <p:nvPr/>
        </p:nvPicPr>
        <p:blipFill>
          <a:blip r:embed="rId9">
            <a:extLst>
              <a:ext uri="{28A0092B-C50C-407E-A947-70E740481C1C}">
                <a14:useLocalDpi xmlns:a14="http://schemas.microsoft.com/office/drawing/2010/main" val="0"/>
              </a:ext>
            </a:extLst>
          </a:blip>
          <a:srcRect l="-2" r="63081"/>
          <a:stretch>
            <a:fillRect/>
          </a:stretch>
        </p:blipFill>
        <p:spPr bwMode="auto">
          <a:xfrm>
            <a:off x="457200" y="1246231"/>
            <a:ext cx="8699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Connecteur droit 28"/>
          <p:cNvCxnSpPr/>
          <p:nvPr/>
        </p:nvCxnSpPr>
        <p:spPr>
          <a:xfrm>
            <a:off x="457200" y="2506008"/>
            <a:ext cx="7499176"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Connecteur droit 29"/>
          <p:cNvCxnSpPr/>
          <p:nvPr/>
        </p:nvCxnSpPr>
        <p:spPr>
          <a:xfrm>
            <a:off x="474662" y="4254825"/>
            <a:ext cx="7481714"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3119438" y="1261245"/>
            <a:ext cx="28522" cy="4976277"/>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sp>
        <p:nvSpPr>
          <p:cNvPr id="20"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dirty="0"/>
              <a:t>مجموعة دمج الصحة والسلامة والأمن والمجتمع والبيئة (</a:t>
            </a:r>
            <a:r>
              <a:rPr lang="fr-FR" altLang="fr-FR" dirty="0">
                <a:cs typeface="Arial" pitchFamily="34" charset="0"/>
              </a:rPr>
              <a:t>H3SE</a:t>
            </a:r>
            <a:r>
              <a:rPr lang="ar" dirty="0"/>
              <a:t>) - المناهج الدراسية الأساسية العامة 3.1 - MAESTRO وتنظيم الصحة والسلامة والبيئة "HSE" – الإصدار الثاني</a:t>
            </a:r>
            <a:endParaRPr lang="ar" alt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6248" y="274638"/>
            <a:ext cx="8218488" cy="635000"/>
          </a:xfrm>
        </p:spPr>
        <p:txBody>
          <a:bodyPr/>
          <a:lstStyle/>
          <a:p>
            <a:pPr algn="r" rtl="1">
              <a:defRPr/>
            </a:pPr>
            <a:r>
              <a:rPr lang="ar" b="1" i="0" u="none" baseline="0" dirty="0"/>
              <a:t>ثقافة مشتركة للصحة والسلامة والبيئة "HSE"</a:t>
            </a:r>
            <a:endParaRPr lang="ar" dirty="0"/>
          </a:p>
        </p:txBody>
      </p:sp>
      <p:sp>
        <p:nvSpPr>
          <p:cNvPr id="25602"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BE64F3FE-6443-C047-9895-5E7A28187721}" type="slidenum">
              <a:rPr>
                <a:solidFill>
                  <a:srgbClr val="898989"/>
                </a:solidFill>
                <a:ea typeface="Helvetica" charset="0"/>
                <a:cs typeface="Helvetica" charset="0"/>
              </a:rPr>
              <a:pPr/>
              <a:t>11</a:t>
            </a:fld>
            <a:endParaRPr lang="ar" altLang="fr-FR">
              <a:solidFill>
                <a:srgbClr val="898989"/>
              </a:solidFill>
              <a:ea typeface="Helvetica" charset="0"/>
              <a:cs typeface="Helvetica" charset="0"/>
            </a:endParaRPr>
          </a:p>
        </p:txBody>
      </p:sp>
      <p:sp>
        <p:nvSpPr>
          <p:cNvPr id="6" name="Rectangle à coins arrondis 5"/>
          <p:cNvSpPr/>
          <p:nvPr/>
        </p:nvSpPr>
        <p:spPr>
          <a:xfrm>
            <a:off x="7318375" y="15875"/>
            <a:ext cx="1698625" cy="820738"/>
          </a:xfrm>
          <a:prstGeom prst="round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1">
              <a:defRPr/>
            </a:pPr>
            <a:r>
              <a:rPr lang="ar" b="0" i="0" u="none" baseline="0">
                <a:solidFill>
                  <a:schemeClr val="bg1">
                    <a:lumMod val="85000"/>
                  </a:schemeClr>
                </a:solidFill>
              </a:rPr>
              <a:t>للتحديث مع One MAESTRO</a:t>
            </a:r>
          </a:p>
        </p:txBody>
      </p:sp>
      <p:sp>
        <p:nvSpPr>
          <p:cNvPr id="25605" name="ZoneTexte 7"/>
          <p:cNvSpPr txBox="1">
            <a:spLocks noChangeArrowheads="1"/>
          </p:cNvSpPr>
          <p:nvPr/>
        </p:nvSpPr>
        <p:spPr bwMode="auto">
          <a:xfrm>
            <a:off x="5584154" y="1700745"/>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b="0" i="0" u="none" baseline="0"/>
              <a:t>القواعد الذهبية</a:t>
            </a:r>
          </a:p>
        </p:txBody>
      </p:sp>
      <p:sp>
        <p:nvSpPr>
          <p:cNvPr id="25606" name="ZoneTexte 8"/>
          <p:cNvSpPr txBox="1">
            <a:spLocks noChangeArrowheads="1"/>
          </p:cNvSpPr>
          <p:nvPr/>
        </p:nvSpPr>
        <p:spPr bwMode="auto">
          <a:xfrm>
            <a:off x="7278688" y="3159132"/>
            <a:ext cx="1317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b="0" i="0" u="none" baseline="0" dirty="0"/>
              <a:t>بطاقة الإيقاف "Stop Card"</a:t>
            </a:r>
            <a:endParaRPr lang="ar" altLang="fr-FR" dirty="0"/>
          </a:p>
        </p:txBody>
      </p:sp>
      <p:sp>
        <p:nvSpPr>
          <p:cNvPr id="25607" name="ZoneTexte 9"/>
          <p:cNvSpPr txBox="1">
            <a:spLocks noChangeArrowheads="1"/>
          </p:cNvSpPr>
          <p:nvPr/>
        </p:nvSpPr>
        <p:spPr bwMode="auto">
          <a:xfrm>
            <a:off x="2166937" y="4257213"/>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b="0" i="0" u="none" baseline="0"/>
              <a:t>المراجعات</a:t>
            </a:r>
          </a:p>
        </p:txBody>
      </p:sp>
      <p:sp>
        <p:nvSpPr>
          <p:cNvPr id="25608" name="ZoneTexte 10"/>
          <p:cNvSpPr txBox="1">
            <a:spLocks noChangeArrowheads="1"/>
          </p:cNvSpPr>
          <p:nvPr/>
        </p:nvSpPr>
        <p:spPr bwMode="auto">
          <a:xfrm>
            <a:off x="479425" y="2789800"/>
            <a:ext cx="2839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b="0" i="0" u="none" baseline="0"/>
              <a:t>REX - ردود الأفعال</a:t>
            </a:r>
          </a:p>
        </p:txBody>
      </p:sp>
      <p:sp>
        <p:nvSpPr>
          <p:cNvPr id="25609" name="ZoneTexte 11"/>
          <p:cNvSpPr txBox="1">
            <a:spLocks noChangeArrowheads="1"/>
          </p:cNvSpPr>
          <p:nvPr/>
        </p:nvSpPr>
        <p:spPr bwMode="auto">
          <a:xfrm>
            <a:off x="1592262" y="1528995"/>
            <a:ext cx="2800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b="0" i="0" u="none" baseline="0"/>
              <a:t>القضاء على أوجه القصور</a:t>
            </a:r>
          </a:p>
        </p:txBody>
      </p:sp>
      <p:sp>
        <p:nvSpPr>
          <p:cNvPr id="25610" name="ZoneTexte 12"/>
          <p:cNvSpPr txBox="1">
            <a:spLocks noChangeArrowheads="1"/>
          </p:cNvSpPr>
          <p:nvPr/>
        </p:nvSpPr>
        <p:spPr bwMode="auto">
          <a:xfrm>
            <a:off x="4112541" y="4781775"/>
            <a:ext cx="2943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b="0" i="0" u="none" baseline="0"/>
              <a:t>تقديم تقرير بالأحداث</a:t>
            </a:r>
          </a:p>
        </p:txBody>
      </p:sp>
      <p:sp>
        <p:nvSpPr>
          <p:cNvPr id="14"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dirty="0"/>
              <a:t>مجموعة دمج الصحة والسلامة والأمن والمجتمع والبيئة (</a:t>
            </a:r>
            <a:r>
              <a:rPr lang="fr-FR" altLang="fr-FR" dirty="0">
                <a:cs typeface="Arial" pitchFamily="34" charset="0"/>
              </a:rPr>
              <a:t>H3SE</a:t>
            </a:r>
            <a:r>
              <a:rPr lang="ar" dirty="0"/>
              <a:t>) - المناهج الدراسية الأساسية العامة 3.1 - MAESTRO وتنظيم الصحة والسلامة والبيئة "HSE" – الإصدار الثاني</a:t>
            </a:r>
            <a:endParaRPr lang="ar" altLang="fr-FR" dirty="0"/>
          </a:p>
        </p:txBody>
      </p:sp>
      <p:pic>
        <p:nvPicPr>
          <p:cNvPr id="15" name="Image 14"/>
          <p:cNvPicPr>
            <a:picLocks noChangeAspect="1"/>
          </p:cNvPicPr>
          <p:nvPr/>
        </p:nvPicPr>
        <p:blipFill>
          <a:blip r:embed="rId2"/>
          <a:stretch>
            <a:fillRect/>
          </a:stretch>
        </p:blipFill>
        <p:spPr>
          <a:xfrm>
            <a:off x="3347864" y="2060848"/>
            <a:ext cx="2663712" cy="255554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bwMode="auto"/>
        <p:txBody>
          <a:bodyPr wrap="square" numCol="1" anchorCtr="0" compatLnSpc="1">
            <a:prstTxWarp prst="textNoShape">
              <a:avLst/>
            </a:prstTxWarp>
          </a:bodyPr>
          <a:lstStyle/>
          <a:p>
            <a:pPr algn="r" rtl="1"/>
            <a:r>
              <a:rPr lang="ar" b="1" i="0" u="none" cap="none" baseline="0">
                <a:cs typeface="Arial" charset="0"/>
              </a:rPr>
              <a:t>حالة ملموسة: دور الصحة والسلامة "HSE" بالنسبة لـ...</a:t>
            </a:r>
            <a:endParaRPr lang="ar" altLang="fr-FR" cap="none">
              <a:cs typeface="Arial" charset="0"/>
            </a:endParaRPr>
          </a:p>
        </p:txBody>
      </p:sp>
      <p:sp>
        <p:nvSpPr>
          <p:cNvPr id="26626"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1DACCA96-6A40-FD47-8BC6-116871DD3BBC}" type="slidenum">
              <a:rPr>
                <a:solidFill>
                  <a:srgbClr val="898989"/>
                </a:solidFill>
                <a:ea typeface="Helvetica" charset="0"/>
                <a:cs typeface="Helvetica" charset="0"/>
              </a:rPr>
              <a:pPr/>
              <a:t>12</a:t>
            </a:fld>
            <a:endParaRPr lang="ar" altLang="fr-FR">
              <a:solidFill>
                <a:srgbClr val="898989"/>
              </a:solidFill>
              <a:ea typeface="Helvetica" charset="0"/>
              <a:cs typeface="Helvetica" charset="0"/>
            </a:endParaRPr>
          </a:p>
        </p:txBody>
      </p:sp>
      <p:sp>
        <p:nvSpPr>
          <p:cNvPr id="26627" name="Espace réservé du texte 5"/>
          <p:cNvSpPr>
            <a:spLocks noGrp="1"/>
          </p:cNvSpPr>
          <p:nvPr>
            <p:ph type="body" sz="quarter" idx="12"/>
          </p:nvPr>
        </p:nvSpPr>
        <p:spPr>
          <a:xfrm>
            <a:off x="457200" y="1412875"/>
            <a:ext cx="8218488" cy="5040313"/>
          </a:xfrm>
        </p:spPr>
        <p:txBody>
          <a:bodyPr/>
          <a:lstStyle/>
          <a:p>
            <a:pPr algn="r" rtl="1"/>
            <a:r>
              <a:rPr lang="ar" b="0" i="0" u="none" baseline="0">
                <a:cs typeface="Arial" charset="0"/>
              </a:rPr>
              <a:t>جون: </a:t>
            </a:r>
          </a:p>
          <a:p>
            <a:endParaRPr lang="ar" altLang="fr-FR" dirty="0">
              <a:cs typeface="Arial" charset="0"/>
            </a:endParaRPr>
          </a:p>
          <a:p>
            <a:pPr algn="r" rtl="1"/>
            <a:r>
              <a:rPr lang="ar" b="0" i="0" u="none" baseline="0">
                <a:cs typeface="Arial" charset="0"/>
              </a:rPr>
              <a:t>مسؤول المركز:</a:t>
            </a:r>
          </a:p>
          <a:p>
            <a:endParaRPr lang="ar" altLang="fr-FR" dirty="0">
              <a:cs typeface="Arial" charset="0"/>
            </a:endParaRPr>
          </a:p>
          <a:p>
            <a:pPr algn="r" rtl="1"/>
            <a:r>
              <a:rPr lang="ar" b="0" i="0" u="none" baseline="0">
                <a:cs typeface="Arial" charset="0"/>
              </a:rPr>
              <a:t>المدرب:</a:t>
            </a:r>
          </a:p>
          <a:p>
            <a:endParaRPr lang="ar" altLang="fr-FR" dirty="0">
              <a:cs typeface="Arial" charset="0"/>
            </a:endParaRPr>
          </a:p>
          <a:p>
            <a:pPr algn="r" rtl="1"/>
            <a:r>
              <a:rPr lang="ar" b="0" i="0" u="none" baseline="0">
                <a:cs typeface="Arial" charset="0"/>
              </a:rPr>
              <a:t>بالنسبة لكل مِظلي:</a:t>
            </a:r>
          </a:p>
          <a:p>
            <a:endParaRPr lang="ar" altLang="fr-FR" dirty="0">
              <a:cs typeface="Arial" charset="0"/>
            </a:endParaRPr>
          </a:p>
          <a:p>
            <a:pPr algn="r" rtl="1"/>
            <a:r>
              <a:rPr lang="ar" b="0" i="0" u="none" baseline="0">
                <a:cs typeface="Arial" charset="0"/>
              </a:rPr>
              <a:t>المسؤول الفني للصحة والسلامة والبيئة "HSE" إذا كان جون قد طلب تعيين واحد:</a:t>
            </a:r>
          </a:p>
          <a:p>
            <a:endParaRPr lang="ar" altLang="fr-FR" dirty="0">
              <a:cs typeface="Arial" charset="0"/>
            </a:endParaRPr>
          </a:p>
          <a:p>
            <a:endParaRPr lang="ar" altLang="fr-FR" dirty="0">
              <a:cs typeface="Arial" charset="0"/>
            </a:endParaRPr>
          </a:p>
          <a:p>
            <a:endParaRPr lang="ar" altLang="fr-FR" dirty="0">
              <a:cs typeface="Arial" charset="0"/>
            </a:endParaRPr>
          </a:p>
        </p:txBody>
      </p:sp>
      <p:sp>
        <p:nvSpPr>
          <p:cNvPr id="6"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dirty="0"/>
              <a:t>مجموعة دمج الصحة والسلامة والأمن والمجتمع والبيئة (</a:t>
            </a:r>
            <a:r>
              <a:rPr lang="fr-FR" altLang="fr-FR" dirty="0">
                <a:cs typeface="Arial" pitchFamily="34" charset="0"/>
              </a:rPr>
              <a:t>H3SE</a:t>
            </a:r>
            <a:r>
              <a:rPr lang="ar" dirty="0"/>
              <a:t>) - المناهج الدراسية الأساسية العامة 3.1 - MAESTRO وتنظيم الصحة والسلامة والبيئة "HSE" – الإصدار الثاني</a:t>
            </a:r>
            <a:endParaRPr lang="ar" alt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362950" cy="635000"/>
          </a:xfrm>
        </p:spPr>
        <p:txBody>
          <a:bodyPr/>
          <a:lstStyle/>
          <a:p>
            <a:pPr algn="r" rtl="1">
              <a:defRPr/>
            </a:pPr>
            <a:r>
              <a:rPr lang="ar" b="1" i="0" u="none" baseline="0"/>
              <a:t>مسؤوليات الصحة والسلامة والبيئة "HSE" في مجموعة توتال "Total"</a:t>
            </a:r>
            <a:endParaRPr lang="ar" dirty="0"/>
          </a:p>
        </p:txBody>
      </p:sp>
      <p:sp>
        <p:nvSpPr>
          <p:cNvPr id="27650"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7A6478E8-9340-B844-98B1-CE3B88B2B4B2}" type="slidenum">
              <a:rPr>
                <a:solidFill>
                  <a:srgbClr val="898989"/>
                </a:solidFill>
                <a:ea typeface="Helvetica" charset="0"/>
                <a:cs typeface="Helvetica" charset="0"/>
              </a:rPr>
              <a:pPr/>
              <a:t>13</a:t>
            </a:fld>
            <a:endParaRPr lang="ar" altLang="fr-FR">
              <a:solidFill>
                <a:srgbClr val="898989"/>
              </a:solidFill>
              <a:ea typeface="Helvetica" charset="0"/>
              <a:cs typeface="Helvetica" charset="0"/>
            </a:endParaRPr>
          </a:p>
        </p:txBody>
      </p:sp>
      <p:sp>
        <p:nvSpPr>
          <p:cNvPr id="6" name="Rectangle à coins arrondis 5"/>
          <p:cNvSpPr/>
          <p:nvPr/>
        </p:nvSpPr>
        <p:spPr>
          <a:xfrm>
            <a:off x="1042988" y="1500188"/>
            <a:ext cx="3376612" cy="792162"/>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1"/>
            <a:r>
              <a:rPr lang="ar" b="1" i="0" u="none" baseline="0">
                <a:solidFill>
                  <a:schemeClr val="bg1"/>
                </a:solidFill>
              </a:rPr>
              <a:t>المدير التنفيذي (السيد / بويانيه)</a:t>
            </a:r>
          </a:p>
        </p:txBody>
      </p:sp>
      <p:sp>
        <p:nvSpPr>
          <p:cNvPr id="7" name="Rectangle à coins arrondis 6"/>
          <p:cNvSpPr/>
          <p:nvPr/>
        </p:nvSpPr>
        <p:spPr>
          <a:xfrm>
            <a:off x="1042988" y="2458244"/>
            <a:ext cx="3376612" cy="792163"/>
          </a:xfrm>
          <a:prstGeom prst="roundRect">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1">
              <a:defRPr/>
            </a:pPr>
            <a:r>
              <a:rPr lang="ar" b="1" i="0" u="none" baseline="0">
                <a:solidFill>
                  <a:schemeClr val="bg1"/>
                </a:solidFill>
              </a:rPr>
              <a:t>مدير الفرع</a:t>
            </a:r>
          </a:p>
        </p:txBody>
      </p:sp>
      <p:sp>
        <p:nvSpPr>
          <p:cNvPr id="8" name="Rectangle à coins arrondis 7"/>
          <p:cNvSpPr/>
          <p:nvPr/>
        </p:nvSpPr>
        <p:spPr>
          <a:xfrm>
            <a:off x="1042988" y="3416301"/>
            <a:ext cx="3376612" cy="792162"/>
          </a:xfrm>
          <a:prstGeom prst="roundRect">
            <a:avLst/>
          </a:prstGeom>
          <a:solidFill>
            <a:srgbClr val="133C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1">
              <a:defRPr/>
            </a:pPr>
            <a:r>
              <a:rPr lang="ar" b="1" i="0" u="none" baseline="0">
                <a:solidFill>
                  <a:schemeClr val="bg1"/>
                </a:solidFill>
              </a:rPr>
              <a:t>مدير الشركة التابعة: مسؤول العمليات الخاصة بالصحة والسلامة والبيئة "HSE" للشركة التابعة</a:t>
            </a:r>
            <a:endParaRPr lang="ar" b="1" dirty="0">
              <a:solidFill>
                <a:schemeClr val="bg1"/>
              </a:solidFill>
            </a:endParaRPr>
          </a:p>
        </p:txBody>
      </p:sp>
      <p:sp>
        <p:nvSpPr>
          <p:cNvPr id="9" name="Rectangle à coins arrondis 8"/>
          <p:cNvSpPr/>
          <p:nvPr/>
        </p:nvSpPr>
        <p:spPr>
          <a:xfrm>
            <a:off x="1035050" y="4374357"/>
            <a:ext cx="3384550" cy="792163"/>
          </a:xfrm>
          <a:prstGeom prst="roundRect">
            <a:avLst/>
          </a:prstGeom>
          <a:solidFill>
            <a:srgbClr val="3876A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1">
              <a:defRPr/>
            </a:pPr>
            <a:r>
              <a:rPr lang="ar" b="1" i="0" u="none" baseline="0">
                <a:solidFill>
                  <a:schemeClr val="bg1"/>
                </a:solidFill>
              </a:rPr>
              <a:t>مسؤول الموقع</a:t>
            </a:r>
          </a:p>
        </p:txBody>
      </p:sp>
      <p:sp>
        <p:nvSpPr>
          <p:cNvPr id="27655" name="ZoneTexte 2"/>
          <p:cNvSpPr txBox="1">
            <a:spLocks noChangeArrowheads="1"/>
          </p:cNvSpPr>
          <p:nvPr/>
        </p:nvSpPr>
        <p:spPr bwMode="auto">
          <a:xfrm>
            <a:off x="647700" y="1042988"/>
            <a:ext cx="4294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b="1" i="1" u="none" baseline="0"/>
              <a:t>المسؤول = مسؤول الصحة والسلامة والبيئة "HSE"</a:t>
            </a:r>
          </a:p>
        </p:txBody>
      </p:sp>
      <p:sp>
        <p:nvSpPr>
          <p:cNvPr id="10" name="Rectangle à coins arrondis 9"/>
          <p:cNvSpPr/>
          <p:nvPr/>
        </p:nvSpPr>
        <p:spPr>
          <a:xfrm>
            <a:off x="1035050" y="5326426"/>
            <a:ext cx="3384550" cy="792163"/>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1">
              <a:defRPr/>
            </a:pPr>
            <a:r>
              <a:rPr lang="ar" b="1" i="0" u="none" baseline="0">
                <a:solidFill>
                  <a:schemeClr val="bg1"/>
                </a:solidFill>
              </a:rPr>
              <a:t>الموظفون</a:t>
            </a:r>
            <a:endParaRPr lang="ar" b="1" dirty="0">
              <a:solidFill>
                <a:schemeClr val="bg1"/>
              </a:solidFill>
            </a:endParaRPr>
          </a:p>
        </p:txBody>
      </p:sp>
      <p:sp>
        <p:nvSpPr>
          <p:cNvPr id="11"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dirty="0"/>
              <a:t>مجموعة دمج الصحة والسلامة والأمن والمجتمع والبيئة (</a:t>
            </a:r>
            <a:r>
              <a:rPr lang="fr-FR" altLang="fr-FR" dirty="0">
                <a:cs typeface="Arial" pitchFamily="34" charset="0"/>
              </a:rPr>
              <a:t>H3SE</a:t>
            </a:r>
            <a:r>
              <a:rPr lang="ar" dirty="0"/>
              <a:t>) - المناهج الدراسية الأساسية العامة 3.1 - MAESTRO وتنظيم الصحة والسلامة والبيئة "HSE" – الإصدار الثاني</a:t>
            </a:r>
            <a:endParaRPr lang="ar" alt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1042988" y="1523834"/>
            <a:ext cx="3376612" cy="792162"/>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1"/>
            <a:r>
              <a:rPr lang="ar" b="1" i="0" u="none" baseline="0">
                <a:solidFill>
                  <a:schemeClr val="bg1"/>
                </a:solidFill>
              </a:rPr>
              <a:t>المدير التنفيذي (السيد / بويانيه)</a:t>
            </a:r>
          </a:p>
        </p:txBody>
      </p:sp>
      <p:sp>
        <p:nvSpPr>
          <p:cNvPr id="17" name="Rectangle à coins arrondis 16"/>
          <p:cNvSpPr/>
          <p:nvPr/>
        </p:nvSpPr>
        <p:spPr>
          <a:xfrm>
            <a:off x="1042988" y="2426954"/>
            <a:ext cx="3376612" cy="792163"/>
          </a:xfrm>
          <a:prstGeom prst="roundRect">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1">
              <a:defRPr/>
            </a:pPr>
            <a:r>
              <a:rPr lang="ar" b="1" i="0" u="none" baseline="0">
                <a:solidFill>
                  <a:schemeClr val="bg1"/>
                </a:solidFill>
              </a:rPr>
              <a:t>مدير الفرع</a:t>
            </a:r>
          </a:p>
        </p:txBody>
      </p:sp>
      <p:sp>
        <p:nvSpPr>
          <p:cNvPr id="18" name="Rectangle à coins arrondis 17"/>
          <p:cNvSpPr/>
          <p:nvPr/>
        </p:nvSpPr>
        <p:spPr>
          <a:xfrm>
            <a:off x="1042988" y="3366505"/>
            <a:ext cx="3376612" cy="792162"/>
          </a:xfrm>
          <a:prstGeom prst="roundRect">
            <a:avLst/>
          </a:prstGeom>
          <a:solidFill>
            <a:srgbClr val="133C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1">
              <a:defRPr/>
            </a:pPr>
            <a:r>
              <a:rPr lang="ar" b="1" i="0" u="none" baseline="0">
                <a:solidFill>
                  <a:schemeClr val="bg1"/>
                </a:solidFill>
              </a:rPr>
              <a:t>مدير الشركة التابعة: مسؤول العمليات الخاصة بالصحة والسلامة والبيئة "HSE" للشركة التابعة</a:t>
            </a:r>
          </a:p>
        </p:txBody>
      </p:sp>
      <p:sp>
        <p:nvSpPr>
          <p:cNvPr id="19" name="Rectangle à coins arrondis 18"/>
          <p:cNvSpPr/>
          <p:nvPr/>
        </p:nvSpPr>
        <p:spPr>
          <a:xfrm>
            <a:off x="1042988" y="4306055"/>
            <a:ext cx="3384550" cy="792163"/>
          </a:xfrm>
          <a:prstGeom prst="roundRect">
            <a:avLst/>
          </a:prstGeom>
          <a:solidFill>
            <a:srgbClr val="3876A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1">
              <a:defRPr/>
            </a:pPr>
            <a:r>
              <a:rPr lang="ar" b="1" i="0" u="none" baseline="0">
                <a:solidFill>
                  <a:schemeClr val="bg1"/>
                </a:solidFill>
              </a:rPr>
              <a:t>مسؤول الموقع</a:t>
            </a:r>
          </a:p>
        </p:txBody>
      </p:sp>
      <p:sp>
        <p:nvSpPr>
          <p:cNvPr id="28677"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05F06D3E-AF21-CE4B-9A78-469653CBCFBF}" type="slidenum">
              <a:rPr>
                <a:solidFill>
                  <a:srgbClr val="898989"/>
                </a:solidFill>
                <a:ea typeface="Helvetica" charset="0"/>
                <a:cs typeface="Helvetica" charset="0"/>
              </a:rPr>
              <a:pPr/>
              <a:t>14</a:t>
            </a:fld>
            <a:endParaRPr lang="ar" altLang="fr-FR">
              <a:solidFill>
                <a:srgbClr val="898989"/>
              </a:solidFill>
              <a:ea typeface="Helvetica" charset="0"/>
              <a:cs typeface="Helvetica" charset="0"/>
            </a:endParaRPr>
          </a:p>
        </p:txBody>
      </p:sp>
      <p:sp>
        <p:nvSpPr>
          <p:cNvPr id="10" name="Rectangle à coins arrondis 9"/>
          <p:cNvSpPr/>
          <p:nvPr/>
        </p:nvSpPr>
        <p:spPr>
          <a:xfrm>
            <a:off x="4283965" y="1577808"/>
            <a:ext cx="3673475" cy="684213"/>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1">
              <a:defRPr/>
            </a:pPr>
            <a:r>
              <a:rPr lang="ar" sz="1600" b="0" i="0" u="none" baseline="0"/>
              <a:t>يقوم المتخصصون وخبراء الصحة والسلامة والبيئة "HSE" بتطوير القواعد من أجل الفروع</a:t>
            </a:r>
          </a:p>
        </p:txBody>
      </p:sp>
      <p:sp>
        <p:nvSpPr>
          <p:cNvPr id="11" name="Rectangle à coins arrondis 10"/>
          <p:cNvSpPr/>
          <p:nvPr/>
        </p:nvSpPr>
        <p:spPr>
          <a:xfrm>
            <a:off x="4269830" y="2489856"/>
            <a:ext cx="3673475" cy="684212"/>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1">
              <a:defRPr/>
            </a:pPr>
            <a:r>
              <a:rPr lang="ar" sz="1600" b="0" i="0" u="none" baseline="0"/>
              <a:t>متخصصو الصحة والسلامة والبيئة "HSE" لأعمال الفرع</a:t>
            </a:r>
            <a:endParaRPr lang="ar" sz="1600" dirty="0"/>
          </a:p>
        </p:txBody>
      </p:sp>
      <p:sp>
        <p:nvSpPr>
          <p:cNvPr id="12" name="Rectangle à coins arrondis 11"/>
          <p:cNvSpPr/>
          <p:nvPr/>
        </p:nvSpPr>
        <p:spPr>
          <a:xfrm>
            <a:off x="4283965" y="3426494"/>
            <a:ext cx="3689350" cy="684213"/>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1">
              <a:defRPr/>
            </a:pPr>
            <a:r>
              <a:rPr lang="ar" sz="1600" b="0" i="0" u="none" baseline="0"/>
              <a:t>فريق الصحة والسلامة والبيئة "HSE" من أجل تنفيذ نظام إدارة الصحة والسلامة والبيئة "HSE"</a:t>
            </a:r>
          </a:p>
        </p:txBody>
      </p:sp>
      <p:sp>
        <p:nvSpPr>
          <p:cNvPr id="13" name="Rectangle à coins arrondis 12"/>
          <p:cNvSpPr/>
          <p:nvPr/>
        </p:nvSpPr>
        <p:spPr>
          <a:xfrm>
            <a:off x="4269830" y="4413465"/>
            <a:ext cx="3673475" cy="593725"/>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1">
              <a:defRPr/>
            </a:pPr>
            <a:r>
              <a:rPr lang="ar" sz="1600" b="0" i="0" u="none" baseline="0"/>
              <a:t>فريق الصحة والسلامة والبيئة "HSE" في ميدان العمل: تقديم النصيحة، والتوجيه، ومراجعة القواعد</a:t>
            </a:r>
          </a:p>
        </p:txBody>
      </p:sp>
      <p:sp>
        <p:nvSpPr>
          <p:cNvPr id="20" name="Titre 1"/>
          <p:cNvSpPr>
            <a:spLocks noGrp="1"/>
          </p:cNvSpPr>
          <p:nvPr>
            <p:ph type="title"/>
          </p:nvPr>
        </p:nvSpPr>
        <p:spPr>
          <a:xfrm>
            <a:off x="457200" y="274638"/>
            <a:ext cx="8362950" cy="635000"/>
          </a:xfrm>
        </p:spPr>
        <p:txBody>
          <a:bodyPr/>
          <a:lstStyle/>
          <a:p>
            <a:pPr algn="r" rtl="1">
              <a:defRPr/>
            </a:pPr>
            <a:r>
              <a:rPr lang="ar" b="1" i="0" u="none" baseline="0"/>
              <a:t>مسؤوليات الصحة والسلامة والبيئة "HSE" في مجموعة توتال "Total"</a:t>
            </a:r>
            <a:endParaRPr lang="ar" dirty="0"/>
          </a:p>
        </p:txBody>
      </p:sp>
      <p:sp>
        <p:nvSpPr>
          <p:cNvPr id="28683" name="ZoneTexte 20"/>
          <p:cNvSpPr txBox="1">
            <a:spLocks noChangeArrowheads="1"/>
          </p:cNvSpPr>
          <p:nvPr/>
        </p:nvSpPr>
        <p:spPr bwMode="auto">
          <a:xfrm>
            <a:off x="542805" y="1018693"/>
            <a:ext cx="4294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b="1" i="1" u="none" baseline="0"/>
              <a:t>المسؤول = مسؤول الصحة والسلامة والبيئة "HSE"</a:t>
            </a:r>
          </a:p>
        </p:txBody>
      </p:sp>
      <p:sp>
        <p:nvSpPr>
          <p:cNvPr id="23" name="Rectangle à coins arrondis 22"/>
          <p:cNvSpPr/>
          <p:nvPr/>
        </p:nvSpPr>
        <p:spPr>
          <a:xfrm>
            <a:off x="4860032" y="981075"/>
            <a:ext cx="3673475" cy="431800"/>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1">
              <a:defRPr/>
            </a:pPr>
            <a:r>
              <a:rPr lang="ar" sz="1600" b="0" i="0" u="none" baseline="0"/>
              <a:t>تقديم الدعم من خلال فرق الصحة والسلامة والبيئة "HSE"</a:t>
            </a:r>
            <a:endParaRPr lang="ar" sz="1600" dirty="0"/>
          </a:p>
        </p:txBody>
      </p:sp>
      <p:sp>
        <p:nvSpPr>
          <p:cNvPr id="15" name="Rectangle à coins arrondis 14"/>
          <p:cNvSpPr/>
          <p:nvPr/>
        </p:nvSpPr>
        <p:spPr>
          <a:xfrm>
            <a:off x="1042988" y="5248288"/>
            <a:ext cx="3384550" cy="792163"/>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1">
              <a:defRPr/>
            </a:pPr>
            <a:r>
              <a:rPr lang="ar" b="1" i="0" u="none" baseline="0">
                <a:solidFill>
                  <a:schemeClr val="bg1"/>
                </a:solidFill>
              </a:rPr>
              <a:t>الموظفون</a:t>
            </a:r>
            <a:endParaRPr lang="ar" b="1" dirty="0">
              <a:solidFill>
                <a:schemeClr val="bg1"/>
              </a:solidFill>
            </a:endParaRPr>
          </a:p>
        </p:txBody>
      </p:sp>
      <p:sp>
        <p:nvSpPr>
          <p:cNvPr id="21" name="Rectangle à coins arrondis 20"/>
          <p:cNvSpPr/>
          <p:nvPr/>
        </p:nvSpPr>
        <p:spPr>
          <a:xfrm>
            <a:off x="4283965" y="5347506"/>
            <a:ext cx="3673475" cy="593725"/>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1">
              <a:defRPr/>
            </a:pPr>
            <a:r>
              <a:rPr lang="ar" sz="1600" b="0" i="0" u="none" baseline="0"/>
              <a:t>اتباع القواعد، واستخدام الأدوات، والاهتمام بالآخرين.</a:t>
            </a:r>
            <a:endParaRPr lang="ar" sz="1600" dirty="0"/>
          </a:p>
        </p:txBody>
      </p:sp>
      <p:sp>
        <p:nvSpPr>
          <p:cNvPr id="22"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dirty="0"/>
              <a:t>مجموعة دمج الصحة والسلامة والأمن والمجتمع والبيئة (</a:t>
            </a:r>
            <a:r>
              <a:rPr lang="fr-FR" altLang="fr-FR" dirty="0">
                <a:cs typeface="Arial" pitchFamily="34" charset="0"/>
              </a:rPr>
              <a:t>H3SE</a:t>
            </a:r>
            <a:r>
              <a:rPr lang="ar" dirty="0"/>
              <a:t>) - المناهج الدراسية الأساسية العامة 3.1 - MAESTRO وتنظيم الصحة والسلامة والبيئة "HSE" – الإصدار الثاني</a:t>
            </a:r>
            <a:endParaRPr lang="ar" alt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defRPr/>
            </a:pPr>
            <a:r>
              <a:rPr lang="ar" b="1" i="0" u="none" baseline="0"/>
              <a:t>تنظيم الصحة والسلامة والبيئة "HSE" على مستوى المجموعة</a:t>
            </a:r>
            <a:endParaRPr lang="ar" dirty="0"/>
          </a:p>
        </p:txBody>
      </p:sp>
      <p:sp>
        <p:nvSpPr>
          <p:cNvPr id="29698"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0FA5B68D-89AC-F240-A889-614B2BD31F3A}" type="slidenum">
              <a:rPr>
                <a:solidFill>
                  <a:srgbClr val="898989"/>
                </a:solidFill>
                <a:ea typeface="Helvetica" charset="0"/>
                <a:cs typeface="Helvetica" charset="0"/>
              </a:rPr>
              <a:pPr/>
              <a:t>15</a:t>
            </a:fld>
            <a:endParaRPr lang="ar" altLang="fr-FR">
              <a:solidFill>
                <a:srgbClr val="898989"/>
              </a:solidFill>
              <a:ea typeface="Helvetica" charset="0"/>
              <a:cs typeface="Helvetica" charset="0"/>
            </a:endParaRPr>
          </a:p>
        </p:txBody>
      </p:sp>
      <p:sp>
        <p:nvSpPr>
          <p:cNvPr id="6"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dirty="0"/>
              <a:t>مجموعة دمج الصحة والسلامة والأمن والمجتمع والبيئة (</a:t>
            </a:r>
            <a:r>
              <a:rPr lang="fr-FR" altLang="fr-FR" dirty="0">
                <a:cs typeface="Arial" pitchFamily="34" charset="0"/>
              </a:rPr>
              <a:t>H3SE</a:t>
            </a:r>
            <a:r>
              <a:rPr lang="ar"/>
              <a:t>) - المناهج الدراسية الأساسية العامة 3.1 - MAESTRO وتنظيم الصحة والسلامة والبيئة "HSE" – الإصدار الثاني</a:t>
            </a:r>
            <a:endParaRPr lang="ar" altLang="fr-FR"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734307"/>
            <a:ext cx="8579296" cy="564702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r" rtl="1" eaLnBrk="1" fontAlgn="auto" hangingPunct="1">
              <a:spcAft>
                <a:spcPts val="0"/>
              </a:spcAft>
              <a:defRPr/>
            </a:pPr>
            <a:r>
              <a:rPr lang="ar" b="1" i="0" u="none" baseline="0">
                <a:solidFill>
                  <a:schemeClr val="accent3">
                    <a:lumMod val="75000"/>
                  </a:schemeClr>
                </a:solidFill>
                <a:ea typeface="+mj-ea"/>
              </a:rPr>
              <a:t>أهداف الوحدة</a:t>
            </a:r>
            <a:endParaRPr lang="ar" dirty="0">
              <a:solidFill>
                <a:schemeClr val="accent3">
                  <a:lumMod val="75000"/>
                </a:schemeClr>
              </a:solidFill>
              <a:ea typeface="+mj-ea"/>
            </a:endParaRPr>
          </a:p>
        </p:txBody>
      </p:sp>
      <p:sp>
        <p:nvSpPr>
          <p:cNvPr id="15362" name="Espace réservé du numéro de diapositive 2"/>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ED7664F5-AB76-7B49-8E79-789DCE439CB6}" type="slidenum">
              <a:rPr>
                <a:solidFill>
                  <a:srgbClr val="898989"/>
                </a:solidFill>
                <a:ea typeface="Helvetica" charset="0"/>
                <a:cs typeface="Helvetica" charset="0"/>
              </a:rPr>
              <a:pPr/>
              <a:t>2</a:t>
            </a:fld>
            <a:endParaRPr lang="ar" altLang="fr-FR">
              <a:solidFill>
                <a:srgbClr val="898989"/>
              </a:solidFill>
              <a:ea typeface="Helvetica" charset="0"/>
              <a:cs typeface="Helvetica" charset="0"/>
            </a:endParaRPr>
          </a:p>
        </p:txBody>
      </p:sp>
      <p:sp>
        <p:nvSpPr>
          <p:cNvPr id="15363" name="Espace réservé du contenu 4"/>
          <p:cNvSpPr>
            <a:spLocks noGrp="1"/>
          </p:cNvSpPr>
          <p:nvPr>
            <p:ph type="body" sz="quarter" idx="12"/>
          </p:nvPr>
        </p:nvSpPr>
        <p:spPr>
          <a:xfrm>
            <a:off x="457200" y="1773238"/>
            <a:ext cx="8218488" cy="2374900"/>
          </a:xfrm>
        </p:spPr>
        <p:txBody>
          <a:bodyPr/>
          <a:lstStyle/>
          <a:p>
            <a:pPr marL="0" indent="0" algn="just" rtl="1">
              <a:buFont typeface="Lucida Grande" charset="0"/>
              <a:buNone/>
            </a:pPr>
            <a:r>
              <a:rPr lang="ar" b="0" i="0" u="none" baseline="0">
                <a:cs typeface="Arial" charset="0"/>
              </a:rPr>
              <a:t>بعد الانتهاء من هذه الوحدة، سوف يكون بإمكانك:</a:t>
            </a:r>
          </a:p>
          <a:p>
            <a:pPr marL="0" indent="0" algn="just" rtl="1"/>
            <a:endParaRPr lang="ar" altLang="fr-FR" dirty="0">
              <a:cs typeface="Arial" charset="0"/>
            </a:endParaRPr>
          </a:p>
          <a:p>
            <a:pPr algn="r" rtl="1"/>
            <a:r>
              <a:rPr lang="ar" b="0" i="0" u="none" baseline="0"/>
              <a:t>فهم ما نعنيه بمصطلح MAESTRO، والقدرة على ذكر عناصر المحتوى الرئيسية من خلالها.</a:t>
            </a:r>
          </a:p>
          <a:p>
            <a:endParaRPr lang="ar" altLang="fr-FR" dirty="0"/>
          </a:p>
          <a:p>
            <a:pPr algn="r" rtl="1"/>
            <a:r>
              <a:rPr lang="ar" b="0" i="0" u="none" baseline="0"/>
              <a:t>معرفة مسؤوليات المجموعة بشأن الصحة والسلامة والبيئة "HSE"، بما في ذلك مسؤولياتك. </a:t>
            </a:r>
            <a:endParaRPr lang="ar" altLang="fr-FR" dirty="0"/>
          </a:p>
        </p:txBody>
      </p:sp>
      <p:sp>
        <p:nvSpPr>
          <p:cNvPr id="15364" name="Espace réservé du pied de page 1"/>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b="0" i="0" u="none" baseline="0" dirty="0"/>
              <a:t>مجموعة دمج الصحة والسلامة والأمن والمجتمع والبيئة </a:t>
            </a:r>
            <a:r>
              <a:rPr lang="ar" b="0" i="0" u="none" baseline="0" dirty="0" smtClean="0"/>
              <a:t>(</a:t>
            </a:r>
            <a:r>
              <a:rPr lang="fr-FR" altLang="fr-FR" dirty="0">
                <a:cs typeface="Arial" pitchFamily="34" charset="0"/>
              </a:rPr>
              <a:t>H3SE</a:t>
            </a:r>
            <a:r>
              <a:rPr lang="ar" b="0" i="0" u="none" baseline="0" dirty="0" smtClean="0"/>
              <a:t>) </a:t>
            </a:r>
            <a:r>
              <a:rPr lang="ar" b="0" i="0" u="none" baseline="0" dirty="0"/>
              <a:t>- المناهج الدراسية الأساسية العامة 3.1 - MAESTRO وتنظيم الصحة والسلامة والبيئة "HSE" – الإصدار الثاني</a:t>
            </a:r>
            <a:endParaRPr lang="ar" alt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defRPr/>
            </a:pPr>
            <a:r>
              <a:rPr lang="ar" b="1" i="0" u="none" baseline="0"/>
              <a:t>حالة ملموسة:</a:t>
            </a:r>
            <a:r>
              <a:rPr lang="ar"/>
              <a:t/>
            </a:r>
            <a:br>
              <a:rPr lang="ar"/>
            </a:br>
            <a:r>
              <a:rPr lang="ar" b="1" i="0" u="none" baseline="0"/>
              <a:t>مسؤول عن 3 مراكز ذات مخاطر</a:t>
            </a:r>
            <a:endParaRPr lang="ar" dirty="0"/>
          </a:p>
        </p:txBody>
      </p:sp>
      <p:sp>
        <p:nvSpPr>
          <p:cNvPr id="17410" name="Espace réservé du texte 2"/>
          <p:cNvSpPr>
            <a:spLocks noGrp="1"/>
          </p:cNvSpPr>
          <p:nvPr>
            <p:ph type="body" sz="quarter" idx="12"/>
          </p:nvPr>
        </p:nvSpPr>
        <p:spPr>
          <a:xfrm>
            <a:off x="457200" y="1125538"/>
            <a:ext cx="8218488" cy="5040312"/>
          </a:xfrm>
        </p:spPr>
        <p:txBody>
          <a:bodyPr/>
          <a:lstStyle/>
          <a:p>
            <a:pPr marL="0" indent="0" algn="just" rtl="1">
              <a:buFont typeface="Lucida Grande" charset="0"/>
              <a:buNone/>
            </a:pPr>
            <a:r>
              <a:rPr lang="ar" sz="1600" b="0" i="1" u="none" baseline="0">
                <a:cs typeface="Arial" charset="0"/>
              </a:rPr>
              <a:t>"بعد عدة سنوات من التفكير، قرر جون إنشاء ثلاثة مراكز للسماح لأي شخص بممارسة الرياضات "القوية في الأدرينالين"، وهي: مركزان للقفز بالمظلات في بلدين مختلفين وحلبة سباق للسرعة في أحد المركزين.</a:t>
            </a:r>
          </a:p>
          <a:p>
            <a:pPr marL="0" indent="0" algn="just" rtl="1">
              <a:buFont typeface="Lucida Grande" charset="0"/>
              <a:buNone/>
            </a:pPr>
            <a:r>
              <a:rPr lang="ar" sz="1600" b="0" i="1" u="none" baseline="0">
                <a:cs typeface="Arial" charset="0"/>
              </a:rPr>
              <a:t>لقد قطع المشروع شوطًا طويلاً، فالمراكز الثلاثة جاهزة، أو حتى تعمل بالفعل قليلاً، وذلك في وجود ثلاثين من المعلمين المعينين المتخصصين، والميكانيكيين، والموظفين. المعدات (السيارات، والطائرات، إلخ...) شبه جديدة، وتعمل على نحوٍ جيد.</a:t>
            </a:r>
          </a:p>
          <a:p>
            <a:pPr marL="0" indent="0" algn="just" rtl="1">
              <a:buFont typeface="Lucida Grande" charset="0"/>
              <a:buNone/>
            </a:pPr>
            <a:r>
              <a:rPr lang="ar" sz="1600" b="0" i="1" u="none" baseline="0">
                <a:cs typeface="Arial" charset="0"/>
              </a:rPr>
              <a:t>وإدراكًا منه لخطورة هذه الأنشطة، يأمل جون حقًا في منع وقوع كافة الحوادث والوقائع، كما أنه يتمتع بصرامة شديدة بشأن حقيقة أن المخاطر يمكن السيطرة عليها على نحو فعال بغض النظر عن الموقع.</a:t>
            </a:r>
          </a:p>
          <a:p>
            <a:pPr marL="0" indent="0" algn="just" rtl="1">
              <a:buFont typeface="Lucida Grande" charset="0"/>
              <a:buNone/>
            </a:pPr>
            <a:r>
              <a:rPr lang="ar" sz="1600" b="0" i="1" u="none" baseline="0">
                <a:cs typeface="Arial" charset="0"/>
              </a:rPr>
              <a:t>إنه يشعر بأنه وحده المنوط بتحمل مسؤولية سلامة الجميع. وفي صباح اليوم، شعر بقليل من القلق، لأنه اكتشف ممارسات مذهلة حال مروره على المواقع الأسبوع السابق. ولا يمكنه أن يكون وحده المسؤول، وهو بعيد عن المواقع. "</a:t>
            </a:r>
          </a:p>
          <a:p>
            <a:pPr marL="0" indent="0" algn="just" rtl="1">
              <a:buFont typeface="Lucida Grande" charset="0"/>
              <a:buNone/>
            </a:pPr>
            <a:endParaRPr lang="ar" altLang="fr-FR" b="1">
              <a:cs typeface="Arial" charset="0"/>
            </a:endParaRPr>
          </a:p>
          <a:p>
            <a:pPr marL="0" indent="0" algn="ctr" rtl="1">
              <a:buFont typeface="Lucida Grande" charset="0"/>
              <a:buNone/>
            </a:pPr>
            <a:r>
              <a:rPr lang="ar" b="1" i="0" u="none" baseline="0">
                <a:cs typeface="Arial" charset="0"/>
              </a:rPr>
              <a:t>في رأيك، ما الذي يمكنه تنفيذه حتى يكون أكثر هدوءًا بشأن السيطرة على المخاطر؟</a:t>
            </a:r>
          </a:p>
        </p:txBody>
      </p:sp>
      <p:sp>
        <p:nvSpPr>
          <p:cNvPr id="17411"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C0B90986-8D5B-344C-AF39-ADD033692A87}" type="slidenum">
              <a:rPr>
                <a:solidFill>
                  <a:srgbClr val="898989"/>
                </a:solidFill>
                <a:ea typeface="Helvetica" charset="0"/>
                <a:cs typeface="Helvetica" charset="0"/>
              </a:rPr>
              <a:pPr/>
              <a:t>3</a:t>
            </a:fld>
            <a:endParaRPr lang="ar" altLang="fr-FR">
              <a:solidFill>
                <a:srgbClr val="898989"/>
              </a:solidFill>
              <a:ea typeface="Helvetica" charset="0"/>
              <a:cs typeface="Helvetica" charset="0"/>
            </a:endParaRPr>
          </a:p>
        </p:txBody>
      </p:sp>
      <p:sp>
        <p:nvSpPr>
          <p:cNvPr id="6"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dirty="0"/>
              <a:t>مجموعة دمج الصحة والسلامة والأمن والمجتمع والبيئة (</a:t>
            </a:r>
            <a:r>
              <a:rPr lang="fr-FR" altLang="fr-FR" dirty="0">
                <a:cs typeface="Arial" pitchFamily="34" charset="0"/>
              </a:rPr>
              <a:t>H3SE</a:t>
            </a:r>
            <a:r>
              <a:rPr lang="ar" dirty="0"/>
              <a:t>) - المناهج الدراسية الأساسية العامة 3.1 - MAESTRO وتنظيم الصحة والسلامة والبيئة "HSE" – الإصدار الثاني</a:t>
            </a:r>
            <a:endParaRPr lang="ar" alt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bwMode="auto">
          <a:xfrm>
            <a:off x="457200" y="274638"/>
            <a:ext cx="8507413" cy="635000"/>
          </a:xfrm>
        </p:spPr>
        <p:txBody>
          <a:bodyPr wrap="square" numCol="1" anchorCtr="0" compatLnSpc="1">
            <a:prstTxWarp prst="textNoShape">
              <a:avLst/>
            </a:prstTxWarp>
          </a:bodyPr>
          <a:lstStyle/>
          <a:p>
            <a:pPr algn="r" rtl="1"/>
            <a:r>
              <a:rPr lang="ar" b="1" i="0" u="none" cap="none" baseline="0">
                <a:cs typeface="Arial" charset="0"/>
              </a:rPr>
              <a:t>One MAESTRO</a:t>
            </a:r>
            <a:r>
              <a:rPr lang="ar" sz="2800" cap="none">
                <a:solidFill>
                  <a:srgbClr val="073771"/>
                </a:solidFill>
                <a:cs typeface="Arial" charset="0"/>
              </a:rPr>
              <a:t/>
            </a:r>
            <a:br>
              <a:rPr lang="ar" sz="2800" cap="none">
                <a:solidFill>
                  <a:srgbClr val="073771"/>
                </a:solidFill>
                <a:cs typeface="Arial" charset="0"/>
              </a:rPr>
            </a:br>
            <a:r>
              <a:rPr lang="ar" sz="1600" b="1" i="0" u="sng" cap="none" baseline="0">
                <a:solidFill>
                  <a:srgbClr val="FA3805"/>
                </a:solidFill>
                <a:cs typeface="Arial" charset="0"/>
              </a:rPr>
              <a:t>M</a:t>
            </a:r>
            <a:r>
              <a:rPr lang="ar" sz="1600" b="1" i="0" u="none" cap="none" baseline="0">
                <a:solidFill>
                  <a:srgbClr val="073771"/>
                </a:solidFill>
                <a:cs typeface="Arial" charset="0"/>
              </a:rPr>
              <a:t>anagement </a:t>
            </a:r>
            <a:r>
              <a:rPr lang="ar" sz="1600" b="1" i="0" u="sng" cap="none" baseline="0">
                <a:solidFill>
                  <a:srgbClr val="FA3805"/>
                </a:solidFill>
                <a:cs typeface="Arial" charset="0"/>
              </a:rPr>
              <a:t>A</a:t>
            </a:r>
            <a:r>
              <a:rPr lang="ar" sz="1600" b="1" i="0" u="none" cap="none" baseline="0">
                <a:solidFill>
                  <a:srgbClr val="073771"/>
                </a:solidFill>
                <a:cs typeface="Arial" charset="0"/>
              </a:rPr>
              <a:t>nd </a:t>
            </a:r>
            <a:r>
              <a:rPr lang="ar" sz="1600" b="1" i="0" u="sng" cap="none" baseline="0">
                <a:solidFill>
                  <a:srgbClr val="FA3805"/>
                </a:solidFill>
                <a:cs typeface="Arial" charset="0"/>
              </a:rPr>
              <a:t>E</a:t>
            </a:r>
            <a:r>
              <a:rPr lang="ar" sz="1600" b="1" i="0" u="none" cap="none" baseline="0">
                <a:solidFill>
                  <a:srgbClr val="073771"/>
                </a:solidFill>
                <a:cs typeface="Arial" charset="0"/>
              </a:rPr>
              <a:t>xpectation </a:t>
            </a:r>
            <a:r>
              <a:rPr lang="ar" sz="1600" b="1" i="0" u="sng" cap="none" baseline="0">
                <a:solidFill>
                  <a:srgbClr val="FA3805"/>
                </a:solidFill>
                <a:cs typeface="Arial" charset="0"/>
              </a:rPr>
              <a:t>S</a:t>
            </a:r>
            <a:r>
              <a:rPr lang="ar" sz="1600" b="1" i="0" u="none" cap="none" baseline="0">
                <a:solidFill>
                  <a:srgbClr val="073771"/>
                </a:solidFill>
                <a:cs typeface="Arial" charset="0"/>
              </a:rPr>
              <a:t>tandards </a:t>
            </a:r>
            <a:r>
              <a:rPr lang="ar" sz="1600" b="1" i="0" u="sng" cap="none" baseline="0">
                <a:solidFill>
                  <a:srgbClr val="FA3805"/>
                </a:solidFill>
                <a:cs typeface="Arial" charset="0"/>
              </a:rPr>
              <a:t>T</a:t>
            </a:r>
            <a:r>
              <a:rPr lang="ar" sz="1600" b="1" i="0" u="none" cap="none" baseline="0">
                <a:solidFill>
                  <a:srgbClr val="073771"/>
                </a:solidFill>
                <a:cs typeface="Arial" charset="0"/>
              </a:rPr>
              <a:t>owards </a:t>
            </a:r>
            <a:r>
              <a:rPr lang="ar" sz="1600" b="1" i="0" u="sng" cap="none" baseline="0">
                <a:solidFill>
                  <a:srgbClr val="FA3805"/>
                </a:solidFill>
                <a:cs typeface="Arial" charset="0"/>
              </a:rPr>
              <a:t>R</a:t>
            </a:r>
            <a:r>
              <a:rPr lang="ar" sz="1600" b="1" i="0" u="none" cap="none" baseline="0">
                <a:solidFill>
                  <a:srgbClr val="073771"/>
                </a:solidFill>
                <a:cs typeface="Arial" charset="0"/>
              </a:rPr>
              <a:t>obust </a:t>
            </a:r>
            <a:r>
              <a:rPr lang="ar" sz="1600" b="1" i="0" u="sng" cap="none" baseline="0">
                <a:solidFill>
                  <a:srgbClr val="FA3805"/>
                </a:solidFill>
                <a:cs typeface="Arial" charset="0"/>
              </a:rPr>
              <a:t>O</a:t>
            </a:r>
            <a:r>
              <a:rPr lang="ar" sz="1600" b="1" i="0" u="none" cap="none" baseline="0">
                <a:solidFill>
                  <a:srgbClr val="073771"/>
                </a:solidFill>
                <a:cs typeface="Arial" charset="0"/>
              </a:rPr>
              <a:t>perations</a:t>
            </a:r>
            <a:r>
              <a:rPr lang="ar" sz="1600" u="sng" cap="none">
                <a:solidFill>
                  <a:srgbClr val="073771"/>
                </a:solidFill>
                <a:cs typeface="Arial" charset="0"/>
              </a:rPr>
              <a:t/>
            </a:r>
            <a:br>
              <a:rPr lang="ar" sz="1600" u="sng" cap="none">
                <a:solidFill>
                  <a:srgbClr val="073771"/>
                </a:solidFill>
                <a:cs typeface="Arial" charset="0"/>
              </a:rPr>
            </a:br>
            <a:endParaRPr lang="ar" altLang="fr-FR" sz="1600" cap="none">
              <a:cs typeface="Arial" charset="0"/>
            </a:endParaRPr>
          </a:p>
        </p:txBody>
      </p:sp>
      <p:sp>
        <p:nvSpPr>
          <p:cNvPr id="18434"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C56FFC96-E5B9-9547-928A-D8854C36867B}" type="slidenum">
              <a:rPr>
                <a:solidFill>
                  <a:srgbClr val="898989"/>
                </a:solidFill>
                <a:ea typeface="Helvetica" charset="0"/>
                <a:cs typeface="Helvetica" charset="0"/>
              </a:rPr>
              <a:pPr/>
              <a:t>4</a:t>
            </a:fld>
            <a:endParaRPr lang="ar" altLang="fr-FR">
              <a:solidFill>
                <a:srgbClr val="898989"/>
              </a:solidFill>
              <a:ea typeface="Helvetica" charset="0"/>
              <a:cs typeface="Helvetica" charset="0"/>
            </a:endParaRPr>
          </a:p>
        </p:txBody>
      </p:sp>
      <p:sp>
        <p:nvSpPr>
          <p:cNvPr id="18435" name="Text Box 3"/>
          <p:cNvSpPr txBox="1">
            <a:spLocks noChangeArrowheads="1"/>
          </p:cNvSpPr>
          <p:nvPr/>
        </p:nvSpPr>
        <p:spPr bwMode="auto">
          <a:xfrm>
            <a:off x="457200" y="3352800"/>
            <a:ext cx="10033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rtl="1"/>
            <a:r>
              <a:rPr lang="ar" sz="1600" b="1" i="0" u="none" baseline="0">
                <a:solidFill>
                  <a:schemeClr val="bg2"/>
                </a:solidFill>
              </a:rPr>
              <a:t>السلامة في مكان العمل</a:t>
            </a:r>
          </a:p>
        </p:txBody>
      </p:sp>
      <p:sp>
        <p:nvSpPr>
          <p:cNvPr id="7" name="Text Box 5"/>
          <p:cNvSpPr txBox="1">
            <a:spLocks noChangeArrowheads="1"/>
          </p:cNvSpPr>
          <p:nvPr/>
        </p:nvSpPr>
        <p:spPr bwMode="auto">
          <a:xfrm>
            <a:off x="457200" y="5764213"/>
            <a:ext cx="8374408" cy="478978"/>
          </a:xfrm>
          <a:prstGeom prst="rect">
            <a:avLst/>
          </a:prstGeom>
          <a:noFill/>
          <a:ln w="25400" algn="ctr">
            <a:noFill/>
            <a:miter lim="800000"/>
            <a:headEnd/>
            <a:tailEnd/>
          </a:ln>
        </p:spPr>
        <p:txBody>
          <a:bodyPr wrap="none" lIns="72009" tIns="36005" rIns="72009" bIns="36005">
            <a:spAutoFit/>
          </a:bodyPr>
          <a:lstStyle/>
          <a:p>
            <a:pPr algn="r" defTabSz="720725" rtl="1">
              <a:lnSpc>
                <a:spcPct val="120000"/>
              </a:lnSpc>
              <a:spcBef>
                <a:spcPct val="50000"/>
              </a:spcBef>
              <a:buClr>
                <a:srgbClr val="FA3805"/>
              </a:buClr>
              <a:buSzPct val="120000"/>
              <a:defRPr/>
            </a:pPr>
            <a:r>
              <a:rPr lang="ar" sz="2200" b="1" i="0" u="none" cap="all" baseline="0">
                <a:solidFill>
                  <a:schemeClr val="accent3">
                    <a:lumMod val="75000"/>
                  </a:schemeClr>
                </a:solidFill>
                <a:latin typeface="+mj-lt"/>
                <a:ea typeface="+mj-ea"/>
                <a:cs typeface="Arial"/>
              </a:rPr>
              <a:t>نهج مُشترك لإدارة المخاطر</a:t>
            </a:r>
          </a:p>
        </p:txBody>
      </p:sp>
      <p:sp>
        <p:nvSpPr>
          <p:cNvPr id="18437" name="Arc 7"/>
          <p:cNvSpPr>
            <a:spLocks/>
          </p:cNvSpPr>
          <p:nvPr/>
        </p:nvSpPr>
        <p:spPr bwMode="auto">
          <a:xfrm rot="4756268">
            <a:off x="6422231" y="4433094"/>
            <a:ext cx="1265238" cy="704850"/>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ar"/>
          </a:p>
        </p:txBody>
      </p:sp>
      <p:sp>
        <p:nvSpPr>
          <p:cNvPr id="18438" name="Arc 7"/>
          <p:cNvSpPr>
            <a:spLocks/>
          </p:cNvSpPr>
          <p:nvPr/>
        </p:nvSpPr>
        <p:spPr bwMode="auto">
          <a:xfrm rot="17603620" flipH="1">
            <a:off x="261937" y="3495676"/>
            <a:ext cx="1901825" cy="1403350"/>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ar"/>
          </a:p>
        </p:txBody>
      </p:sp>
      <p:pic>
        <p:nvPicPr>
          <p:cNvPr id="10" name="Picture 2" descr="http://img.maxisciences.com/pollution/pollution-de-l-eau-par-des-hydrocarbures_12866_w250.jpg"/>
          <p:cNvPicPr>
            <a:picLocks noChangeAspect="1" noChangeArrowheads="1"/>
          </p:cNvPicPr>
          <p:nvPr/>
        </p:nvPicPr>
        <p:blipFill>
          <a:blip r:embed="rId2" cstate="email"/>
          <a:srcRect/>
          <a:stretch>
            <a:fillRect/>
          </a:stretch>
        </p:blipFill>
        <p:spPr bwMode="auto">
          <a:xfrm>
            <a:off x="1460500" y="2828925"/>
            <a:ext cx="1616075" cy="2073275"/>
          </a:xfrm>
          <a:prstGeom prst="rect">
            <a:avLst/>
          </a:prstGeom>
          <a:ln>
            <a:noFill/>
          </a:ln>
          <a:effectLst>
            <a:outerShdw blurRad="292100" dist="139700" dir="2700000" algn="tl" rotWithShape="0">
              <a:srgbClr val="333333">
                <a:alpha val="65000"/>
              </a:srgbClr>
            </a:outerShdw>
          </a:effectLst>
        </p:spPr>
      </p:pic>
      <p:sp>
        <p:nvSpPr>
          <p:cNvPr id="18440" name="Arc 7"/>
          <p:cNvSpPr>
            <a:spLocks/>
          </p:cNvSpPr>
          <p:nvPr/>
        </p:nvSpPr>
        <p:spPr bwMode="auto">
          <a:xfrm rot="2544923">
            <a:off x="5310188" y="3443288"/>
            <a:ext cx="1419225" cy="1616075"/>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ar"/>
          </a:p>
        </p:txBody>
      </p:sp>
      <p:sp>
        <p:nvSpPr>
          <p:cNvPr id="18441" name="Text Box 3"/>
          <p:cNvSpPr txBox="1">
            <a:spLocks noChangeArrowheads="1"/>
          </p:cNvSpPr>
          <p:nvPr/>
        </p:nvSpPr>
        <p:spPr bwMode="auto">
          <a:xfrm>
            <a:off x="3235325" y="3411538"/>
            <a:ext cx="10715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rtl="1"/>
            <a:r>
              <a:rPr lang="ar" sz="1600" b="1" i="0" u="none" baseline="0">
                <a:solidFill>
                  <a:schemeClr val="bg2"/>
                </a:solidFill>
              </a:rPr>
              <a:t>المخاطر الرئيسية</a:t>
            </a:r>
          </a:p>
        </p:txBody>
      </p:sp>
      <p:pic>
        <p:nvPicPr>
          <p:cNvPr id="13" name="Picture 11"/>
          <p:cNvPicPr>
            <a:picLocks noChangeAspect="1" noChangeArrowheads="1"/>
          </p:cNvPicPr>
          <p:nvPr/>
        </p:nvPicPr>
        <p:blipFill>
          <a:blip r:embed="rId3" cstate="email"/>
          <a:stretch>
            <a:fillRect/>
          </a:stretch>
        </p:blipFill>
        <p:spPr>
          <a:xfrm>
            <a:off x="290513" y="1277938"/>
            <a:ext cx="1616075" cy="2074862"/>
          </a:xfrm>
          <a:prstGeom prst="rect">
            <a:avLst/>
          </a:prstGeom>
          <a:ln>
            <a:noFill/>
          </a:ln>
          <a:effectLst>
            <a:outerShdw blurRad="292100" dist="139700" dir="2700000" algn="tl" rotWithShape="0">
              <a:srgbClr val="333333">
                <a:alpha val="65000"/>
              </a:srgbClr>
            </a:outerShdw>
          </a:effectLst>
        </p:spPr>
      </p:pic>
      <p:pic>
        <p:nvPicPr>
          <p:cNvPr id="14" name="Picture 10"/>
          <p:cNvPicPr>
            <a:picLocks noChangeAspect="1" noChangeArrowheads="1"/>
          </p:cNvPicPr>
          <p:nvPr/>
        </p:nvPicPr>
        <p:blipFill rotWithShape="1">
          <a:blip r:embed="rId4" cstate="email"/>
          <a:srcRect t="-2213" b="4666"/>
          <a:stretch/>
        </p:blipFill>
        <p:spPr bwMode="auto">
          <a:xfrm>
            <a:off x="2894013" y="1274763"/>
            <a:ext cx="1614487" cy="2074862"/>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1844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6888" y="2752725"/>
            <a:ext cx="16160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4" descr="E:\My Pictures\Securi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1975" y="1336675"/>
            <a:ext cx="15494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5" descr="E:\My Pictures\Societa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9150" y="2709863"/>
            <a:ext cx="16160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Text Box 3"/>
          <p:cNvSpPr txBox="1">
            <a:spLocks noChangeArrowheads="1"/>
          </p:cNvSpPr>
          <p:nvPr/>
        </p:nvSpPr>
        <p:spPr bwMode="auto">
          <a:xfrm>
            <a:off x="1403350" y="4902200"/>
            <a:ext cx="17018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rtl="1"/>
            <a:r>
              <a:rPr lang="ar" sz="1600" b="1" i="0" u="none" baseline="0">
                <a:solidFill>
                  <a:schemeClr val="bg2"/>
                </a:solidFill>
              </a:rPr>
              <a:t>البيئة</a:t>
            </a:r>
          </a:p>
        </p:txBody>
      </p:sp>
      <p:sp>
        <p:nvSpPr>
          <p:cNvPr id="18448" name="Text Box 3"/>
          <p:cNvSpPr txBox="1">
            <a:spLocks noChangeArrowheads="1"/>
          </p:cNvSpPr>
          <p:nvPr/>
        </p:nvSpPr>
        <p:spPr bwMode="auto">
          <a:xfrm>
            <a:off x="4306888" y="4902200"/>
            <a:ext cx="1544637"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rtl="1"/>
            <a:r>
              <a:rPr lang="ar" sz="1600" b="1" i="0" u="none" baseline="0">
                <a:solidFill>
                  <a:schemeClr val="bg2"/>
                </a:solidFill>
              </a:rPr>
              <a:t>النظافة العامة</a:t>
            </a:r>
          </a:p>
        </p:txBody>
      </p:sp>
      <p:sp>
        <p:nvSpPr>
          <p:cNvPr id="18449" name="Text Box 3"/>
          <p:cNvSpPr txBox="1">
            <a:spLocks noChangeArrowheads="1"/>
          </p:cNvSpPr>
          <p:nvPr/>
        </p:nvSpPr>
        <p:spPr bwMode="auto">
          <a:xfrm>
            <a:off x="5641975" y="3471863"/>
            <a:ext cx="154305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rtl="1"/>
            <a:r>
              <a:rPr lang="ar" sz="1600" b="1" i="0" u="none" baseline="0">
                <a:solidFill>
                  <a:schemeClr val="bg2"/>
                </a:solidFill>
              </a:rPr>
              <a:t>الأمن</a:t>
            </a:r>
          </a:p>
        </p:txBody>
      </p:sp>
      <p:sp>
        <p:nvSpPr>
          <p:cNvPr id="18450" name="Text Box 3"/>
          <p:cNvSpPr txBox="1">
            <a:spLocks noChangeArrowheads="1"/>
          </p:cNvSpPr>
          <p:nvPr/>
        </p:nvSpPr>
        <p:spPr bwMode="auto">
          <a:xfrm>
            <a:off x="7169150" y="4902200"/>
            <a:ext cx="15430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rtl="1"/>
            <a:r>
              <a:rPr lang="ar" sz="1600" b="1" i="0" u="none" baseline="0">
                <a:solidFill>
                  <a:schemeClr val="bg2"/>
                </a:solidFill>
              </a:rPr>
              <a:t>المجتمع</a:t>
            </a:r>
          </a:p>
        </p:txBody>
      </p:sp>
      <p:sp>
        <p:nvSpPr>
          <p:cNvPr id="18451" name="Arc 7"/>
          <p:cNvSpPr>
            <a:spLocks/>
          </p:cNvSpPr>
          <p:nvPr/>
        </p:nvSpPr>
        <p:spPr bwMode="auto">
          <a:xfrm rot="4339730">
            <a:off x="5125244" y="4958557"/>
            <a:ext cx="276225" cy="706437"/>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ar"/>
          </a:p>
        </p:txBody>
      </p:sp>
      <p:sp>
        <p:nvSpPr>
          <p:cNvPr id="18452" name="Arc 7"/>
          <p:cNvSpPr>
            <a:spLocks/>
          </p:cNvSpPr>
          <p:nvPr/>
        </p:nvSpPr>
        <p:spPr bwMode="auto">
          <a:xfrm rot="16548578" flipH="1">
            <a:off x="2146300" y="4835525"/>
            <a:ext cx="996950" cy="476250"/>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ar"/>
          </a:p>
        </p:txBody>
      </p:sp>
      <p:sp>
        <p:nvSpPr>
          <p:cNvPr id="18453" name="Arc 7"/>
          <p:cNvSpPr>
            <a:spLocks/>
          </p:cNvSpPr>
          <p:nvPr/>
        </p:nvSpPr>
        <p:spPr bwMode="auto">
          <a:xfrm rot="18226606" flipH="1">
            <a:off x="2881313" y="3360738"/>
            <a:ext cx="2532062" cy="1230312"/>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ar"/>
          </a:p>
        </p:txBody>
      </p:sp>
      <p:sp>
        <p:nvSpPr>
          <p:cNvPr id="24"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dirty="0"/>
              <a:t>مجموعة دمج الصحة والسلامة والأمن والمجتمع والبيئة (</a:t>
            </a:r>
            <a:r>
              <a:rPr lang="fr-FR" altLang="fr-FR" dirty="0">
                <a:cs typeface="Arial" pitchFamily="34" charset="0"/>
              </a:rPr>
              <a:t>H3SE</a:t>
            </a:r>
            <a:r>
              <a:rPr lang="ar" dirty="0"/>
              <a:t>) - المناهج الدراسية الأساسية العامة 3.1 - MAESTRO وتنظيم الصحة والسلامة والبيئة "HSE" – الإصدار الثاني</a:t>
            </a:r>
            <a:endParaRPr lang="ar" alt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defRPr/>
            </a:pPr>
            <a:r>
              <a:rPr lang="ar" b="1" i="0" u="none" baseline="0"/>
              <a:t>One MAESTRO: إطار عمل الصحة والسلامة والبيئة "HSE" الخاص بالمجموعة</a:t>
            </a:r>
            <a:endParaRPr lang="ar" dirty="0"/>
          </a:p>
        </p:txBody>
      </p:sp>
      <p:sp>
        <p:nvSpPr>
          <p:cNvPr id="19458"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CCE56DFD-BA52-6446-BF2B-8BD5CE13A9C4}" type="slidenum">
              <a:rPr>
                <a:solidFill>
                  <a:srgbClr val="898989"/>
                </a:solidFill>
                <a:ea typeface="Helvetica" charset="0"/>
                <a:cs typeface="Helvetica" charset="0"/>
              </a:rPr>
              <a:pPr/>
              <a:t>5</a:t>
            </a:fld>
            <a:endParaRPr lang="ar" altLang="fr-FR">
              <a:solidFill>
                <a:srgbClr val="898989"/>
              </a:solidFill>
              <a:ea typeface="Helvetica" charset="0"/>
              <a:cs typeface="Helvetica" charset="0"/>
            </a:endParaRPr>
          </a:p>
        </p:txBody>
      </p:sp>
      <p:sp>
        <p:nvSpPr>
          <p:cNvPr id="19461" name="Espace réservé du texte 2"/>
          <p:cNvSpPr>
            <a:spLocks noGrp="1"/>
          </p:cNvSpPr>
          <p:nvPr>
            <p:ph type="body" sz="quarter" idx="12"/>
          </p:nvPr>
        </p:nvSpPr>
        <p:spPr>
          <a:xfrm>
            <a:off x="457200" y="1125538"/>
            <a:ext cx="5562600" cy="5040312"/>
          </a:xfrm>
        </p:spPr>
        <p:txBody>
          <a:bodyPr/>
          <a:lstStyle/>
          <a:p>
            <a:pPr algn="r" rtl="1"/>
            <a:r>
              <a:rPr lang="ar" b="0" i="0" u="none" baseline="0">
                <a:cs typeface="Arial" charset="0"/>
              </a:rPr>
              <a:t>إطار عمل لمراقبة المخاطر في </a:t>
            </a:r>
            <a:r>
              <a:rPr lang="ar" b="1" i="0" u="none" baseline="0">
                <a:cs typeface="Arial" charset="0"/>
              </a:rPr>
              <a:t>جميع أنحاء المجموعة</a:t>
            </a:r>
            <a:r>
              <a:rPr lang="ar" b="0" i="0" u="none" baseline="0">
                <a:cs typeface="Arial" charset="0"/>
              </a:rPr>
              <a:t> وإدارتها.</a:t>
            </a:r>
          </a:p>
          <a:p>
            <a:endParaRPr lang="ar" altLang="fr-FR" dirty="0">
              <a:cs typeface="Arial" charset="0"/>
            </a:endParaRPr>
          </a:p>
          <a:p>
            <a:pPr algn="r" rtl="1"/>
            <a:r>
              <a:rPr lang="ar" b="0" i="0" u="none" baseline="0">
                <a:cs typeface="Arial" charset="0"/>
              </a:rPr>
              <a:t>المبادئ، و</a:t>
            </a:r>
            <a:r>
              <a:rPr lang="ar" b="1" i="0" u="none" baseline="0">
                <a:cs typeface="Arial" charset="0"/>
              </a:rPr>
              <a:t>المتطلبات</a:t>
            </a:r>
            <a:r>
              <a:rPr lang="ar" b="0" i="0" u="none" baseline="0">
                <a:cs typeface="Arial" charset="0"/>
              </a:rPr>
              <a:t> الآخذة في الانخفاض من قِبل الفروع والشركات التابعة والمواقع.</a:t>
            </a:r>
          </a:p>
          <a:p>
            <a:pPr lvl="1" algn="r" rtl="1"/>
            <a:endParaRPr lang="ar" altLang="fr-FR" dirty="0">
              <a:cs typeface="Arial" charset="0"/>
            </a:endParaRPr>
          </a:p>
          <a:p>
            <a:pPr algn="r" rtl="1"/>
            <a:r>
              <a:rPr lang="ar" b="0" i="0" u="none" baseline="0">
                <a:cs typeface="Arial" charset="0"/>
              </a:rPr>
              <a:t>ينتج عنها سياسة الصحة والسلامة والبيئة والجودة "HSEQ" للفرع، والقواعد، والمسؤوليات، والعمليات التشغيلية، والمتطلبات الإلزامية ....</a:t>
            </a:r>
            <a:endParaRPr lang="ar" altLang="fr-FR" dirty="0">
              <a:cs typeface="Arial" charset="0"/>
            </a:endParaRPr>
          </a:p>
          <a:p>
            <a:endParaRPr lang="ar" altLang="fr-FR" dirty="0">
              <a:cs typeface="Arial" charset="0"/>
            </a:endParaRPr>
          </a:p>
          <a:p>
            <a:pPr algn="r" rtl="1"/>
            <a:r>
              <a:rPr lang="ar" b="0" i="0" u="none" baseline="0">
                <a:cs typeface="Arial" charset="0"/>
              </a:rPr>
              <a:t>يتم التحقق بشكل منتظم من تنفيذ أداة ONE MAESTRO في المواقع والفروع من خلال أحد أدوات التدقيق (AUDIT MAESTRO).</a:t>
            </a:r>
          </a:p>
        </p:txBody>
      </p:sp>
      <p:sp>
        <p:nvSpPr>
          <p:cNvPr id="7"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dirty="0"/>
              <a:t>مجموعة دمج الصحة والسلامة والأمن والمجتمع والبيئة (</a:t>
            </a:r>
            <a:r>
              <a:rPr lang="fr-FR" altLang="fr-FR" dirty="0">
                <a:cs typeface="Arial" pitchFamily="34" charset="0"/>
              </a:rPr>
              <a:t>H3SE</a:t>
            </a:r>
            <a:r>
              <a:rPr lang="ar" dirty="0"/>
              <a:t>) - المناهج الدراسية الأساسية العامة 3.1 - MAESTRO وتنظيم الصحة والسلامة والبيئة "HSE" – الإصدار الثاني</a:t>
            </a:r>
            <a:endParaRPr lang="ar" alt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2852936"/>
            <a:ext cx="2821436" cy="31436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defRPr/>
            </a:pPr>
            <a:r>
              <a:rPr lang="ar" b="1" i="0" u="none" baseline="0"/>
              <a:t>مبادئ maestro</a:t>
            </a:r>
            <a:endParaRPr lang="ar" dirty="0"/>
          </a:p>
        </p:txBody>
      </p:sp>
      <p:sp>
        <p:nvSpPr>
          <p:cNvPr id="20482" name="Espace réservé du texte 2"/>
          <p:cNvSpPr>
            <a:spLocks noGrp="1"/>
          </p:cNvSpPr>
          <p:nvPr>
            <p:ph type="body" sz="quarter" idx="12"/>
          </p:nvPr>
        </p:nvSpPr>
        <p:spPr>
          <a:xfrm>
            <a:off x="457200" y="1125538"/>
            <a:ext cx="7211144" cy="5040312"/>
          </a:xfrm>
        </p:spPr>
        <p:txBody>
          <a:bodyPr/>
          <a:lstStyle/>
          <a:p>
            <a:pPr algn="r" rtl="1">
              <a:spcAft>
                <a:spcPts val="1200"/>
              </a:spcAft>
            </a:pPr>
            <a:r>
              <a:rPr lang="ar" sz="1600" b="1" i="0" u="none" baseline="0"/>
              <a:t>المبدأ رقم 01 - </a:t>
            </a:r>
            <a:r>
              <a:rPr lang="ar" sz="1600" b="0" i="0" u="none" baseline="0"/>
              <a:t>الإدارة والقيادة والاتصال والمشاركة</a:t>
            </a:r>
          </a:p>
          <a:p>
            <a:pPr algn="r" rtl="1">
              <a:spcAft>
                <a:spcPts val="1200"/>
              </a:spcAft>
            </a:pPr>
            <a:r>
              <a:rPr lang="ar" sz="1600" b="1" i="0" u="none" baseline="0"/>
              <a:t>المبدأ رقم 02 – </a:t>
            </a:r>
            <a:r>
              <a:rPr lang="ar" sz="1600" b="0" i="0" u="none" baseline="0"/>
              <a:t>الامتثال للقوانين واللوائح ومتطلبات المجموعة</a:t>
            </a:r>
          </a:p>
          <a:p>
            <a:pPr algn="r" rtl="1">
              <a:spcAft>
                <a:spcPts val="1200"/>
              </a:spcAft>
            </a:pPr>
            <a:r>
              <a:rPr lang="ar" sz="1600" b="1" i="0" u="none" baseline="0"/>
              <a:t>المبدأ رقم 03 – </a:t>
            </a:r>
            <a:r>
              <a:rPr lang="ar" sz="1600" b="0" i="0" u="none" baseline="0"/>
              <a:t>إدارة المخاطر والتصميم والبناء</a:t>
            </a:r>
          </a:p>
          <a:p>
            <a:pPr algn="r" rtl="1">
              <a:spcAft>
                <a:spcPts val="1200"/>
              </a:spcAft>
            </a:pPr>
            <a:r>
              <a:rPr lang="ar" sz="1600" b="1" i="0" u="none" baseline="0"/>
              <a:t>المبدأ رقم 04 – </a:t>
            </a:r>
            <a:r>
              <a:rPr lang="ar" sz="1600" b="0" i="0" u="none" baseline="0"/>
              <a:t>موثوقية العمليات وكفاءتها</a:t>
            </a:r>
          </a:p>
          <a:p>
            <a:pPr algn="r" rtl="1">
              <a:spcAft>
                <a:spcPts val="1200"/>
              </a:spcAft>
            </a:pPr>
            <a:r>
              <a:rPr lang="ar" sz="1600" b="1" i="0" u="none" baseline="0"/>
              <a:t>المبدأ رقم 05 – </a:t>
            </a:r>
            <a:r>
              <a:rPr lang="ar" sz="1600" b="0" i="0" u="none" baseline="0"/>
              <a:t>المتعاقدون والموردون</a:t>
            </a:r>
          </a:p>
          <a:p>
            <a:pPr algn="r" rtl="1">
              <a:spcAft>
                <a:spcPts val="1200"/>
              </a:spcAft>
            </a:pPr>
            <a:r>
              <a:rPr lang="ar" sz="1600" b="1" i="0" u="none" baseline="0"/>
              <a:t>المبدأ رقم 06 – </a:t>
            </a:r>
            <a:r>
              <a:rPr lang="ar" sz="1600" b="0" i="0" u="none" baseline="0"/>
              <a:t>المهارات والتدريب</a:t>
            </a:r>
          </a:p>
          <a:p>
            <a:pPr algn="r" rtl="1">
              <a:spcAft>
                <a:spcPts val="1200"/>
              </a:spcAft>
            </a:pPr>
            <a:r>
              <a:rPr lang="ar" sz="1600" b="1" i="0" u="none" baseline="0"/>
              <a:t>المبدأ رقم 07 – </a:t>
            </a:r>
            <a:r>
              <a:rPr lang="ar" sz="1600" b="0" i="0" u="none" baseline="0"/>
              <a:t>حالات الطوارئ: التأهب والاستجابة.</a:t>
            </a:r>
          </a:p>
          <a:p>
            <a:pPr algn="r" rtl="1">
              <a:spcAft>
                <a:spcPts val="1200"/>
              </a:spcAft>
            </a:pPr>
            <a:r>
              <a:rPr lang="ar" sz="1600" b="1" i="0" u="none" baseline="0"/>
              <a:t>المبدأ رقم 08 - </a:t>
            </a:r>
            <a:r>
              <a:rPr lang="ar" sz="1600" b="0" i="0" u="none" baseline="0"/>
              <a:t>إدارة الحوادث وتبادل المعلومات</a:t>
            </a:r>
          </a:p>
          <a:p>
            <a:pPr algn="r" rtl="1">
              <a:spcAft>
                <a:spcPts val="1200"/>
              </a:spcAft>
            </a:pPr>
            <a:r>
              <a:rPr lang="ar" sz="1600" b="1" i="0" u="none" baseline="0"/>
              <a:t>المبدأ رقم 09 - </a:t>
            </a:r>
            <a:r>
              <a:rPr lang="ar" sz="1600" b="0" i="0" u="none" baseline="0"/>
              <a:t>الرصد والتدقيق والتفتيش</a:t>
            </a:r>
          </a:p>
          <a:p>
            <a:pPr algn="r" rtl="1">
              <a:spcAft>
                <a:spcPts val="1200"/>
              </a:spcAft>
            </a:pPr>
            <a:r>
              <a:rPr lang="ar" sz="1600" b="1" i="0" u="none" baseline="0"/>
              <a:t>المبدأ رقم 10 – </a:t>
            </a:r>
            <a:r>
              <a:rPr lang="ar" sz="1600" b="0" i="0" u="none" baseline="0"/>
              <a:t>تحسين الأداء</a:t>
            </a:r>
            <a:endParaRPr lang="ar" altLang="fr-FR" sz="1600" dirty="0">
              <a:cs typeface="Arial" charset="0"/>
            </a:endParaRPr>
          </a:p>
        </p:txBody>
      </p:sp>
      <p:sp>
        <p:nvSpPr>
          <p:cNvPr id="20483"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BF0A83F6-EA5D-B946-82F7-A031320DA2FD}" type="slidenum">
              <a:rPr>
                <a:solidFill>
                  <a:srgbClr val="898989"/>
                </a:solidFill>
                <a:ea typeface="Helvetica" charset="0"/>
                <a:cs typeface="Helvetica" charset="0"/>
              </a:rPr>
              <a:pPr/>
              <a:t>6</a:t>
            </a:fld>
            <a:endParaRPr lang="ar" altLang="fr-FR">
              <a:solidFill>
                <a:srgbClr val="898989"/>
              </a:solidFill>
              <a:ea typeface="Helvetica" charset="0"/>
              <a:cs typeface="Helvetica" charset="0"/>
            </a:endParaRPr>
          </a:p>
        </p:txBody>
      </p:sp>
      <p:sp>
        <p:nvSpPr>
          <p:cNvPr id="9"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dirty="0"/>
              <a:t>مجموعة دمج الصحة والسلامة والأمن والمجتمع والبيئة (</a:t>
            </a:r>
            <a:r>
              <a:rPr lang="fr-FR" altLang="fr-FR" dirty="0">
                <a:cs typeface="Arial" pitchFamily="34" charset="0"/>
              </a:rPr>
              <a:t>H3SE</a:t>
            </a:r>
            <a:r>
              <a:rPr lang="ar" dirty="0"/>
              <a:t>) - المناهج الدراسية الأساسية العامة 3.1 - MAESTRO وتنظيم الصحة والسلامة والبيئة "HSE" – الإصدار الثاني</a:t>
            </a:r>
            <a:endParaRPr lang="ar" alt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068960"/>
            <a:ext cx="2821436" cy="31436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defRPr/>
            </a:pPr>
            <a:r>
              <a:rPr lang="ar" b="1" i="0" u="none" baseline="0"/>
              <a:t>مبادئ maestro والمتطلبات</a:t>
            </a:r>
            <a:endParaRPr lang="ar" dirty="0"/>
          </a:p>
        </p:txBody>
      </p:sp>
      <p:sp>
        <p:nvSpPr>
          <p:cNvPr id="21506"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64C7FA47-AAEA-6644-9191-E06AAF7A7642}" type="slidenum">
              <a:rPr>
                <a:solidFill>
                  <a:srgbClr val="898989"/>
                </a:solidFill>
                <a:ea typeface="Helvetica" charset="0"/>
                <a:cs typeface="Helvetica" charset="0"/>
              </a:rPr>
              <a:pPr/>
              <a:t>7</a:t>
            </a:fld>
            <a:endParaRPr lang="ar" altLang="fr-FR">
              <a:solidFill>
                <a:srgbClr val="898989"/>
              </a:solidFill>
              <a:ea typeface="Helvetica" charset="0"/>
              <a:cs typeface="Helvetica" charset="0"/>
            </a:endParaRPr>
          </a:p>
        </p:txBody>
      </p:sp>
      <p:sp>
        <p:nvSpPr>
          <p:cNvPr id="21508" name="Espace réservé du texte 2"/>
          <p:cNvSpPr>
            <a:spLocks noGrp="1"/>
          </p:cNvSpPr>
          <p:nvPr>
            <p:ph type="body" sz="quarter" idx="12"/>
          </p:nvPr>
        </p:nvSpPr>
        <p:spPr>
          <a:xfrm>
            <a:off x="179388" y="1052513"/>
            <a:ext cx="8640762" cy="1440383"/>
          </a:xfrm>
        </p:spPr>
        <p:txBody>
          <a:bodyPr/>
          <a:lstStyle/>
          <a:p>
            <a:pPr algn="r" rtl="1">
              <a:spcAft>
                <a:spcPts val="1200"/>
              </a:spcAft>
            </a:pPr>
            <a:r>
              <a:rPr lang="ar" sz="1800" b="1" i="0" u="none" baseline="0"/>
              <a:t>المبدأ رقم 04 – </a:t>
            </a:r>
            <a:r>
              <a:rPr lang="ar" sz="1800" b="0" i="0" u="none" baseline="0"/>
              <a:t>موثوقية العمليات وكفاءتها</a:t>
            </a:r>
          </a:p>
          <a:p>
            <a:pPr marL="0" indent="0" algn="r" rtl="1">
              <a:buNone/>
            </a:pPr>
            <a:r>
              <a:rPr lang="ar" sz="1800" b="0" i="1" u="none" baseline="0"/>
              <a:t>"بالنسبة لأي نشاط، يتم تحديد المخاطر التي يتعرض لها الأشخاص، والبيئة والمنشآت بشكل منتظم، مع تقييم المخاطر المرتبطة بها، كما تم تحديد التدابير اللازمة للحد منها وكذلك إجراءات التنفيذ. "</a:t>
            </a:r>
            <a:endParaRPr lang="ar" sz="1800" i="1" dirty="0"/>
          </a:p>
        </p:txBody>
      </p:sp>
      <p:grpSp>
        <p:nvGrpSpPr>
          <p:cNvPr id="21509" name="Grouper 10"/>
          <p:cNvGrpSpPr>
            <a:grpSpLocks/>
          </p:cNvGrpSpPr>
          <p:nvPr/>
        </p:nvGrpSpPr>
        <p:grpSpPr bwMode="auto">
          <a:xfrm>
            <a:off x="899592" y="3068960"/>
            <a:ext cx="863600" cy="720725"/>
            <a:chOff x="2915816" y="2924944"/>
            <a:chExt cx="864096" cy="720080"/>
          </a:xfrm>
        </p:grpSpPr>
        <p:sp>
          <p:nvSpPr>
            <p:cNvPr id="9" name="Flèche vers la droite 8"/>
            <p:cNvSpPr/>
            <p:nvPr/>
          </p:nvSpPr>
          <p:spPr>
            <a:xfrm>
              <a:off x="2915816" y="3140651"/>
              <a:ext cx="864096" cy="504373"/>
            </a:xfrm>
            <a:prstGeom prst="rightArrow">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1"/>
              <a:endParaRPr lang="ar" altLang="fr-FR">
                <a:solidFill>
                  <a:srgbClr val="FFFFFF"/>
                </a:solidFill>
              </a:endParaRPr>
            </a:p>
          </p:txBody>
        </p:sp>
        <p:sp>
          <p:nvSpPr>
            <p:cNvPr id="10" name="Rectangle 9"/>
            <p:cNvSpPr/>
            <p:nvPr/>
          </p:nvSpPr>
          <p:spPr>
            <a:xfrm>
              <a:off x="2915816" y="2924944"/>
              <a:ext cx="287502" cy="575746"/>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1"/>
              <a:endParaRPr lang="ar" altLang="fr-FR">
                <a:solidFill>
                  <a:srgbClr val="FFFFFF"/>
                </a:solidFill>
              </a:endParaRPr>
            </a:p>
          </p:txBody>
        </p:sp>
      </p:grpSp>
      <p:sp>
        <p:nvSpPr>
          <p:cNvPr id="21510" name="Espace réservé du texte 2"/>
          <p:cNvSpPr txBox="1">
            <a:spLocks/>
          </p:cNvSpPr>
          <p:nvPr/>
        </p:nvSpPr>
        <p:spPr bwMode="auto">
          <a:xfrm>
            <a:off x="1979613" y="2982816"/>
            <a:ext cx="7037387" cy="230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spcBef>
                <a:spcPts val="300"/>
              </a:spcBef>
              <a:spcAft>
                <a:spcPts val="300"/>
              </a:spcAft>
              <a:buClr>
                <a:srgbClr val="A90025"/>
              </a:buClr>
              <a:buSzPct val="120000"/>
              <a:buFont typeface="Lucida Grande" charset="0"/>
              <a:buChar char="●"/>
              <a:defRPr sz="2000">
                <a:solidFill>
                  <a:schemeClr val="tx1"/>
                </a:solidFill>
                <a:latin typeface="Arial" charset="0"/>
                <a:ea typeface="Arial" charset="0"/>
                <a:cs typeface="Arial" charset="0"/>
              </a:defRPr>
            </a:lvl1pPr>
            <a:lvl2pPr marL="447675" indent="-180975" defTabSz="533400">
              <a:spcBef>
                <a:spcPts val="300"/>
              </a:spcBef>
              <a:spcAft>
                <a:spcPts val="300"/>
              </a:spcAft>
              <a:buClr>
                <a:srgbClr val="A90025"/>
              </a:buClr>
              <a:buFont typeface="Lucida Grande" charset="0"/>
              <a:buChar char="-"/>
              <a:defRPr>
                <a:solidFill>
                  <a:schemeClr val="tx1"/>
                </a:solidFill>
                <a:latin typeface="Arial" charset="0"/>
                <a:ea typeface="Arial" charset="0"/>
                <a:cs typeface="Arial" charset="0"/>
              </a:defRPr>
            </a:lvl2pPr>
            <a:lvl3pPr marL="806450" indent="-180975">
              <a:spcBef>
                <a:spcPts val="300"/>
              </a:spcBef>
              <a:spcAft>
                <a:spcPts val="300"/>
              </a:spcAft>
              <a:buClr>
                <a:srgbClr val="A90025"/>
              </a:buClr>
              <a:buSzPct val="100000"/>
              <a:buFont typeface="Lucida Grande" charset="0"/>
              <a:buChar char="•"/>
              <a:defRPr sz="1600">
                <a:solidFill>
                  <a:schemeClr val="tx1"/>
                </a:solidFill>
                <a:latin typeface="Arial" charset="0"/>
                <a:ea typeface="Arial" charset="0"/>
                <a:cs typeface="Arial" charset="0"/>
              </a:defRPr>
            </a:lvl3pPr>
            <a:lvl4pPr marL="1076325" indent="-171450">
              <a:spcBef>
                <a:spcPts val="300"/>
              </a:spcBef>
              <a:spcAft>
                <a:spcPts val="300"/>
              </a:spcAft>
              <a:buClr>
                <a:srgbClr val="A90025"/>
              </a:buClr>
              <a:buSzPct val="80000"/>
              <a:buFont typeface="Lucida Grande" charset="0"/>
              <a:buChar char="-"/>
              <a:defRPr sz="1600">
                <a:solidFill>
                  <a:schemeClr val="tx1"/>
                </a:solidFill>
                <a:latin typeface="Arial" charset="0"/>
                <a:ea typeface="Helvetica" charset="0"/>
                <a:cs typeface="Helvetica" charset="0"/>
              </a:defRPr>
            </a:lvl4pPr>
            <a:lvl5pPr marL="1258888" indent="-180975" defTabSz="352425">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5pPr>
            <a:lvl6pPr marL="17160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6pPr>
            <a:lvl7pPr marL="21732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7pPr>
            <a:lvl8pPr marL="26304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8pPr>
            <a:lvl9pPr marL="30876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9pPr>
          </a:lstStyle>
          <a:p>
            <a:pPr algn="r" rtl="1">
              <a:buNone/>
            </a:pPr>
            <a:r>
              <a:rPr lang="ar" sz="1800" b="1" i="0" u="none" baseline="0"/>
              <a:t>CR EP HSE 001: </a:t>
            </a:r>
            <a:r>
              <a:rPr lang="ar" sz="1800" b="0" i="0" u="none" baseline="0"/>
              <a:t>ومن خلال تقييم الاحتياجات، ينبغي على الإدارة تطبيق القواعد والإجراءات ونظام التصاريح العمل، وذلك كي يتم استخدامها من أجل مراقبة الأنشطة. وتشمل هذه الأنشطة، من بين أمور أخرى، النقل البري / البحري / الجوي، والرفع، والتغلغل في الأماكن الضيقة. ينبغي إعادة النظر في هذه القواعد والإجراءات ونظام تصاريح العمل من قبل الموظفين المعنيين، كلما كان ذلك ضروريًا، وذلك لضمان اتساقها مع المخاطر المقدرة. </a:t>
            </a:r>
            <a:endParaRPr lang="ar" sz="1800" dirty="0"/>
          </a:p>
          <a:p>
            <a:pPr algn="r" rtl="1">
              <a:buFont typeface="Lucida Grande" charset="0"/>
              <a:buNone/>
            </a:pPr>
            <a:endParaRPr lang="ar" altLang="fr-FR" sz="1800" dirty="0"/>
          </a:p>
          <a:p>
            <a:pPr algn="r" rtl="1">
              <a:buFont typeface="Lucida Grande" charset="0"/>
              <a:buNone/>
            </a:pPr>
            <a:r>
              <a:rPr lang="ar" sz="1800" b="0" i="0" u="none" baseline="0"/>
              <a:t> </a:t>
            </a:r>
          </a:p>
          <a:p>
            <a:pPr algn="r" rtl="1">
              <a:buFont typeface="Lucida Grande" charset="0"/>
              <a:buNone/>
            </a:pPr>
            <a:endParaRPr lang="ar" altLang="fr-FR" sz="1800" dirty="0">
              <a:solidFill>
                <a:srgbClr val="A6A6A6"/>
              </a:solidFill>
            </a:endParaRPr>
          </a:p>
          <a:p>
            <a:pPr algn="r" rtl="1">
              <a:buFont typeface="Lucida Grande" charset="0"/>
              <a:buNone/>
            </a:pPr>
            <a:endParaRPr lang="ar" altLang="fr-FR" sz="1800" dirty="0"/>
          </a:p>
        </p:txBody>
      </p:sp>
      <p:sp>
        <p:nvSpPr>
          <p:cNvPr id="11"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dirty="0"/>
              <a:t>مجموعة دمج الصحة والسلامة والأمن والمجتمع والبيئة (</a:t>
            </a:r>
            <a:r>
              <a:rPr lang="fr-FR" altLang="fr-FR" dirty="0">
                <a:cs typeface="Arial" pitchFamily="34" charset="0"/>
              </a:rPr>
              <a:t>H3SE</a:t>
            </a:r>
            <a:r>
              <a:rPr lang="ar" dirty="0"/>
              <a:t>) - المناهج الدراسية الأساسية العامة 3.1 - MAESTRO وتنظيم الصحة والسلامة والبيئة "HSE" – الإصدار الثاني</a:t>
            </a:r>
            <a:endParaRPr lang="ar" alt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defRPr/>
            </a:pPr>
            <a:r>
              <a:rPr lang="ar" b="1" i="0" u="none" baseline="0"/>
              <a:t>مبادئ maestro والمتطلبات</a:t>
            </a:r>
            <a:endParaRPr lang="ar" dirty="0"/>
          </a:p>
        </p:txBody>
      </p:sp>
      <p:sp>
        <p:nvSpPr>
          <p:cNvPr id="22530"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41F4D80B-B7EC-2640-94BF-984B867D0110}" type="slidenum">
              <a:rPr>
                <a:solidFill>
                  <a:srgbClr val="898989"/>
                </a:solidFill>
                <a:ea typeface="Helvetica" charset="0"/>
                <a:cs typeface="Helvetica" charset="0"/>
              </a:rPr>
              <a:pPr/>
              <a:t>8</a:t>
            </a:fld>
            <a:endParaRPr lang="ar" altLang="fr-FR">
              <a:solidFill>
                <a:srgbClr val="898989"/>
              </a:solidFill>
              <a:ea typeface="Helvetica" charset="0"/>
              <a:cs typeface="Helvetica"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943140"/>
            <a:ext cx="3816424" cy="2835258"/>
          </a:xfrm>
          <a:prstGeom prst="rect">
            <a:avLst/>
          </a:prstGeom>
          <a:ln>
            <a:solidFill>
              <a:schemeClr val="tx1"/>
            </a:solidFill>
          </a:ln>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604" y="2234307"/>
            <a:ext cx="3562822" cy="2852936"/>
          </a:xfrm>
          <a:prstGeom prst="rect">
            <a:avLst/>
          </a:prstGeom>
          <a:ln>
            <a:solidFill>
              <a:schemeClr val="tx1"/>
            </a:solidFill>
          </a:ln>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3212976"/>
            <a:ext cx="3520177" cy="2996952"/>
          </a:xfrm>
          <a:prstGeom prst="rect">
            <a:avLst/>
          </a:prstGeom>
          <a:ln>
            <a:solidFill>
              <a:schemeClr val="tx1"/>
            </a:solidFill>
          </a:ln>
        </p:spPr>
      </p:pic>
      <p:sp>
        <p:nvSpPr>
          <p:cNvPr id="8"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dirty="0"/>
              <a:t>مجموعة دمج الصحة والسلامة والأمن والمجتمع والبيئة (</a:t>
            </a:r>
            <a:r>
              <a:rPr lang="fr-FR" altLang="fr-FR" dirty="0">
                <a:cs typeface="Arial" pitchFamily="34" charset="0"/>
              </a:rPr>
              <a:t>H3SE</a:t>
            </a:r>
            <a:r>
              <a:rPr lang="ar" dirty="0"/>
              <a:t>) - المناهج الدراسية الأساسية العامة 3.1 - MAESTRO وتنظيم الصحة والسلامة والبيئة "HSE" – الإصدار الثاني</a:t>
            </a:r>
            <a:endParaRPr lang="ar" alt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defRPr/>
            </a:pPr>
            <a:r>
              <a:rPr lang="ar" b="1" i="0" u="none" baseline="0"/>
              <a:t>الإطار المرجعي الخاص بالصحة والسلامة والبيئة "HSE"</a:t>
            </a:r>
            <a:endParaRPr lang="ar" dirty="0"/>
          </a:p>
        </p:txBody>
      </p:sp>
      <p:sp>
        <p:nvSpPr>
          <p:cNvPr id="23554"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C23630A8-01D9-5340-9D3A-89BEEE0A71A3}" type="slidenum">
              <a:rPr>
                <a:solidFill>
                  <a:srgbClr val="898989"/>
                </a:solidFill>
                <a:ea typeface="Helvetica" charset="0"/>
                <a:cs typeface="Helvetica" charset="0"/>
              </a:rPr>
              <a:pPr/>
              <a:t>9</a:t>
            </a:fld>
            <a:endParaRPr lang="ar" altLang="fr-FR">
              <a:solidFill>
                <a:srgbClr val="898989"/>
              </a:solidFill>
              <a:ea typeface="Helvetica" charset="0"/>
              <a:cs typeface="Helvetica" charset="0"/>
            </a:endParaRPr>
          </a:p>
        </p:txBody>
      </p:sp>
      <p:sp>
        <p:nvSpPr>
          <p:cNvPr id="16" name="ZoneTexte 15"/>
          <p:cNvSpPr txBox="1"/>
          <p:nvPr/>
        </p:nvSpPr>
        <p:spPr>
          <a:xfrm>
            <a:off x="827584" y="1558223"/>
            <a:ext cx="2314575" cy="369887"/>
          </a:xfrm>
          <a:prstGeom prst="rect">
            <a:avLst/>
          </a:prstGeom>
          <a:noFill/>
        </p:spPr>
        <p:txBody>
          <a:bodyPr>
            <a:spAutoFit/>
          </a:bodyPr>
          <a:lstStyle/>
          <a:p>
            <a:pPr algn="r" rtl="1">
              <a:defRPr/>
            </a:pPr>
            <a:r>
              <a:rPr lang="ar" b="0" i="0" u="none" baseline="0" dirty="0"/>
              <a:t>على مستوى المجموعة</a:t>
            </a:r>
          </a:p>
        </p:txBody>
      </p:sp>
      <p:sp>
        <p:nvSpPr>
          <p:cNvPr id="17" name="ZoneTexte 16"/>
          <p:cNvSpPr txBox="1"/>
          <p:nvPr/>
        </p:nvSpPr>
        <p:spPr>
          <a:xfrm>
            <a:off x="539552" y="5099077"/>
            <a:ext cx="2519362" cy="400110"/>
          </a:xfrm>
          <a:prstGeom prst="rect">
            <a:avLst/>
          </a:prstGeom>
          <a:noFill/>
        </p:spPr>
        <p:txBody>
          <a:bodyPr>
            <a:spAutoFit/>
          </a:bodyPr>
          <a:lstStyle/>
          <a:p>
            <a:pPr algn="r" rtl="1">
              <a:defRPr/>
            </a:pPr>
            <a:r>
              <a:rPr lang="ar" sz="2000" b="0" i="0" u="none" baseline="0" dirty="0"/>
              <a:t>على مستوى الموقع</a:t>
            </a:r>
          </a:p>
        </p:txBody>
      </p:sp>
      <p:pic>
        <p:nvPicPr>
          <p:cNvPr id="18" name="ShockwaveFlash1"/>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17334" t="17676" r="17455" b="10852"/>
          <a:stretch>
            <a:fillRect/>
          </a:stretch>
        </p:blipFill>
        <p:spPr bwMode="auto">
          <a:xfrm>
            <a:off x="534988" y="5105635"/>
            <a:ext cx="7921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http://mediagrp.corp.local/DSER/DSER_SECURITE/media/01%20FR/02%20SEI%20la%20direction%20sécurité%20du%20groupe/04%20Sécurité%20des%20Transports/Images/215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5675547"/>
            <a:ext cx="7842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3" y="4388085"/>
            <a:ext cx="77628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ZoneTexte 22"/>
          <p:cNvSpPr txBox="1"/>
          <p:nvPr/>
        </p:nvSpPr>
        <p:spPr>
          <a:xfrm>
            <a:off x="360430" y="2603127"/>
            <a:ext cx="2367880" cy="1631216"/>
          </a:xfrm>
          <a:prstGeom prst="rect">
            <a:avLst/>
          </a:prstGeom>
          <a:noFill/>
        </p:spPr>
        <p:txBody>
          <a:bodyPr wrap="square">
            <a:spAutoFit/>
          </a:bodyPr>
          <a:lstStyle/>
          <a:p>
            <a:pPr algn="ctr" rtl="1">
              <a:defRPr/>
            </a:pPr>
            <a:r>
              <a:rPr lang="ar" sz="2000" b="0" i="0" u="none" baseline="0"/>
              <a:t>على مستوى الفروع: التنقيب والإنتاج</a:t>
            </a:r>
          </a:p>
          <a:p>
            <a:pPr algn="ctr" rtl="1">
              <a:defRPr/>
            </a:pPr>
            <a:r>
              <a:rPr lang="ar" sz="2000" b="0" i="0" u="none" baseline="0"/>
              <a:t>التسويق والتموين</a:t>
            </a:r>
          </a:p>
          <a:p>
            <a:pPr algn="ctr" rtl="1">
              <a:defRPr/>
            </a:pPr>
            <a:r>
              <a:rPr lang="ar" sz="2000" b="0" i="0" u="none" baseline="0"/>
              <a:t>التكرير والكيماويات</a:t>
            </a:r>
          </a:p>
          <a:p>
            <a:pPr algn="ctr" rtl="1">
              <a:defRPr/>
            </a:pPr>
            <a:r>
              <a:rPr lang="ar" sz="2000" b="0" i="0" u="none" baseline="0"/>
              <a:t>GRP</a:t>
            </a:r>
            <a:endParaRPr lang="ar" sz="2000" dirty="0"/>
          </a:p>
        </p:txBody>
      </p:sp>
      <p:pic>
        <p:nvPicPr>
          <p:cNvPr id="24" name="Image 10" descr="TOTAL_ADM.png"/>
          <p:cNvPicPr>
            <a:picLocks noChangeAspect="1"/>
          </p:cNvPicPr>
          <p:nvPr/>
        </p:nvPicPr>
        <p:blipFill>
          <a:blip r:embed="rId5">
            <a:extLst>
              <a:ext uri="{28A0092B-C50C-407E-A947-70E740481C1C}">
                <a14:useLocalDpi xmlns:a14="http://schemas.microsoft.com/office/drawing/2010/main" val="0"/>
              </a:ext>
            </a:extLst>
          </a:blip>
          <a:srcRect l="-2" r="63081"/>
          <a:stretch>
            <a:fillRect/>
          </a:stretch>
        </p:blipFill>
        <p:spPr bwMode="auto">
          <a:xfrm>
            <a:off x="457200" y="1246231"/>
            <a:ext cx="8699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Connecteur droit 24"/>
          <p:cNvCxnSpPr/>
          <p:nvPr/>
        </p:nvCxnSpPr>
        <p:spPr>
          <a:xfrm>
            <a:off x="457200" y="2506008"/>
            <a:ext cx="7499176"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6" name="Connecteur droit 25"/>
          <p:cNvCxnSpPr/>
          <p:nvPr/>
        </p:nvCxnSpPr>
        <p:spPr>
          <a:xfrm>
            <a:off x="474662" y="4254825"/>
            <a:ext cx="7481714"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7" name="Connecteur droit 26"/>
          <p:cNvCxnSpPr/>
          <p:nvPr/>
        </p:nvCxnSpPr>
        <p:spPr>
          <a:xfrm flipV="1">
            <a:off x="3119438" y="1261245"/>
            <a:ext cx="28522" cy="4976277"/>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sp>
        <p:nvSpPr>
          <p:cNvPr id="15"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r>
              <a:rPr lang="ar" dirty="0"/>
              <a:t>مجموعة دمج الصحة والسلامة والأمن والمجتمع والبيئة (</a:t>
            </a:r>
            <a:r>
              <a:rPr lang="fr-FR" altLang="fr-FR" dirty="0">
                <a:cs typeface="Arial" pitchFamily="34" charset="0"/>
              </a:rPr>
              <a:t>H3SE</a:t>
            </a:r>
            <a:r>
              <a:rPr lang="ar" dirty="0"/>
              <a:t>) - المناهج الدراسية الأساسية العامة 3.1 - MAESTRO وتنظيم الصحة والسلامة والبيئة "HSE" – الإصدار الثاني</a:t>
            </a:r>
            <a:endParaRPr lang="ar" alt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r_total_modele_rouge_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fr_total_modele_rouge_fonce</Template>
  <TotalTime>931</TotalTime>
  <Words>1262</Words>
  <Application>Microsoft Office PowerPoint</Application>
  <PresentationFormat>Affichage à l'écran (4:3)</PresentationFormat>
  <Paragraphs>141</Paragraphs>
  <Slides>15</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Helvetica</vt:lpstr>
      <vt:lpstr>Lucida Grande</vt:lpstr>
      <vt:lpstr>fr_total_modele_rouge_fonce</vt:lpstr>
      <vt:lpstr>One MAESTRO  وتنظيم الصحة والسلامة والبيئة "HSE"</vt:lpstr>
      <vt:lpstr>أهداف الوحدة</vt:lpstr>
      <vt:lpstr>حالة ملموسة: مسؤول عن 3 مراكز ذات مخاطر</vt:lpstr>
      <vt:lpstr>One MAESTRO Management And Expectation Standards Towards Robust Operations </vt:lpstr>
      <vt:lpstr>One MAESTRO: إطار عمل الصحة والسلامة والبيئة "HSE" الخاص بالمجموعة</vt:lpstr>
      <vt:lpstr>مبادئ maestro</vt:lpstr>
      <vt:lpstr>مبادئ maestro والمتطلبات</vt:lpstr>
      <vt:lpstr>مبادئ maestro والمتطلبات</vt:lpstr>
      <vt:lpstr>الإطار المرجعي الخاص بالصحة والسلامة والبيئة "HSE"</vt:lpstr>
      <vt:lpstr>الإطار المرجعي الخاص بالصحة والسلامة والبيئة "HSE": مجموعة متناسقة من الوثائق على مستوى المجموعة وحتى المواقع</vt:lpstr>
      <vt:lpstr>ثقافة مشتركة للصحة والسلامة والبيئة "HSE"</vt:lpstr>
      <vt:lpstr>حالة ملموسة: دور الصحة والسلامة "HSE" بالنسبة لـ...</vt:lpstr>
      <vt:lpstr>مسؤوليات الصحة والسلامة والبيئة "HSE" في مجموعة توتال "Total"</vt:lpstr>
      <vt:lpstr>مسؤوليات الصحة والسلامة والبيئة "HSE" في مجموعة توتال "Total"</vt:lpstr>
      <vt:lpstr>تنظيم الصحة والسلامة والبيئة "HSE" على مستوى المجموعة</vt:lpstr>
    </vt:vector>
  </TitlesOfParts>
  <Company>TOTAL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J0039122</dc:creator>
  <cp:lastModifiedBy>Florent THUILLIER</cp:lastModifiedBy>
  <cp:revision>110</cp:revision>
  <dcterms:created xsi:type="dcterms:W3CDTF">2015-09-07T13:13:13Z</dcterms:created>
  <dcterms:modified xsi:type="dcterms:W3CDTF">2017-12-07T09:54:27Z</dcterms:modified>
</cp:coreProperties>
</file>