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8" r:id="rId3"/>
    <p:sldId id="260" r:id="rId4"/>
    <p:sldId id="262" r:id="rId5"/>
    <p:sldId id="261" r:id="rId6"/>
    <p:sldId id="263" r:id="rId7"/>
    <p:sldId id="264" r:id="rId8"/>
    <p:sldId id="265" r:id="rId9"/>
    <p:sldId id="267" r:id="rId10"/>
    <p:sldId id="268" r:id="rId11"/>
    <p:sldId id="266" r:id="rId12"/>
    <p:sldId id="272" r:id="rId13"/>
    <p:sldId id="273" r:id="rId14"/>
    <p:sldId id="275" r:id="rId15"/>
    <p:sldId id="274" r:id="rId16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62">
          <p15:clr>
            <a:srgbClr val="A4A3A4"/>
          </p15:clr>
        </p15:guide>
        <p15:guide id="2" orient="horz" pos="3412">
          <p15:clr>
            <a:srgbClr val="A4A3A4"/>
          </p15:clr>
        </p15:guide>
        <p15:guide id="3" orient="horz" pos="2264">
          <p15:clr>
            <a:srgbClr val="A4A3A4"/>
          </p15:clr>
        </p15:guide>
        <p15:guide id="4" orient="horz" pos="165">
          <p15:clr>
            <a:srgbClr val="A4A3A4"/>
          </p15:clr>
        </p15:guide>
        <p15:guide id="5" orient="horz" pos="2292">
          <p15:clr>
            <a:srgbClr val="A4A3A4"/>
          </p15:clr>
        </p15:guide>
        <p15:guide id="6" pos="756">
          <p15:clr>
            <a:srgbClr val="A4A3A4"/>
          </p15:clr>
        </p15:guide>
        <p15:guide id="7" pos="53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3C75"/>
    <a:srgbClr val="3876AF"/>
    <a:srgbClr val="FFAA00"/>
    <a:srgbClr val="BD2B0B"/>
    <a:srgbClr val="CAEBEA"/>
    <a:srgbClr val="7ABFC0"/>
    <a:srgbClr val="55DD61"/>
    <a:srgbClr val="3AAF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59" autoAdjust="0"/>
    <p:restoredTop sz="94692" autoAdjust="0"/>
  </p:normalViewPr>
  <p:slideViewPr>
    <p:cSldViewPr snapToObjects="1">
      <p:cViewPr varScale="1">
        <p:scale>
          <a:sx n="122" d="100"/>
          <a:sy n="122" d="100"/>
        </p:scale>
        <p:origin x="1398" y="90"/>
      </p:cViewPr>
      <p:guideLst>
        <p:guide orient="horz" pos="1162"/>
        <p:guide orient="horz" pos="3412"/>
        <p:guide orient="horz" pos="2264"/>
        <p:guide orient="horz" pos="165"/>
        <p:guide orient="horz" pos="2292"/>
        <p:guide pos="756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E2C5B0BA-12B0-5741-91E5-23609C699D47}" type="datetimeFigureOut">
              <a:rPr lang="fr-FR" altLang="fr-FR"/>
              <a:pPr/>
              <a:t>07/12/2017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1BCBD237-EEEC-F543-98D9-95F64A32ABC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678546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4CD74DD4-096E-8F4A-AFEF-EE8F0DAC95AC}" type="datetimeFigureOut">
              <a:rPr lang="fr-FR" altLang="fr-FR"/>
              <a:pPr/>
              <a:t>07/12/2017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41F8F3B0-9038-9349-AB5F-4B03B4F47BE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720585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41F8F3B0-9038-9349-AB5F-4B03B4F47BEA}" type="slidenum">
              <a:rPr/>
              <a:pPr/>
              <a:t>2</a:t>
            </a:fld>
            <a:endParaRPr lang="zh-CN" altLang="fr-FR"/>
          </a:p>
        </p:txBody>
      </p:sp>
    </p:spTree>
    <p:extLst>
      <p:ext uri="{BB962C8B-B14F-4D97-AF65-F5344CB8AC3E}">
        <p14:creationId xmlns:p14="http://schemas.microsoft.com/office/powerpoint/2010/main" val="117758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8F3B0-9038-9349-AB5F-4B03B4F47BEA}" type="slidenum">
              <a:rPr lang="fr-FR" altLang="fr-FR" smtClean="0"/>
              <a:pPr/>
              <a:t>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85963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41F8F3B0-9038-9349-AB5F-4B03B4F47BEA}" type="slidenum">
              <a:rPr/>
              <a:pPr/>
              <a:t>10</a:t>
            </a:fld>
            <a:endParaRPr lang="zh-CN" altLang="fr-FR"/>
          </a:p>
        </p:txBody>
      </p:sp>
    </p:spTree>
    <p:extLst>
      <p:ext uri="{BB962C8B-B14F-4D97-AF65-F5344CB8AC3E}">
        <p14:creationId xmlns:p14="http://schemas.microsoft.com/office/powerpoint/2010/main" val="647136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8F3B0-9038-9349-AB5F-4B03B4F47BEA}" type="slidenum">
              <a:rPr lang="fr-FR" altLang="fr-FR" smtClean="0"/>
              <a:pPr/>
              <a:t>15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78636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3175" y="0"/>
            <a:ext cx="9147175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7" name="Image 13" descr="TOTAL_bandeau_01_ha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650"/>
            <a:ext cx="59785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88000" y="2106000"/>
            <a:ext cx="7276629" cy="1487487"/>
          </a:xfrm>
        </p:spPr>
        <p:txBody>
          <a:bodyPr lIns="0" r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1188000" y="3639600"/>
            <a:ext cx="7276629" cy="1778000"/>
          </a:xfrm>
        </p:spPr>
        <p:txBody>
          <a:bodyPr lIns="0" r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05898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H3SE </a:t>
            </a:r>
            <a:r>
              <a:rPr lang="ja-JP" altLang="en-US" smtClean="0"/>
              <a:t>入职培训 </a:t>
            </a:r>
            <a:r>
              <a:rPr lang="en-US" altLang="ja-JP" smtClean="0"/>
              <a:t>-  </a:t>
            </a:r>
            <a:r>
              <a:rPr lang="fr-FR" altLang="fr-FR" smtClean="0"/>
              <a:t>TCG 3.1 - One MAESTRO </a:t>
            </a:r>
            <a:r>
              <a:rPr lang="ja-JP" altLang="en-US" smtClean="0"/>
              <a:t>和 </a:t>
            </a:r>
            <a:r>
              <a:rPr lang="fr-FR" altLang="fr-FR" smtClean="0"/>
              <a:t>HSE </a:t>
            </a:r>
            <a:r>
              <a:rPr lang="ja-JP" altLang="en-US" smtClean="0"/>
              <a:t>组织 </a:t>
            </a:r>
            <a:r>
              <a:rPr lang="en-US" altLang="ja-JP" smtClean="0"/>
              <a:t>- </a:t>
            </a:r>
            <a:r>
              <a:rPr lang="fr-FR" altLang="fr-FR" smtClean="0"/>
              <a:t>V3</a:t>
            </a:r>
            <a:endParaRPr lang="fr-FR" altLang="fr-FR"/>
          </a:p>
        </p:txBody>
      </p:sp>
      <p:sp>
        <p:nvSpPr>
          <p:cNvPr id="3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61B4DD-A08D-1349-878E-B514E6D77C5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87767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800" cy="5040311"/>
          </a:xfrm>
        </p:spPr>
        <p:txBody>
          <a:bodyPr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H3SE </a:t>
            </a:r>
            <a:r>
              <a:rPr lang="ja-JP" altLang="en-US" smtClean="0"/>
              <a:t>入职培训 </a:t>
            </a:r>
            <a:r>
              <a:rPr lang="en-US" altLang="ja-JP" smtClean="0"/>
              <a:t>-  </a:t>
            </a:r>
            <a:r>
              <a:rPr lang="fr-FR" altLang="fr-FR" smtClean="0"/>
              <a:t>TCG 3.1 - One MAESTRO </a:t>
            </a:r>
            <a:r>
              <a:rPr lang="ja-JP" altLang="en-US" smtClean="0"/>
              <a:t>和 </a:t>
            </a:r>
            <a:r>
              <a:rPr lang="fr-FR" altLang="fr-FR" smtClean="0"/>
              <a:t>HSE </a:t>
            </a:r>
            <a:r>
              <a:rPr lang="ja-JP" altLang="en-US" smtClean="0"/>
              <a:t>组织 </a:t>
            </a:r>
            <a:r>
              <a:rPr lang="en-US" altLang="ja-JP" smtClean="0"/>
              <a:t>- </a:t>
            </a:r>
            <a:r>
              <a:rPr lang="fr-FR" altLang="fr-FR" smtClean="0"/>
              <a:t>V3</a:t>
            </a:r>
            <a:endParaRPr lang="fr-FR" altLang="fr-FR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89D33B5A-4C07-3E47-BF36-F936B025B69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31452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928100" y="0"/>
            <a:ext cx="2159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/>
          <a:lstStyle>
            <a:lvl1pPr algn="l">
              <a:defRPr sz="3200" b="1" cap="all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H3SE </a:t>
            </a:r>
            <a:r>
              <a:rPr lang="ja-JP" altLang="en-US" smtClean="0"/>
              <a:t>入职培训 </a:t>
            </a:r>
            <a:r>
              <a:rPr lang="en-US" altLang="ja-JP" smtClean="0"/>
              <a:t>-  </a:t>
            </a:r>
            <a:r>
              <a:rPr lang="fr-FR" altLang="fr-FR" smtClean="0"/>
              <a:t>TCG 3.1 - One MAESTRO </a:t>
            </a:r>
            <a:r>
              <a:rPr lang="ja-JP" altLang="en-US" smtClean="0"/>
              <a:t>和 </a:t>
            </a:r>
            <a:r>
              <a:rPr lang="fr-FR" altLang="fr-FR" smtClean="0"/>
              <a:t>HSE </a:t>
            </a:r>
            <a:r>
              <a:rPr lang="ja-JP" altLang="en-US" smtClean="0"/>
              <a:t>组织 </a:t>
            </a:r>
            <a:r>
              <a:rPr lang="en-US" altLang="ja-JP" smtClean="0"/>
              <a:t>- </a:t>
            </a:r>
            <a:r>
              <a:rPr lang="fr-FR" altLang="fr-FR" smtClean="0"/>
              <a:t>V3</a:t>
            </a:r>
            <a:endParaRPr lang="fr-FR" alt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0B039DC-6820-B745-8B90-64B20F58217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47519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 marL="1080000" indent="-180000"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5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H3SE </a:t>
            </a:r>
            <a:r>
              <a:rPr lang="ja-JP" altLang="en-US" smtClean="0"/>
              <a:t>入职培训 </a:t>
            </a:r>
            <a:r>
              <a:rPr lang="en-US" altLang="ja-JP" smtClean="0"/>
              <a:t>-  </a:t>
            </a:r>
            <a:r>
              <a:rPr lang="fr-FR" altLang="fr-FR" smtClean="0"/>
              <a:t>TCG 3.1 - One MAESTRO </a:t>
            </a:r>
            <a:r>
              <a:rPr lang="ja-JP" altLang="en-US" smtClean="0"/>
              <a:t>和 </a:t>
            </a:r>
            <a:r>
              <a:rPr lang="fr-FR" altLang="fr-FR" smtClean="0"/>
              <a:t>HSE </a:t>
            </a:r>
            <a:r>
              <a:rPr lang="ja-JP" altLang="en-US" smtClean="0"/>
              <a:t>组织 </a:t>
            </a:r>
            <a:r>
              <a:rPr lang="en-US" altLang="ja-JP" smtClean="0"/>
              <a:t>- </a:t>
            </a:r>
            <a:r>
              <a:rPr lang="fr-FR" altLang="fr-FR" smtClean="0"/>
              <a:t>V3</a:t>
            </a:r>
            <a:endParaRPr lang="fr-FR" altLang="fr-FR"/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8FFF7DE-2778-4C43-9A4B-8638B7DD855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50716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95600"/>
            <a:ext cx="8218800" cy="42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H3SE </a:t>
            </a:r>
            <a:r>
              <a:rPr lang="ja-JP" altLang="en-US" smtClean="0"/>
              <a:t>入职培训 </a:t>
            </a:r>
            <a:r>
              <a:rPr lang="en-US" altLang="ja-JP" smtClean="0"/>
              <a:t>-  </a:t>
            </a:r>
            <a:r>
              <a:rPr lang="fr-FR" altLang="fr-FR" smtClean="0"/>
              <a:t>TCG 3.1 - One MAESTRO </a:t>
            </a:r>
            <a:r>
              <a:rPr lang="ja-JP" altLang="en-US" smtClean="0"/>
              <a:t>和 </a:t>
            </a:r>
            <a:r>
              <a:rPr lang="fr-FR" altLang="fr-FR" smtClean="0"/>
              <a:t>HSE </a:t>
            </a:r>
            <a:r>
              <a:rPr lang="ja-JP" altLang="en-US" smtClean="0"/>
              <a:t>组织 </a:t>
            </a:r>
            <a:r>
              <a:rPr lang="en-US" altLang="ja-JP" smtClean="0"/>
              <a:t>- </a:t>
            </a:r>
            <a:r>
              <a:rPr lang="fr-FR" altLang="fr-FR" smtClean="0"/>
              <a:t>V3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A267864-0E15-F647-85FE-6889D95BE71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0838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Graphiques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72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457200" y="3510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H3SE </a:t>
            </a:r>
            <a:r>
              <a:rPr lang="ja-JP" altLang="en-US" smtClean="0"/>
              <a:t>入职培训 </a:t>
            </a:r>
            <a:r>
              <a:rPr lang="en-US" altLang="ja-JP" smtClean="0"/>
              <a:t>-  </a:t>
            </a:r>
            <a:r>
              <a:rPr lang="fr-FR" altLang="fr-FR" smtClean="0"/>
              <a:t>TCG 3.1 - One MAESTRO </a:t>
            </a:r>
            <a:r>
              <a:rPr lang="ja-JP" altLang="en-US" smtClean="0"/>
              <a:t>和 </a:t>
            </a:r>
            <a:r>
              <a:rPr lang="fr-FR" altLang="fr-FR" smtClean="0"/>
              <a:t>HSE </a:t>
            </a:r>
            <a:r>
              <a:rPr lang="ja-JP" altLang="en-US" smtClean="0"/>
              <a:t>组织 </a:t>
            </a:r>
            <a:r>
              <a:rPr lang="en-US" altLang="ja-JP" smtClean="0"/>
              <a:t>- </a:t>
            </a:r>
            <a:r>
              <a:rPr lang="fr-FR" altLang="fr-FR" smtClean="0"/>
              <a:t>V3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AC696D5B-50DD-BA42-921B-10F2D7E87D8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8184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ann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67600"/>
            <a:ext cx="8218800" cy="424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H3SE </a:t>
            </a:r>
            <a:r>
              <a:rPr lang="ja-JP" altLang="en-US" smtClean="0"/>
              <a:t>入职培训 </a:t>
            </a:r>
            <a:r>
              <a:rPr lang="en-US" altLang="ja-JP" smtClean="0"/>
              <a:t>-  </a:t>
            </a:r>
            <a:r>
              <a:rPr lang="fr-FR" altLang="fr-FR" smtClean="0"/>
              <a:t>TCG 3.1 - One MAESTRO </a:t>
            </a:r>
            <a:r>
              <a:rPr lang="ja-JP" altLang="en-US" smtClean="0"/>
              <a:t>和 </a:t>
            </a:r>
            <a:r>
              <a:rPr lang="fr-FR" altLang="fr-FR" smtClean="0"/>
              <a:t>HSE </a:t>
            </a:r>
            <a:r>
              <a:rPr lang="ja-JP" altLang="en-US" smtClean="0"/>
              <a:t>组织 </a:t>
            </a:r>
            <a:r>
              <a:rPr lang="en-US" altLang="ja-JP" smtClean="0"/>
              <a:t>- </a:t>
            </a:r>
            <a:r>
              <a:rPr lang="fr-FR" altLang="fr-FR" smtClean="0"/>
              <a:t>V3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5EAF758-A69F-4141-880F-50B0B3923EC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96778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5538"/>
            <a:ext cx="8218488" cy="489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H3SE </a:t>
            </a:r>
            <a:r>
              <a:rPr lang="ja-JP" altLang="en-US" smtClean="0"/>
              <a:t>入职培训 </a:t>
            </a:r>
            <a:r>
              <a:rPr lang="en-US" altLang="ja-JP" smtClean="0"/>
              <a:t>-  </a:t>
            </a:r>
            <a:r>
              <a:rPr lang="fr-FR" altLang="fr-FR" smtClean="0"/>
              <a:t>TCG 3.1 - One MAESTRO </a:t>
            </a:r>
            <a:r>
              <a:rPr lang="ja-JP" altLang="en-US" smtClean="0"/>
              <a:t>和 </a:t>
            </a:r>
            <a:r>
              <a:rPr lang="fr-FR" altLang="fr-FR" smtClean="0"/>
              <a:t>HSE </a:t>
            </a:r>
            <a:r>
              <a:rPr lang="ja-JP" altLang="en-US" smtClean="0"/>
              <a:t>组织 </a:t>
            </a:r>
            <a:r>
              <a:rPr lang="en-US" altLang="ja-JP" smtClean="0"/>
              <a:t>- </a:t>
            </a:r>
            <a:r>
              <a:rPr lang="fr-FR" altLang="fr-FR" smtClean="0"/>
              <a:t>V3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58DE7DA-D607-E64D-84C4-88121ED157E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89095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H3SE </a:t>
            </a:r>
            <a:r>
              <a:rPr lang="ja-JP" altLang="en-US" smtClean="0"/>
              <a:t>入职培训 </a:t>
            </a:r>
            <a:r>
              <a:rPr lang="en-US" altLang="ja-JP" smtClean="0"/>
              <a:t>-  </a:t>
            </a:r>
            <a:r>
              <a:rPr lang="fr-FR" altLang="fr-FR" smtClean="0"/>
              <a:t>TCG 3.1 - One MAESTRO </a:t>
            </a:r>
            <a:r>
              <a:rPr lang="ja-JP" altLang="en-US" smtClean="0"/>
              <a:t>和 </a:t>
            </a:r>
            <a:r>
              <a:rPr lang="fr-FR" altLang="fr-FR" smtClean="0"/>
              <a:t>HSE </a:t>
            </a:r>
            <a:r>
              <a:rPr lang="ja-JP" altLang="en-US" smtClean="0"/>
              <a:t>组织 </a:t>
            </a:r>
            <a:r>
              <a:rPr lang="en-US" altLang="ja-JP" smtClean="0"/>
              <a:t>- </a:t>
            </a:r>
            <a:r>
              <a:rPr lang="fr-FR" altLang="fr-FR" smtClean="0"/>
              <a:t>V3</a:t>
            </a:r>
            <a:endParaRPr lang="fr-FR" alt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06FCD54-AF7D-0342-A4C6-FBAC2410AC5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4608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noProof="0" dirty="0" smtClean="0"/>
              <a:t>Cliquez et modifiez le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0000"/>
                </a:solidFill>
                <a:ea typeface="Helvetica" charset="0"/>
                <a:cs typeface="Helvetica" charset="0"/>
              </a:defRPr>
            </a:lvl1pPr>
          </a:lstStyle>
          <a:p>
            <a:r>
              <a:rPr lang="fr-FR" altLang="fr-FR" smtClean="0"/>
              <a:t>H3SE </a:t>
            </a:r>
            <a:r>
              <a:rPr lang="ja-JP" altLang="en-US" smtClean="0"/>
              <a:t>入职培训 </a:t>
            </a:r>
            <a:r>
              <a:rPr lang="en-US" altLang="ja-JP" smtClean="0"/>
              <a:t>-  </a:t>
            </a:r>
            <a:r>
              <a:rPr lang="fr-FR" altLang="fr-FR" smtClean="0"/>
              <a:t>TCG 3.1 - One MAESTRO </a:t>
            </a:r>
            <a:r>
              <a:rPr lang="ja-JP" altLang="en-US" smtClean="0"/>
              <a:t>和 </a:t>
            </a:r>
            <a:r>
              <a:rPr lang="fr-FR" altLang="fr-FR" smtClean="0"/>
              <a:t>HSE </a:t>
            </a:r>
            <a:r>
              <a:rPr lang="ja-JP" altLang="en-US" smtClean="0"/>
              <a:t>组织 </a:t>
            </a:r>
            <a:r>
              <a:rPr lang="en-US" altLang="ja-JP" smtClean="0"/>
              <a:t>- </a:t>
            </a:r>
            <a:r>
              <a:rPr lang="fr-FR" altLang="fr-FR" smtClean="0"/>
              <a:t>V3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3"/>
            <a:ext cx="7254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Helvetica" charset="0"/>
                <a:cs typeface="Helvetica" charset="0"/>
              </a:defRPr>
            </a:lvl1pPr>
          </a:lstStyle>
          <a:p>
            <a:fld id="{78D229DF-228A-704D-B787-CB5A3DFB7B16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7" name="Rectangle 6"/>
          <p:cNvSpPr/>
          <p:nvPr/>
        </p:nvSpPr>
        <p:spPr>
          <a:xfrm>
            <a:off x="9031288" y="0"/>
            <a:ext cx="112712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" y="6311900"/>
            <a:ext cx="8686800" cy="1588"/>
          </a:xfrm>
          <a:prstGeom prst="line">
            <a:avLst/>
          </a:prstGeom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cxnSpLocks noChangeShapeType="1"/>
          </p:cNvCxnSpPr>
          <p:nvPr/>
        </p:nvCxnSpPr>
        <p:spPr bwMode="auto">
          <a:xfrm rot="5400000">
            <a:off x="7335044" y="6595269"/>
            <a:ext cx="365125" cy="1587"/>
          </a:xfrm>
          <a:prstGeom prst="line">
            <a:avLst/>
          </a:prstGeom>
          <a:noFill/>
          <a:ln w="6350">
            <a:solidFill>
              <a:schemeClr val="tx1">
                <a:alpha val="70195"/>
              </a:schemeClr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2" name="Espace réservé du texte 3"/>
          <p:cNvSpPr>
            <a:spLocks noGrp="1"/>
          </p:cNvSpPr>
          <p:nvPr>
            <p:ph type="body" idx="1"/>
          </p:nvPr>
        </p:nvSpPr>
        <p:spPr bwMode="auto">
          <a:xfrm>
            <a:off x="457200" y="1125538"/>
            <a:ext cx="8218488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</p:txBody>
      </p:sp>
      <p:pic>
        <p:nvPicPr>
          <p:cNvPr id="1033" name="Image 10" descr="TOTAL_AD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88" y="6375400"/>
            <a:ext cx="100806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b="1" kern="1200" cap="all">
          <a:solidFill>
            <a:srgbClr val="A90025"/>
          </a:solidFill>
          <a:latin typeface="+mj-lt"/>
          <a:ea typeface="Arial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9pPr>
    </p:titleStyle>
    <p:bodyStyle>
      <a:lvl1pPr marL="285750" indent="-2857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20000"/>
        <a:buFont typeface="Lucida Grande" charset="0"/>
        <a:buChar char="●"/>
        <a:defRPr sz="2000" kern="1200">
          <a:solidFill>
            <a:schemeClr val="tx1"/>
          </a:solidFill>
          <a:latin typeface="+mn-lt"/>
          <a:ea typeface="Arial" charset="0"/>
          <a:cs typeface="Arial"/>
        </a:defRPr>
      </a:lvl1pPr>
      <a:lvl2pPr marL="447675" indent="-180975" algn="l" defTabSz="5334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Font typeface="Lucida Grande" charset="0"/>
        <a:buChar char="-"/>
        <a:defRPr kern="1200">
          <a:solidFill>
            <a:schemeClr val="tx1"/>
          </a:solidFill>
          <a:latin typeface="+mn-lt"/>
          <a:ea typeface="Arial" charset="0"/>
          <a:cs typeface="Arial"/>
        </a:defRPr>
      </a:lvl2pPr>
      <a:lvl3pPr marL="806450" indent="-180975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00000"/>
        <a:buFont typeface="Lucida Grande" charset="0"/>
        <a:buChar char="•"/>
        <a:defRPr sz="1600" kern="1200">
          <a:solidFill>
            <a:schemeClr val="tx1"/>
          </a:solidFill>
          <a:latin typeface="+mn-lt"/>
          <a:ea typeface="Arial" charset="0"/>
          <a:cs typeface="Arial"/>
        </a:defRPr>
      </a:lvl3pPr>
      <a:lvl4pPr marL="1076325" indent="-1714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80000"/>
        <a:buFont typeface="Lucida Grande" charset="0"/>
        <a:buChar char="-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4pPr>
      <a:lvl5pPr marL="1258888" indent="-180975" algn="l" defTabSz="352425" rtl="0" eaLnBrk="0" fontAlgn="base" hangingPunct="0">
        <a:spcBef>
          <a:spcPts val="300"/>
        </a:spcBef>
        <a:spcAft>
          <a:spcPts val="300"/>
        </a:spcAft>
        <a:buClr>
          <a:srgbClr val="800000"/>
        </a:buClr>
        <a:buSzPct val="100000"/>
        <a:buFont typeface="Lucida Grande" charset="0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7.emf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1"/>
          <p:cNvSpPr txBox="1">
            <a:spLocks noChangeArrowheads="1"/>
          </p:cNvSpPr>
          <p:nvPr/>
        </p:nvSpPr>
        <p:spPr bwMode="auto">
          <a:xfrm>
            <a:off x="3200400" y="3276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 eaLnBrk="1" hangingPunct="1"/>
            <a:endParaRPr lang="zh-CN" alt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87450" y="2106613"/>
            <a:ext cx="7277100" cy="1487487"/>
          </a:xfrm>
        </p:spPr>
        <p:txBody>
          <a:bodyPr/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zh-CN" b="1" i="0" u="none" baseline="0">
                <a:ea typeface="+mj-ea"/>
              </a:rPr>
              <a:t>One MAESTRO </a:t>
            </a:r>
            <a:r>
              <a:rPr lang="zh-CN">
                <a:ea typeface="+mj-ea"/>
              </a:rPr>
              <a:t/>
            </a:r>
            <a:br>
              <a:rPr lang="zh-CN">
                <a:ea typeface="+mj-ea"/>
              </a:rPr>
            </a:br>
            <a:r>
              <a:rPr lang="zh-CN" b="1" i="0" u="none" baseline="0">
                <a:ea typeface="+mj-ea"/>
              </a:rPr>
              <a:t>和 HSE 组织</a:t>
            </a:r>
            <a:endParaRPr lang="zh-CN" dirty="0">
              <a:ea typeface="+mj-ea"/>
            </a:endParaRPr>
          </a:p>
        </p:txBody>
      </p:sp>
      <p:sp>
        <p:nvSpPr>
          <p:cNvPr id="14339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187450" y="3640138"/>
            <a:ext cx="7277100" cy="1778000"/>
          </a:xfrm>
        </p:spPr>
        <p:txBody>
          <a:bodyPr/>
          <a:lstStyle/>
          <a:p>
            <a:pPr algn="l" rtl="0" eaLnBrk="1" hangingPunct="1"/>
            <a:r>
              <a:rPr lang="zh-CN" b="0" i="0" u="none" baseline="0">
                <a:cs typeface="Arial" charset="0"/>
              </a:rPr>
              <a:t>H3SE 入职培训</a:t>
            </a:r>
          </a:p>
          <a:p>
            <a:pPr algn="l" rtl="0" eaLnBrk="1" hangingPunct="1"/>
            <a:r>
              <a:rPr lang="zh-CN" b="0" i="0" u="none" baseline="0">
                <a:cs typeface="Arial" charset="0"/>
              </a:rPr>
              <a:t>TCG 3.1 模块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zh-CN" b="1" i="0" u="none" baseline="0"/>
              <a:t>HSE 基准：集团等级至工地等级文件整体保持一致</a:t>
            </a:r>
            <a:endParaRPr lang="zh-CN" dirty="0"/>
          </a:p>
        </p:txBody>
      </p:sp>
      <p:sp>
        <p:nvSpPr>
          <p:cNvPr id="24579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E0B864A1-A937-1E47-AAFB-9CF6F599A7F4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10</a:t>
            </a:fld>
            <a:endParaRPr lang="zh-C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2459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2" b="1785"/>
          <a:stretch>
            <a:fillRect/>
          </a:stretch>
        </p:blipFill>
        <p:spPr bwMode="auto">
          <a:xfrm>
            <a:off x="5810198" y="1232081"/>
            <a:ext cx="862012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1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164" y="1214797"/>
            <a:ext cx="85566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2" name="ZoneTexte 38"/>
          <p:cNvSpPr txBox="1">
            <a:spLocks noChangeArrowheads="1"/>
          </p:cNvSpPr>
          <p:nvPr/>
        </p:nvSpPr>
        <p:spPr bwMode="auto">
          <a:xfrm>
            <a:off x="4494803" y="2880436"/>
            <a:ext cx="3106389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285750" indent="-285750" algn="l" rtl="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lang="zh-CN" sz="2000" b="0" i="0" u="none" baseline="0">
                <a:latin typeface="+mn-lt"/>
                <a:cs typeface="Arial"/>
              </a:rPr>
              <a:t>指令</a:t>
            </a:r>
          </a:p>
          <a:p>
            <a:pPr marL="285750" indent="-285750" algn="l" rtl="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lang="zh-CN" sz="2000" b="0" i="0" u="none" baseline="0">
                <a:latin typeface="+mn-lt"/>
                <a:cs typeface="Arial"/>
              </a:rPr>
              <a:t>公司规则</a:t>
            </a:r>
          </a:p>
          <a:p>
            <a:pPr marL="285750" indent="-285750" algn="l" rtl="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lang="zh-CN" sz="2000" b="0" i="0" u="none" baseline="0">
                <a:latin typeface="+mn-lt"/>
                <a:cs typeface="Arial"/>
              </a:rPr>
              <a:t>指南和手册</a:t>
            </a:r>
            <a:endParaRPr lang="zh-CN" altLang="fr-FR" sz="2000" dirty="0">
              <a:latin typeface="+mn-lt"/>
              <a:cs typeface="Arial"/>
            </a:endParaRPr>
          </a:p>
        </p:txBody>
      </p:sp>
      <p:sp>
        <p:nvSpPr>
          <p:cNvPr id="24593" name="ZoneTexte 39"/>
          <p:cNvSpPr txBox="1">
            <a:spLocks noChangeArrowheads="1"/>
          </p:cNvSpPr>
          <p:nvPr/>
        </p:nvSpPr>
        <p:spPr bwMode="auto">
          <a:xfrm>
            <a:off x="4506031" y="4775107"/>
            <a:ext cx="239077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285750" indent="-285750" algn="l" rtl="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lang="zh-CN" sz="2000" b="0" i="0" u="none" baseline="0">
                <a:latin typeface="+mn-lt"/>
                <a:cs typeface="Arial"/>
              </a:rPr>
              <a:t>分公司政策</a:t>
            </a:r>
          </a:p>
          <a:p>
            <a:pPr marL="285750" indent="-285750" algn="l" rtl="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lang="zh-CN" sz="2000" b="0" i="0" u="none" baseline="0">
                <a:latin typeface="+mn-lt"/>
                <a:cs typeface="Arial"/>
              </a:rPr>
              <a:t>规则</a:t>
            </a:r>
          </a:p>
          <a:p>
            <a:pPr marL="285750" indent="-285750" algn="l" rtl="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lang="zh-CN" sz="2000" b="0" i="0" u="none" baseline="0">
                <a:latin typeface="+mn-lt"/>
                <a:cs typeface="Arial"/>
              </a:rPr>
              <a:t>程序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1392937" y="1558223"/>
            <a:ext cx="23145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zh-CN" b="0" i="0" u="none" baseline="0"/>
              <a:t>集团级别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1544370" y="5099077"/>
            <a:ext cx="2519362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zh-CN" sz="2000" b="0" i="0" u="none" baseline="0"/>
              <a:t>工地级别</a:t>
            </a:r>
          </a:p>
        </p:txBody>
      </p:sp>
      <p:pic>
        <p:nvPicPr>
          <p:cNvPr id="24" name="ShockwaveFlash1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4" t="17676" r="17455" b="10852"/>
          <a:stretch>
            <a:fillRect/>
          </a:stretch>
        </p:blipFill>
        <p:spPr bwMode="auto">
          <a:xfrm>
            <a:off x="534988" y="5105635"/>
            <a:ext cx="792162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http://mediagrp.corp.local/DSER/DSER_SECURITE/media/01%20FR/02%20SEI%20la%20direction%20sécurité%20du%20groupe/04%20Sécurité%20des%20Transports/Images/2159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5675547"/>
            <a:ext cx="7842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4388085"/>
            <a:ext cx="7762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ZoneTexte 26"/>
          <p:cNvSpPr txBox="1"/>
          <p:nvPr/>
        </p:nvSpPr>
        <p:spPr>
          <a:xfrm>
            <a:off x="360430" y="2603127"/>
            <a:ext cx="236788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/>
            </a:pPr>
            <a:r>
              <a:rPr lang="zh-CN" sz="2000" b="0" i="0" u="none" baseline="0"/>
              <a:t>分公司级别：EP</a:t>
            </a:r>
          </a:p>
          <a:p>
            <a:pPr algn="ctr" rtl="0">
              <a:defRPr/>
            </a:pPr>
            <a:r>
              <a:rPr lang="zh-CN" sz="2000" b="0" i="0" u="none" baseline="0"/>
              <a:t>MS</a:t>
            </a:r>
          </a:p>
          <a:p>
            <a:pPr algn="ctr" rtl="0">
              <a:defRPr/>
            </a:pPr>
            <a:r>
              <a:rPr lang="zh-CN" sz="2000" b="0" i="0" u="none" baseline="0"/>
              <a:t>RC</a:t>
            </a:r>
          </a:p>
          <a:p>
            <a:pPr algn="ctr" rtl="0">
              <a:defRPr/>
            </a:pPr>
            <a:r>
              <a:rPr lang="zh-CN" sz="2000" b="0" i="0" u="none" baseline="0"/>
              <a:t>GRP</a:t>
            </a:r>
            <a:endParaRPr lang="zh-CN" sz="2000" dirty="0"/>
          </a:p>
        </p:txBody>
      </p:sp>
      <p:pic>
        <p:nvPicPr>
          <p:cNvPr id="28" name="Image 10" descr="TOTAL_AD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63081"/>
          <a:stretch>
            <a:fillRect/>
          </a:stretch>
        </p:blipFill>
        <p:spPr bwMode="auto">
          <a:xfrm>
            <a:off x="457200" y="1246231"/>
            <a:ext cx="86995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Connecteur droit 28"/>
          <p:cNvCxnSpPr/>
          <p:nvPr/>
        </p:nvCxnSpPr>
        <p:spPr>
          <a:xfrm>
            <a:off x="457200" y="2506008"/>
            <a:ext cx="7499176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474662" y="4254825"/>
            <a:ext cx="7481714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V="1">
            <a:off x="3119438" y="1261245"/>
            <a:ext cx="28522" cy="4976277"/>
          </a:xfrm>
          <a:prstGeom prst="line">
            <a:avLst/>
          </a:prstGeom>
          <a:ln>
            <a:solidFill>
              <a:srgbClr val="C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n-US" altLang="zh-CN" b="0" i="0" u="none" baseline="0" smtClean="0"/>
              <a:t>H3SE </a:t>
            </a:r>
            <a:r>
              <a:rPr lang="zh-CN" altLang="en-US" b="0" i="0" u="none" baseline="0" smtClean="0"/>
              <a:t>入职培训 </a:t>
            </a:r>
            <a:r>
              <a:rPr lang="en-US" altLang="zh-CN" b="0" i="0" u="none" baseline="0" smtClean="0"/>
              <a:t>-  TCG 3.1 - One MAESTRO </a:t>
            </a:r>
            <a:r>
              <a:rPr lang="zh-CN" altLang="en-US" b="0" i="0" u="none" baseline="0" smtClean="0"/>
              <a:t>和 </a:t>
            </a:r>
            <a:r>
              <a:rPr lang="en-US" altLang="zh-CN" b="0" i="0" u="none" baseline="0" smtClean="0"/>
              <a:t>HSE </a:t>
            </a:r>
            <a:r>
              <a:rPr lang="zh-CN" altLang="en-US" b="0" i="0" u="none" baseline="0" smtClean="0"/>
              <a:t>组织 </a:t>
            </a:r>
            <a:r>
              <a:rPr lang="en-US" altLang="zh-CN" b="0" i="0" u="none" baseline="0" smtClean="0"/>
              <a:t>- V3</a:t>
            </a:r>
            <a:endParaRPr lang="zh-CN" altLang="fr-FR" dirty="0"/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585" y="1602736"/>
            <a:ext cx="2821436" cy="314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zh-CN" b="1" i="0" u="none" baseline="0"/>
              <a:t>共同的 HSE 文化</a:t>
            </a:r>
            <a:endParaRPr lang="zh-CN" dirty="0"/>
          </a:p>
        </p:txBody>
      </p:sp>
      <p:sp>
        <p:nvSpPr>
          <p:cNvPr id="25602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BE64F3FE-6443-C047-9895-5E7A28187721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11</a:t>
            </a:fld>
            <a:endParaRPr lang="zh-C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25605" name="ZoneTexte 7"/>
          <p:cNvSpPr txBox="1">
            <a:spLocks noChangeArrowheads="1"/>
          </p:cNvSpPr>
          <p:nvPr/>
        </p:nvSpPr>
        <p:spPr bwMode="auto">
          <a:xfrm>
            <a:off x="5584154" y="1700745"/>
            <a:ext cx="1350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zh-CN" b="0" i="0" u="none" baseline="0"/>
              <a:t>黄金规则</a:t>
            </a:r>
          </a:p>
        </p:txBody>
      </p:sp>
      <p:sp>
        <p:nvSpPr>
          <p:cNvPr id="25606" name="ZoneTexte 8"/>
          <p:cNvSpPr txBox="1">
            <a:spLocks noChangeArrowheads="1"/>
          </p:cNvSpPr>
          <p:nvPr/>
        </p:nvSpPr>
        <p:spPr bwMode="auto">
          <a:xfrm>
            <a:off x="6242500" y="3145939"/>
            <a:ext cx="1317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zh-CN" b="0" i="0" u="none" baseline="0" dirty="0"/>
              <a:t>隐患报告卡(STOP card)</a:t>
            </a:r>
            <a:endParaRPr lang="zh-CN" altLang="fr-FR" dirty="0"/>
          </a:p>
        </p:txBody>
      </p:sp>
      <p:sp>
        <p:nvSpPr>
          <p:cNvPr id="25607" name="ZoneTexte 9"/>
          <p:cNvSpPr txBox="1">
            <a:spLocks noChangeArrowheads="1"/>
          </p:cNvSpPr>
          <p:nvPr/>
        </p:nvSpPr>
        <p:spPr bwMode="auto">
          <a:xfrm>
            <a:off x="2166937" y="4257213"/>
            <a:ext cx="825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zh-CN" b="0" i="0" u="none" baseline="0"/>
              <a:t>审计</a:t>
            </a:r>
          </a:p>
        </p:txBody>
      </p:sp>
      <p:sp>
        <p:nvSpPr>
          <p:cNvPr id="25608" name="ZoneTexte 10"/>
          <p:cNvSpPr txBox="1">
            <a:spLocks noChangeArrowheads="1"/>
          </p:cNvSpPr>
          <p:nvPr/>
        </p:nvSpPr>
        <p:spPr bwMode="auto">
          <a:xfrm>
            <a:off x="1475656" y="3049352"/>
            <a:ext cx="28392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zh-CN" b="0" i="0" u="none" baseline="0" dirty="0"/>
              <a:t>REX - 反馈</a:t>
            </a:r>
          </a:p>
        </p:txBody>
      </p:sp>
      <p:sp>
        <p:nvSpPr>
          <p:cNvPr id="25609" name="ZoneTexte 11"/>
          <p:cNvSpPr txBox="1">
            <a:spLocks noChangeArrowheads="1"/>
          </p:cNvSpPr>
          <p:nvPr/>
        </p:nvSpPr>
        <p:spPr bwMode="auto">
          <a:xfrm>
            <a:off x="2424323" y="1700746"/>
            <a:ext cx="2800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zh-CN" b="0" i="0" u="none" baseline="0" dirty="0"/>
              <a:t>异常情况增多</a:t>
            </a:r>
          </a:p>
        </p:txBody>
      </p:sp>
      <p:sp>
        <p:nvSpPr>
          <p:cNvPr id="25610" name="ZoneTexte 12"/>
          <p:cNvSpPr txBox="1">
            <a:spLocks noChangeArrowheads="1"/>
          </p:cNvSpPr>
          <p:nvPr/>
        </p:nvSpPr>
        <p:spPr bwMode="auto">
          <a:xfrm>
            <a:off x="4112541" y="4781775"/>
            <a:ext cx="2943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zh-CN" b="0" i="0" u="none" baseline="0"/>
              <a:t>事件报告</a:t>
            </a:r>
          </a:p>
        </p:txBody>
      </p:sp>
      <p:sp>
        <p:nvSpPr>
          <p:cNvPr id="14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n-US" altLang="zh-CN" b="0" i="0" u="none" baseline="0" smtClean="0"/>
              <a:t>H3SE </a:t>
            </a:r>
            <a:r>
              <a:rPr lang="zh-CN" altLang="en-US" b="0" i="0" u="none" baseline="0" smtClean="0"/>
              <a:t>入职培训 </a:t>
            </a:r>
            <a:r>
              <a:rPr lang="en-US" altLang="zh-CN" b="0" i="0" u="none" baseline="0" smtClean="0"/>
              <a:t>-  TCG 3.1 - One MAESTRO </a:t>
            </a:r>
            <a:r>
              <a:rPr lang="zh-CN" altLang="en-US" b="0" i="0" u="none" baseline="0" smtClean="0"/>
              <a:t>和 </a:t>
            </a:r>
            <a:r>
              <a:rPr lang="en-US" altLang="zh-CN" b="0" i="0" u="none" baseline="0" smtClean="0"/>
              <a:t>HSE </a:t>
            </a:r>
            <a:r>
              <a:rPr lang="zh-CN" altLang="en-US" b="0" i="0" u="none" baseline="0" smtClean="0"/>
              <a:t>组织 </a:t>
            </a:r>
            <a:r>
              <a:rPr lang="en-US" altLang="zh-CN" b="0" i="0" u="none" baseline="0" smtClean="0"/>
              <a:t>- V3</a:t>
            </a:r>
            <a:endParaRPr lang="zh-CN" altLang="fr-FR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2060848"/>
            <a:ext cx="2663712" cy="25555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r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/>
            <a:r>
              <a:rPr lang="zh-CN" b="1" i="0" u="none" cap="none" baseline="0">
                <a:cs typeface="Arial" charset="0"/>
              </a:rPr>
              <a:t>具体情况：HSE 的作用</a:t>
            </a:r>
            <a:endParaRPr lang="zh-CN" altLang="fr-FR" cap="none">
              <a:cs typeface="Arial" charset="0"/>
            </a:endParaRPr>
          </a:p>
        </p:txBody>
      </p:sp>
      <p:sp>
        <p:nvSpPr>
          <p:cNvPr id="26626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1DACCA96-6A40-FD47-8BC6-116871DD3BBC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12</a:t>
            </a:fld>
            <a:endParaRPr lang="zh-C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26627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0" y="1412875"/>
            <a:ext cx="8218488" cy="5040313"/>
          </a:xfrm>
        </p:spPr>
        <p:txBody>
          <a:bodyPr/>
          <a:lstStyle/>
          <a:p>
            <a:pPr algn="l" rtl="0"/>
            <a:r>
              <a:rPr lang="zh-CN" b="0" i="0" u="none" baseline="0">
                <a:cs typeface="Arial" charset="0"/>
              </a:rPr>
              <a:t>约翰： </a:t>
            </a:r>
          </a:p>
          <a:p>
            <a:endParaRPr lang="zh-CN" altLang="fr-FR" dirty="0">
              <a:cs typeface="Arial" charset="0"/>
            </a:endParaRPr>
          </a:p>
          <a:p>
            <a:pPr algn="l" rtl="0"/>
            <a:r>
              <a:rPr lang="zh-CN" b="0" i="0" u="none" baseline="0">
                <a:cs typeface="Arial" charset="0"/>
              </a:rPr>
              <a:t>中心负责人：</a:t>
            </a:r>
          </a:p>
          <a:p>
            <a:endParaRPr lang="zh-CN" altLang="fr-FR" dirty="0">
              <a:cs typeface="Arial" charset="0"/>
            </a:endParaRPr>
          </a:p>
          <a:p>
            <a:pPr algn="l" rtl="0"/>
            <a:r>
              <a:rPr lang="zh-CN" b="0" i="0" u="none" baseline="0">
                <a:cs typeface="Arial" charset="0"/>
              </a:rPr>
              <a:t>指导员：</a:t>
            </a:r>
          </a:p>
          <a:p>
            <a:endParaRPr lang="zh-CN" altLang="fr-FR" dirty="0">
              <a:cs typeface="Arial" charset="0"/>
            </a:endParaRPr>
          </a:p>
          <a:p>
            <a:pPr algn="l" rtl="0"/>
            <a:r>
              <a:rPr lang="zh-CN" b="0" i="0" u="none" baseline="0">
                <a:cs typeface="Arial" charset="0"/>
              </a:rPr>
              <a:t>每位跳伞员：</a:t>
            </a:r>
          </a:p>
          <a:p>
            <a:endParaRPr lang="zh-CN" altLang="fr-FR" dirty="0">
              <a:cs typeface="Arial" charset="0"/>
            </a:endParaRPr>
          </a:p>
          <a:p>
            <a:pPr algn="l" rtl="0"/>
            <a:r>
              <a:rPr lang="zh-CN" b="0" i="0" u="none" baseline="0">
                <a:cs typeface="Arial" charset="0"/>
              </a:rPr>
              <a:t>如果被约翰聘用为HSE 的一位技术员：</a:t>
            </a:r>
          </a:p>
          <a:p>
            <a:endParaRPr lang="zh-CN" altLang="fr-FR" dirty="0">
              <a:cs typeface="Arial" charset="0"/>
            </a:endParaRPr>
          </a:p>
          <a:p>
            <a:endParaRPr lang="zh-CN" altLang="fr-FR" dirty="0">
              <a:cs typeface="Arial" charset="0"/>
            </a:endParaRPr>
          </a:p>
          <a:p>
            <a:endParaRPr lang="zh-CN" altLang="fr-FR" dirty="0">
              <a:cs typeface="Arial" charset="0"/>
            </a:endParaRPr>
          </a:p>
        </p:txBody>
      </p:sp>
      <p:sp>
        <p:nvSpPr>
          <p:cNvPr id="6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n-US" altLang="zh-CN" b="0" i="0" u="none" baseline="0" smtClean="0"/>
              <a:t>H3SE </a:t>
            </a:r>
            <a:r>
              <a:rPr lang="zh-CN" altLang="en-US" b="0" i="0" u="none" baseline="0" smtClean="0"/>
              <a:t>入职培训 </a:t>
            </a:r>
            <a:r>
              <a:rPr lang="en-US" altLang="zh-CN" b="0" i="0" u="none" baseline="0" smtClean="0"/>
              <a:t>-  TCG 3.1 - One MAESTRO </a:t>
            </a:r>
            <a:r>
              <a:rPr lang="zh-CN" altLang="en-US" b="0" i="0" u="none" baseline="0" smtClean="0"/>
              <a:t>和 </a:t>
            </a:r>
            <a:r>
              <a:rPr lang="en-US" altLang="zh-CN" b="0" i="0" u="none" baseline="0" smtClean="0"/>
              <a:t>HSE </a:t>
            </a:r>
            <a:r>
              <a:rPr lang="zh-CN" altLang="en-US" b="0" i="0" u="none" baseline="0" smtClean="0"/>
              <a:t>组织 </a:t>
            </a:r>
            <a:r>
              <a:rPr lang="en-US" altLang="zh-CN" b="0" i="0" u="none" baseline="0" smtClean="0"/>
              <a:t>- V3</a:t>
            </a:r>
            <a:endParaRPr lang="zh-CN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2950" cy="635000"/>
          </a:xfrm>
        </p:spPr>
        <p:txBody>
          <a:bodyPr/>
          <a:lstStyle/>
          <a:p>
            <a:pPr algn="l" rtl="0">
              <a:defRPr/>
            </a:pPr>
            <a:r>
              <a:rPr lang="zh-CN" b="1" i="0" u="none" baseline="0"/>
              <a:t>道达尔集团的 HSE 责任</a:t>
            </a:r>
            <a:endParaRPr lang="zh-CN" dirty="0"/>
          </a:p>
        </p:txBody>
      </p:sp>
      <p:sp>
        <p:nvSpPr>
          <p:cNvPr id="27650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7A6478E8-9340-B844-98B1-CE3B88B2B4B2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13</a:t>
            </a:fld>
            <a:endParaRPr lang="zh-C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042988" y="1500188"/>
            <a:ext cx="3376612" cy="79216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zh-CN" b="1" i="0" u="none" baseline="0">
                <a:solidFill>
                  <a:schemeClr val="bg1"/>
                </a:solidFill>
              </a:rPr>
              <a:t>首席执行官（Pouyanné 先生）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1042988" y="2458244"/>
            <a:ext cx="3376612" cy="792163"/>
          </a:xfrm>
          <a:prstGeom prst="roundRect">
            <a:avLst/>
          </a:prstGeom>
          <a:solidFill>
            <a:srgbClr val="FFAA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zh-CN" b="1" i="0" u="none" baseline="0">
                <a:solidFill>
                  <a:schemeClr val="bg1"/>
                </a:solidFill>
              </a:rPr>
              <a:t>分公司经理：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1042988" y="3416301"/>
            <a:ext cx="3376612" cy="792162"/>
          </a:xfrm>
          <a:prstGeom prst="roundRect">
            <a:avLst/>
          </a:prstGeom>
          <a:solidFill>
            <a:srgbClr val="133C7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zh-CN" b="1" i="0" u="none" baseline="0">
                <a:solidFill>
                  <a:schemeClr val="bg1"/>
                </a:solidFill>
              </a:rPr>
              <a:t>子公司经理：子公司的 HSE 运营负责人</a:t>
            </a:r>
            <a:endParaRPr lang="zh-CN" b="1" dirty="0">
              <a:solidFill>
                <a:schemeClr val="bg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035050" y="4374357"/>
            <a:ext cx="3384550" cy="792163"/>
          </a:xfrm>
          <a:prstGeom prst="roundRect">
            <a:avLst/>
          </a:prstGeom>
          <a:solidFill>
            <a:srgbClr val="3876A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zh-CN" b="1" i="0" u="none" baseline="0">
                <a:solidFill>
                  <a:schemeClr val="bg1"/>
                </a:solidFill>
              </a:rPr>
              <a:t>工地负责人</a:t>
            </a:r>
          </a:p>
        </p:txBody>
      </p:sp>
      <p:sp>
        <p:nvSpPr>
          <p:cNvPr id="27655" name="ZoneTexte 2"/>
          <p:cNvSpPr txBox="1">
            <a:spLocks noChangeArrowheads="1"/>
          </p:cNvSpPr>
          <p:nvPr/>
        </p:nvSpPr>
        <p:spPr bwMode="auto">
          <a:xfrm>
            <a:off x="647700" y="1042988"/>
            <a:ext cx="4294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zh-CN" b="1" i="1" u="none" baseline="0"/>
              <a:t>负责人 = HSE 负责人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1035050" y="5326426"/>
            <a:ext cx="3384550" cy="792163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zh-CN" b="1" i="0" u="none" baseline="0">
                <a:solidFill>
                  <a:schemeClr val="bg1"/>
                </a:solidFill>
              </a:rPr>
              <a:t>员工</a:t>
            </a:r>
            <a:endParaRPr lang="zh-CN" b="1" dirty="0">
              <a:solidFill>
                <a:schemeClr val="bg1"/>
              </a:solidFill>
            </a:endParaRPr>
          </a:p>
        </p:txBody>
      </p:sp>
      <p:sp>
        <p:nvSpPr>
          <p:cNvPr id="11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n-US" altLang="zh-CN" b="0" i="0" u="none" baseline="0" smtClean="0"/>
              <a:t>H3SE </a:t>
            </a:r>
            <a:r>
              <a:rPr lang="zh-CN" altLang="en-US" b="0" i="0" u="none" baseline="0" smtClean="0"/>
              <a:t>入职培训 </a:t>
            </a:r>
            <a:r>
              <a:rPr lang="en-US" altLang="zh-CN" b="0" i="0" u="none" baseline="0" smtClean="0"/>
              <a:t>-  TCG 3.1 - One MAESTRO </a:t>
            </a:r>
            <a:r>
              <a:rPr lang="zh-CN" altLang="en-US" b="0" i="0" u="none" baseline="0" smtClean="0"/>
              <a:t>和 </a:t>
            </a:r>
            <a:r>
              <a:rPr lang="en-US" altLang="zh-CN" b="0" i="0" u="none" baseline="0" smtClean="0"/>
              <a:t>HSE </a:t>
            </a:r>
            <a:r>
              <a:rPr lang="zh-CN" altLang="en-US" b="0" i="0" u="none" baseline="0" smtClean="0"/>
              <a:t>组织 </a:t>
            </a:r>
            <a:r>
              <a:rPr lang="en-US" altLang="zh-CN" b="0" i="0" u="none" baseline="0" smtClean="0"/>
              <a:t>- V3</a:t>
            </a:r>
            <a:endParaRPr lang="zh-CN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à coins arrondis 15"/>
          <p:cNvSpPr/>
          <p:nvPr/>
        </p:nvSpPr>
        <p:spPr>
          <a:xfrm>
            <a:off x="1042988" y="1523834"/>
            <a:ext cx="3376612" cy="79216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zh-CN" b="1" i="0" u="none" baseline="0">
                <a:solidFill>
                  <a:schemeClr val="bg1"/>
                </a:solidFill>
              </a:rPr>
              <a:t>首席执行官（Pouyanné 先生）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1042988" y="2426954"/>
            <a:ext cx="3376612" cy="792163"/>
          </a:xfrm>
          <a:prstGeom prst="roundRect">
            <a:avLst/>
          </a:prstGeom>
          <a:solidFill>
            <a:srgbClr val="FFAA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zh-CN" b="1" i="0" u="none" baseline="0">
                <a:solidFill>
                  <a:schemeClr val="bg1"/>
                </a:solidFill>
              </a:rPr>
              <a:t>分公司经理：</a:t>
            </a:r>
          </a:p>
        </p:txBody>
      </p:sp>
      <p:sp>
        <p:nvSpPr>
          <p:cNvPr id="18" name="Rectangle à coins arrondis 17"/>
          <p:cNvSpPr/>
          <p:nvPr/>
        </p:nvSpPr>
        <p:spPr>
          <a:xfrm>
            <a:off x="1042988" y="3366505"/>
            <a:ext cx="3376612" cy="792162"/>
          </a:xfrm>
          <a:prstGeom prst="roundRect">
            <a:avLst/>
          </a:prstGeom>
          <a:solidFill>
            <a:srgbClr val="133C7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zh-CN" b="1" i="0" u="none" baseline="0">
                <a:solidFill>
                  <a:schemeClr val="bg1"/>
                </a:solidFill>
              </a:rPr>
              <a:t>子公司经理：子公司的 HSE 运营负责人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1042988" y="4306055"/>
            <a:ext cx="3384550" cy="792163"/>
          </a:xfrm>
          <a:prstGeom prst="roundRect">
            <a:avLst/>
          </a:prstGeom>
          <a:solidFill>
            <a:srgbClr val="3876A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zh-CN" b="1" i="0" u="none" baseline="0">
                <a:solidFill>
                  <a:schemeClr val="bg1"/>
                </a:solidFill>
              </a:rPr>
              <a:t>工地负责人</a:t>
            </a:r>
          </a:p>
        </p:txBody>
      </p:sp>
      <p:sp>
        <p:nvSpPr>
          <p:cNvPr id="28677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05F06D3E-AF21-CE4B-9A78-469653CBCFBF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14</a:t>
            </a:fld>
            <a:endParaRPr lang="zh-C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4283965" y="1577808"/>
            <a:ext cx="3673475" cy="68421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zh-CN" sz="1600" b="0" i="0" u="none" baseline="0"/>
              <a:t>专家，制定分公司规则的 HSE 专家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4269830" y="2489856"/>
            <a:ext cx="3673475" cy="68421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zh-CN" sz="1600" b="0" i="0" u="none" baseline="0"/>
              <a:t>分公司业务的 HSE 专家</a:t>
            </a:r>
            <a:endParaRPr lang="zh-CN" sz="1600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4283965" y="3426494"/>
            <a:ext cx="3689350" cy="68421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zh-CN" sz="1600" b="0" i="0" u="none" baseline="0"/>
              <a:t>实施 HSE 管理体系的 HSE 团队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4269830" y="4413465"/>
            <a:ext cx="3673475" cy="5937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zh-CN" sz="1600" b="0" i="0" u="none" baseline="0"/>
              <a:t>现场 HSE 团队：建议、指导、检查规则</a:t>
            </a:r>
          </a:p>
        </p:txBody>
      </p:sp>
      <p:sp>
        <p:nvSpPr>
          <p:cNvPr id="20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2950" cy="635000"/>
          </a:xfrm>
        </p:spPr>
        <p:txBody>
          <a:bodyPr/>
          <a:lstStyle/>
          <a:p>
            <a:pPr algn="l" rtl="0">
              <a:defRPr/>
            </a:pPr>
            <a:r>
              <a:rPr lang="zh-CN" b="1" i="0" u="none" baseline="0"/>
              <a:t>道达尔集团的 HSE 责任</a:t>
            </a:r>
            <a:endParaRPr lang="zh-CN" dirty="0"/>
          </a:p>
        </p:txBody>
      </p:sp>
      <p:sp>
        <p:nvSpPr>
          <p:cNvPr id="28683" name="ZoneTexte 20"/>
          <p:cNvSpPr txBox="1">
            <a:spLocks noChangeArrowheads="1"/>
          </p:cNvSpPr>
          <p:nvPr/>
        </p:nvSpPr>
        <p:spPr bwMode="auto">
          <a:xfrm>
            <a:off x="542805" y="1018693"/>
            <a:ext cx="4294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zh-CN" b="1" i="1" u="none" baseline="0"/>
              <a:t>负责人 = HSE 负责人</a:t>
            </a:r>
          </a:p>
        </p:txBody>
      </p:sp>
      <p:sp>
        <p:nvSpPr>
          <p:cNvPr id="23" name="Rectangle à coins arrondis 22"/>
          <p:cNvSpPr/>
          <p:nvPr/>
        </p:nvSpPr>
        <p:spPr>
          <a:xfrm>
            <a:off x="4860032" y="981075"/>
            <a:ext cx="3673475" cy="431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zh-CN" sz="1600" b="0" i="0" u="none" baseline="0"/>
              <a:t>HSE 团队为您提供支持</a:t>
            </a:r>
            <a:endParaRPr lang="zh-CN" sz="1600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1042988" y="5248288"/>
            <a:ext cx="3384550" cy="792163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zh-CN" b="1" i="0" u="none" baseline="0">
                <a:solidFill>
                  <a:schemeClr val="bg1"/>
                </a:solidFill>
              </a:rPr>
              <a:t>员工</a:t>
            </a:r>
            <a:endParaRPr lang="zh-CN" b="1" dirty="0">
              <a:solidFill>
                <a:schemeClr val="bg1"/>
              </a:solidFill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4283965" y="5347506"/>
            <a:ext cx="3673475" cy="5937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zh-CN" sz="1600" b="0" i="0" u="none" baseline="0"/>
              <a:t>遵守规则，使用工具，关心他人</a:t>
            </a:r>
            <a:endParaRPr lang="zh-CN" sz="1600" dirty="0"/>
          </a:p>
        </p:txBody>
      </p:sp>
      <p:sp>
        <p:nvSpPr>
          <p:cNvPr id="22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n-US" altLang="zh-CN" b="0" i="0" u="none" baseline="0" smtClean="0"/>
              <a:t>H3SE </a:t>
            </a:r>
            <a:r>
              <a:rPr lang="zh-CN" altLang="en-US" b="0" i="0" u="none" baseline="0" smtClean="0"/>
              <a:t>入职培训 </a:t>
            </a:r>
            <a:r>
              <a:rPr lang="en-US" altLang="zh-CN" b="0" i="0" u="none" baseline="0" smtClean="0"/>
              <a:t>-  TCG 3.1 - One MAESTRO </a:t>
            </a:r>
            <a:r>
              <a:rPr lang="zh-CN" altLang="en-US" b="0" i="0" u="none" baseline="0" smtClean="0"/>
              <a:t>和 </a:t>
            </a:r>
            <a:r>
              <a:rPr lang="en-US" altLang="zh-CN" b="0" i="0" u="none" baseline="0" smtClean="0"/>
              <a:t>HSE </a:t>
            </a:r>
            <a:r>
              <a:rPr lang="zh-CN" altLang="en-US" b="0" i="0" u="none" baseline="0" smtClean="0"/>
              <a:t>组织 </a:t>
            </a:r>
            <a:r>
              <a:rPr lang="en-US" altLang="zh-CN" b="0" i="0" u="none" baseline="0" smtClean="0"/>
              <a:t>- V3</a:t>
            </a:r>
            <a:endParaRPr lang="zh-CN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zh-CN" b="1" i="0" u="none" baseline="0"/>
              <a:t>集团级别的 HSE 组织</a:t>
            </a:r>
            <a:endParaRPr lang="zh-CN" dirty="0"/>
          </a:p>
        </p:txBody>
      </p:sp>
      <p:sp>
        <p:nvSpPr>
          <p:cNvPr id="29698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0FA5B68D-89AC-F240-A889-614B2BD31F3A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15</a:t>
            </a:fld>
            <a:endParaRPr lang="zh-C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n-US" altLang="zh-CN" b="0" i="0" u="none" baseline="0" smtClean="0"/>
              <a:t>H3SE </a:t>
            </a:r>
            <a:r>
              <a:rPr lang="zh-CN" altLang="en-US" b="0" i="0" u="none" baseline="0" smtClean="0"/>
              <a:t>入职培训 </a:t>
            </a:r>
            <a:r>
              <a:rPr lang="en-US" altLang="zh-CN" b="0" i="0" u="none" baseline="0" smtClean="0"/>
              <a:t>-  TCG 3.1 - One MAESTRO </a:t>
            </a:r>
            <a:r>
              <a:rPr lang="zh-CN" altLang="en-US" b="0" i="0" u="none" baseline="0" smtClean="0"/>
              <a:t>和 </a:t>
            </a:r>
            <a:r>
              <a:rPr lang="en-US" altLang="zh-CN" b="0" i="0" u="none" baseline="0" smtClean="0"/>
              <a:t>HSE </a:t>
            </a:r>
            <a:r>
              <a:rPr lang="zh-CN" altLang="en-US" b="0" i="0" u="none" baseline="0" smtClean="0"/>
              <a:t>组织 </a:t>
            </a:r>
            <a:r>
              <a:rPr lang="en-US" altLang="zh-CN" b="0" i="0" u="none" baseline="0" smtClean="0"/>
              <a:t>- V3</a:t>
            </a:r>
            <a:endParaRPr lang="zh-CN" alt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91893"/>
            <a:ext cx="8579296" cy="55454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zh-CN" b="1" i="0" u="none" baseline="0">
                <a:solidFill>
                  <a:schemeClr val="accent3">
                    <a:lumMod val="75000"/>
                  </a:schemeClr>
                </a:solidFill>
                <a:ea typeface="+mj-ea"/>
              </a:rPr>
              <a:t>本模块的目标</a:t>
            </a:r>
            <a:endParaRPr lang="zh-CN" dirty="0">
              <a:solidFill>
                <a:schemeClr val="accent3">
                  <a:lumMod val="75000"/>
                </a:schemeClr>
              </a:solidFill>
              <a:ea typeface="+mj-ea"/>
            </a:endParaRPr>
          </a:p>
        </p:txBody>
      </p:sp>
      <p:sp>
        <p:nvSpPr>
          <p:cNvPr id="15362" name="Espace réservé du numéro de diapositive 2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ED7664F5-AB76-7B49-8E79-789DCE439CB6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2</a:t>
            </a:fld>
            <a:endParaRPr lang="zh-C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5363" name="Espace réservé du contenu 4"/>
          <p:cNvSpPr>
            <a:spLocks noGrp="1"/>
          </p:cNvSpPr>
          <p:nvPr>
            <p:ph type="body" sz="quarter" idx="12"/>
          </p:nvPr>
        </p:nvSpPr>
        <p:spPr>
          <a:xfrm>
            <a:off x="457200" y="1773238"/>
            <a:ext cx="8218488" cy="2374900"/>
          </a:xfrm>
        </p:spPr>
        <p:txBody>
          <a:bodyPr/>
          <a:lstStyle/>
          <a:p>
            <a:pPr marL="0" indent="0" algn="just" rtl="0">
              <a:buFont typeface="Lucida Grande" charset="0"/>
              <a:buNone/>
            </a:pPr>
            <a:r>
              <a:rPr lang="zh-CN" b="0" i="0" u="none" baseline="0">
                <a:cs typeface="Arial" charset="0"/>
              </a:rPr>
              <a:t>在本模块结束时，您会：</a:t>
            </a:r>
          </a:p>
          <a:p>
            <a:pPr marL="0" indent="0" algn="just" rtl="0"/>
            <a:endParaRPr lang="zh-CN" altLang="fr-FR" dirty="0">
              <a:cs typeface="Arial" charset="0"/>
            </a:endParaRPr>
          </a:p>
          <a:p>
            <a:pPr algn="l" rtl="0"/>
            <a:r>
              <a:rPr lang="zh-CN" b="0" i="0" u="none" baseline="0"/>
              <a:t>了解 MAESTRO 是什么，并能够列出内容要点。</a:t>
            </a:r>
          </a:p>
          <a:p>
            <a:endParaRPr lang="zh-CN" altLang="fr-FR" dirty="0"/>
          </a:p>
          <a:p>
            <a:pPr algn="l" rtl="0"/>
            <a:r>
              <a:rPr lang="zh-CN" b="0" i="0" u="none" baseline="0"/>
              <a:t>了解集团的 HSE 责任，包括您的责任。 </a:t>
            </a:r>
            <a:endParaRPr lang="zh-CN" altLang="fr-FR" dirty="0"/>
          </a:p>
        </p:txBody>
      </p:sp>
      <p:sp>
        <p:nvSpPr>
          <p:cNvPr id="15364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n-US" altLang="zh-CN" b="0" i="0" u="none" baseline="0" smtClean="0"/>
              <a:t>H3SE </a:t>
            </a:r>
            <a:r>
              <a:rPr lang="zh-CN" altLang="en-US" b="0" i="0" u="none" baseline="0" smtClean="0"/>
              <a:t>入职培训 </a:t>
            </a:r>
            <a:r>
              <a:rPr lang="en-US" altLang="zh-CN" b="0" i="0" u="none" baseline="0" smtClean="0"/>
              <a:t>-  TCG 3.1 - One MAESTRO </a:t>
            </a:r>
            <a:r>
              <a:rPr lang="zh-CN" altLang="en-US" b="0" i="0" u="none" baseline="0" smtClean="0"/>
              <a:t>和 </a:t>
            </a:r>
            <a:r>
              <a:rPr lang="en-US" altLang="zh-CN" b="0" i="0" u="none" baseline="0" smtClean="0"/>
              <a:t>HSE </a:t>
            </a:r>
            <a:r>
              <a:rPr lang="zh-CN" altLang="en-US" b="0" i="0" u="none" baseline="0" smtClean="0"/>
              <a:t>组织 </a:t>
            </a:r>
            <a:r>
              <a:rPr lang="en-US" altLang="zh-CN" b="0" i="0" u="none" baseline="0" smtClean="0"/>
              <a:t>- V3</a:t>
            </a:r>
            <a:endParaRPr lang="zh-CN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zh-CN" b="1" i="0" u="none" baseline="0"/>
              <a:t>具体情况：</a:t>
            </a:r>
            <a:r>
              <a:rPr lang="zh-CN"/>
              <a:t/>
            </a:r>
            <a:br>
              <a:rPr lang="zh-CN"/>
            </a:br>
            <a:r>
              <a:rPr lang="zh-CN" b="1" i="0" u="none" baseline="0"/>
              <a:t>3 个风险中心的负责人</a:t>
            </a:r>
            <a:endParaRPr lang="zh-CN" dirty="0"/>
          </a:p>
        </p:txBody>
      </p:sp>
      <p:sp>
        <p:nvSpPr>
          <p:cNvPr id="17410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marL="0" indent="0" algn="just" rtl="0">
              <a:buFont typeface="Lucida Grande" charset="0"/>
              <a:buNone/>
            </a:pPr>
            <a:r>
              <a:rPr lang="zh-CN" sz="1600" b="0" i="1" u="none" baseline="0">
                <a:cs typeface="Arial" charset="0"/>
              </a:rPr>
              <a:t>“经过几年的思考，约翰决定建立 3 个中心，使每个人都可以体验”肾上腺素飙升“的运动：在 2 个不同国家各设2 个高空跳伞中心，其中一个设置了高速赛道。</a:t>
            </a:r>
          </a:p>
          <a:p>
            <a:pPr marL="0" indent="0" algn="just" rtl="0">
              <a:buFont typeface="Lucida Grande" charset="0"/>
              <a:buNone/>
            </a:pPr>
            <a:r>
              <a:rPr lang="zh-CN" sz="1600" b="0" i="1" u="none" baseline="0">
                <a:cs typeface="Arial" charset="0"/>
              </a:rPr>
              <a:t>这个项目正在顺利推进，3 个中心已准备就绪，甚至已初步运行，招聘了三十多名专业教练、机械师和工作人员。几乎都是全新的设备（汽车、飞机等）。</a:t>
            </a:r>
          </a:p>
          <a:p>
            <a:pPr marL="0" indent="0" algn="just" rtl="0">
              <a:buFont typeface="Lucida Grande" charset="0"/>
              <a:buNone/>
            </a:pPr>
            <a:r>
              <a:rPr lang="zh-CN" sz="1600" b="0" i="1" u="none" baseline="0">
                <a:cs typeface="Arial" charset="0"/>
              </a:rPr>
              <a:t>约翰意识到这些活动的危险性，因此希望能避免任何事故，同时希望能严格控制每个场地的风险。</a:t>
            </a:r>
          </a:p>
          <a:p>
            <a:pPr marL="0" indent="0" algn="just" rtl="0">
              <a:buFont typeface="Lucida Grande" charset="0"/>
              <a:buNone/>
            </a:pPr>
            <a:r>
              <a:rPr lang="zh-CN" sz="1600" b="0" i="1" u="none" baseline="0">
                <a:cs typeface="Arial" charset="0"/>
              </a:rPr>
              <a:t>约翰觉得自己是确保整体安全的唯一责任人。这天上午，他有点担心，因为上周经过场地时发现了一些令人惊讶的做法。因为距离遥远，约翰不可能对此全权负责。”</a:t>
            </a:r>
          </a:p>
          <a:p>
            <a:pPr marL="0" indent="0" algn="just" rtl="0">
              <a:buFont typeface="Lucida Grande" charset="0"/>
              <a:buNone/>
            </a:pPr>
            <a:endParaRPr lang="zh-CN" altLang="fr-FR" b="1">
              <a:cs typeface="Arial" charset="0"/>
            </a:endParaRPr>
          </a:p>
          <a:p>
            <a:pPr marL="0" indent="0" algn="ctr" rtl="0">
              <a:buFont typeface="Lucida Grande" charset="0"/>
              <a:buNone/>
            </a:pPr>
            <a:r>
              <a:rPr lang="zh-CN" b="1" i="0" u="none" baseline="0">
                <a:cs typeface="Arial" charset="0"/>
              </a:rPr>
              <a:t>在您看来，约翰应该采取什么措施以便更加自如地进行风险控制？</a:t>
            </a:r>
          </a:p>
        </p:txBody>
      </p:sp>
      <p:sp>
        <p:nvSpPr>
          <p:cNvPr id="17411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C0B90986-8D5B-344C-AF39-ADD033692A87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3</a:t>
            </a:fld>
            <a:endParaRPr lang="zh-C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n-US" altLang="zh-CN" b="0" i="0" u="none" baseline="0" smtClean="0"/>
              <a:t>H3SE </a:t>
            </a:r>
            <a:r>
              <a:rPr lang="zh-CN" altLang="en-US" b="0" i="0" u="none" baseline="0" smtClean="0"/>
              <a:t>入职培训 </a:t>
            </a:r>
            <a:r>
              <a:rPr lang="en-US" altLang="zh-CN" b="0" i="0" u="none" baseline="0" smtClean="0"/>
              <a:t>-  TCG 3.1 - One MAESTRO </a:t>
            </a:r>
            <a:r>
              <a:rPr lang="zh-CN" altLang="en-US" b="0" i="0" u="none" baseline="0" smtClean="0"/>
              <a:t>和 </a:t>
            </a:r>
            <a:r>
              <a:rPr lang="en-US" altLang="zh-CN" b="0" i="0" u="none" baseline="0" smtClean="0"/>
              <a:t>HSE </a:t>
            </a:r>
            <a:r>
              <a:rPr lang="zh-CN" altLang="en-US" b="0" i="0" u="none" baseline="0" smtClean="0"/>
              <a:t>组织 </a:t>
            </a:r>
            <a:r>
              <a:rPr lang="en-US" altLang="zh-CN" b="0" i="0" u="none" baseline="0" smtClean="0"/>
              <a:t>- V3</a:t>
            </a:r>
            <a:endParaRPr lang="zh-CN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507413" cy="635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/>
            <a:r>
              <a:rPr lang="zh-CN" b="1" i="0" u="none" cap="none" baseline="0">
                <a:cs typeface="Arial" charset="0"/>
              </a:rPr>
              <a:t>One MAESTRO</a:t>
            </a:r>
            <a:r>
              <a:rPr lang="zh-CN" sz="2800" cap="none">
                <a:solidFill>
                  <a:srgbClr val="073771"/>
                </a:solidFill>
                <a:cs typeface="Arial" charset="0"/>
              </a:rPr>
              <a:t/>
            </a:r>
            <a:br>
              <a:rPr lang="zh-CN" sz="2800" cap="none">
                <a:solidFill>
                  <a:srgbClr val="073771"/>
                </a:solidFill>
                <a:cs typeface="Arial" charset="0"/>
              </a:rPr>
            </a:br>
            <a:r>
              <a:rPr lang="zh-CN" sz="1600" b="1" i="0" u="none" cap="none" baseline="0">
                <a:solidFill>
                  <a:srgbClr val="073771"/>
                </a:solidFill>
                <a:cs typeface="Arial" charset="0"/>
              </a:rPr>
              <a:t>稳定运行 的标准管理与期望</a:t>
            </a:r>
            <a:r>
              <a:rPr lang="zh-CN" sz="1600" u="sng" cap="none">
                <a:solidFill>
                  <a:srgbClr val="073771"/>
                </a:solidFill>
                <a:cs typeface="Arial" charset="0"/>
              </a:rPr>
              <a:t/>
            </a:r>
            <a:br>
              <a:rPr lang="zh-CN" sz="1600" u="sng" cap="none">
                <a:solidFill>
                  <a:srgbClr val="073771"/>
                </a:solidFill>
                <a:cs typeface="Arial" charset="0"/>
              </a:rPr>
            </a:br>
            <a:endParaRPr lang="zh-CN" altLang="fr-FR" sz="1600" cap="none">
              <a:cs typeface="Arial" charset="0"/>
            </a:endParaRPr>
          </a:p>
        </p:txBody>
      </p:sp>
      <p:sp>
        <p:nvSpPr>
          <p:cNvPr id="18434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C56FFC96-E5B9-9547-928A-D8854C36867B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4</a:t>
            </a:fld>
            <a:endParaRPr lang="zh-C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457200" y="3352800"/>
            <a:ext cx="10033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9" tIns="36005" rIns="72009" bIns="36005">
            <a:spAutoFit/>
          </a:bodyPr>
          <a:lstStyle>
            <a:lvl1pPr defTabSz="7207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7207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7207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7207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7207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zh-CN" sz="1600" b="1" i="0" u="none" baseline="0">
                <a:solidFill>
                  <a:schemeClr val="bg2"/>
                </a:solidFill>
              </a:rPr>
              <a:t>工作岗位的安全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57200" y="5764213"/>
            <a:ext cx="8374408" cy="47897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lIns="72009" tIns="36005" rIns="72009" bIns="36005">
            <a:spAutoFit/>
          </a:bodyPr>
          <a:lstStyle/>
          <a:p>
            <a:pPr algn="l" defTabSz="720725" rtl="0">
              <a:lnSpc>
                <a:spcPct val="120000"/>
              </a:lnSpc>
              <a:spcBef>
                <a:spcPct val="50000"/>
              </a:spcBef>
              <a:buClr>
                <a:srgbClr val="FA3805"/>
              </a:buClr>
              <a:buSzPct val="120000"/>
              <a:defRPr/>
            </a:pPr>
            <a:r>
              <a:rPr lang="zh-CN" sz="2200" b="1" i="0" u="none" cap="all" baseline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Arial"/>
              </a:rPr>
              <a:t>管理风险的常见办法</a:t>
            </a:r>
          </a:p>
        </p:txBody>
      </p:sp>
      <p:sp>
        <p:nvSpPr>
          <p:cNvPr id="18437" name="Arc 7"/>
          <p:cNvSpPr>
            <a:spLocks/>
          </p:cNvSpPr>
          <p:nvPr/>
        </p:nvSpPr>
        <p:spPr bwMode="auto">
          <a:xfrm rot="4756268">
            <a:off x="6422231" y="4433094"/>
            <a:ext cx="1265238" cy="704850"/>
          </a:xfrm>
          <a:custGeom>
            <a:avLst/>
            <a:gdLst>
              <a:gd name="T0" fmla="*/ 2147483646 w 21600"/>
              <a:gd name="T1" fmla="*/ 0 h 16062"/>
              <a:gd name="T2" fmla="*/ 2147483646 w 21600"/>
              <a:gd name="T3" fmla="*/ 2147483646 h 16062"/>
              <a:gd name="T4" fmla="*/ 0 w 21600"/>
              <a:gd name="T5" fmla="*/ 2147483646 h 16062"/>
              <a:gd name="T6" fmla="*/ 0 60000 65536"/>
              <a:gd name="T7" fmla="*/ 0 60000 65536"/>
              <a:gd name="T8" fmla="*/ 0 60000 65536"/>
              <a:gd name="T9" fmla="*/ 0 w 21600"/>
              <a:gd name="T10" fmla="*/ 0 h 16062"/>
              <a:gd name="T11" fmla="*/ 21600 w 21600"/>
              <a:gd name="T12" fmla="*/ 16062 h 160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6062" fill="none" extrusionOk="0">
                <a:moveTo>
                  <a:pt x="14442" y="-1"/>
                </a:moveTo>
                <a:cubicBezTo>
                  <a:pt x="18998" y="4096"/>
                  <a:pt x="21600" y="9935"/>
                  <a:pt x="21600" y="16062"/>
                </a:cubicBezTo>
              </a:path>
              <a:path w="21600" h="16062" stroke="0" extrusionOk="0">
                <a:moveTo>
                  <a:pt x="14442" y="-1"/>
                </a:moveTo>
                <a:cubicBezTo>
                  <a:pt x="18998" y="4096"/>
                  <a:pt x="21600" y="9935"/>
                  <a:pt x="21600" y="16062"/>
                </a:cubicBezTo>
                <a:lnTo>
                  <a:pt x="0" y="16062"/>
                </a:lnTo>
                <a:lnTo>
                  <a:pt x="14442" y="-1"/>
                </a:lnTo>
                <a:close/>
              </a:path>
            </a:pathLst>
          </a:custGeom>
          <a:noFill/>
          <a:ln w="152400">
            <a:solidFill>
              <a:srgbClr val="58A8A4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/>
          </a:p>
        </p:txBody>
      </p:sp>
      <p:sp>
        <p:nvSpPr>
          <p:cNvPr id="18438" name="Arc 7"/>
          <p:cNvSpPr>
            <a:spLocks/>
          </p:cNvSpPr>
          <p:nvPr/>
        </p:nvSpPr>
        <p:spPr bwMode="auto">
          <a:xfrm rot="17603620" flipH="1">
            <a:off x="261937" y="3495676"/>
            <a:ext cx="1901825" cy="1403350"/>
          </a:xfrm>
          <a:custGeom>
            <a:avLst/>
            <a:gdLst>
              <a:gd name="T0" fmla="*/ 2147483646 w 21600"/>
              <a:gd name="T1" fmla="*/ 0 h 16062"/>
              <a:gd name="T2" fmla="*/ 2147483646 w 21600"/>
              <a:gd name="T3" fmla="*/ 2147483646 h 16062"/>
              <a:gd name="T4" fmla="*/ 0 w 21600"/>
              <a:gd name="T5" fmla="*/ 2147483646 h 16062"/>
              <a:gd name="T6" fmla="*/ 0 60000 65536"/>
              <a:gd name="T7" fmla="*/ 0 60000 65536"/>
              <a:gd name="T8" fmla="*/ 0 60000 65536"/>
              <a:gd name="T9" fmla="*/ 0 w 21600"/>
              <a:gd name="T10" fmla="*/ 0 h 16062"/>
              <a:gd name="T11" fmla="*/ 21600 w 21600"/>
              <a:gd name="T12" fmla="*/ 16062 h 160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6062" fill="none" extrusionOk="0">
                <a:moveTo>
                  <a:pt x="14442" y="-1"/>
                </a:moveTo>
                <a:cubicBezTo>
                  <a:pt x="18998" y="4096"/>
                  <a:pt x="21600" y="9935"/>
                  <a:pt x="21600" y="16062"/>
                </a:cubicBezTo>
              </a:path>
              <a:path w="21600" h="16062" stroke="0" extrusionOk="0">
                <a:moveTo>
                  <a:pt x="14442" y="-1"/>
                </a:moveTo>
                <a:cubicBezTo>
                  <a:pt x="18998" y="4096"/>
                  <a:pt x="21600" y="9935"/>
                  <a:pt x="21600" y="16062"/>
                </a:cubicBezTo>
                <a:lnTo>
                  <a:pt x="0" y="16062"/>
                </a:lnTo>
                <a:lnTo>
                  <a:pt x="14442" y="-1"/>
                </a:lnTo>
                <a:close/>
              </a:path>
            </a:pathLst>
          </a:custGeom>
          <a:noFill/>
          <a:ln w="152400">
            <a:solidFill>
              <a:srgbClr val="58A8A4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/>
          </a:p>
        </p:txBody>
      </p:sp>
      <p:pic>
        <p:nvPicPr>
          <p:cNvPr id="10" name="Picture 2" descr="http://img.maxisciences.com/pollution/pollution-de-l-eau-par-des-hydrocarbures_12866_w25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60500" y="2828925"/>
            <a:ext cx="1616075" cy="2073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40" name="Arc 7"/>
          <p:cNvSpPr>
            <a:spLocks/>
          </p:cNvSpPr>
          <p:nvPr/>
        </p:nvSpPr>
        <p:spPr bwMode="auto">
          <a:xfrm rot="2544923">
            <a:off x="5310188" y="3443288"/>
            <a:ext cx="1419225" cy="1616075"/>
          </a:xfrm>
          <a:custGeom>
            <a:avLst/>
            <a:gdLst>
              <a:gd name="T0" fmla="*/ 2147483646 w 21600"/>
              <a:gd name="T1" fmla="*/ 0 h 16062"/>
              <a:gd name="T2" fmla="*/ 2147483646 w 21600"/>
              <a:gd name="T3" fmla="*/ 2147483646 h 16062"/>
              <a:gd name="T4" fmla="*/ 0 w 21600"/>
              <a:gd name="T5" fmla="*/ 2147483646 h 16062"/>
              <a:gd name="T6" fmla="*/ 0 60000 65536"/>
              <a:gd name="T7" fmla="*/ 0 60000 65536"/>
              <a:gd name="T8" fmla="*/ 0 60000 65536"/>
              <a:gd name="T9" fmla="*/ 0 w 21600"/>
              <a:gd name="T10" fmla="*/ 0 h 16062"/>
              <a:gd name="T11" fmla="*/ 21600 w 21600"/>
              <a:gd name="T12" fmla="*/ 16062 h 160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6062" fill="none" extrusionOk="0">
                <a:moveTo>
                  <a:pt x="14442" y="-1"/>
                </a:moveTo>
                <a:cubicBezTo>
                  <a:pt x="18998" y="4096"/>
                  <a:pt x="21600" y="9935"/>
                  <a:pt x="21600" y="16062"/>
                </a:cubicBezTo>
              </a:path>
              <a:path w="21600" h="16062" stroke="0" extrusionOk="0">
                <a:moveTo>
                  <a:pt x="14442" y="-1"/>
                </a:moveTo>
                <a:cubicBezTo>
                  <a:pt x="18998" y="4096"/>
                  <a:pt x="21600" y="9935"/>
                  <a:pt x="21600" y="16062"/>
                </a:cubicBezTo>
                <a:lnTo>
                  <a:pt x="0" y="16062"/>
                </a:lnTo>
                <a:lnTo>
                  <a:pt x="14442" y="-1"/>
                </a:lnTo>
                <a:close/>
              </a:path>
            </a:pathLst>
          </a:custGeom>
          <a:noFill/>
          <a:ln w="152400">
            <a:solidFill>
              <a:srgbClr val="58A8A4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/>
          </a:p>
        </p:txBody>
      </p:sp>
      <p:sp>
        <p:nvSpPr>
          <p:cNvPr id="18441" name="Text Box 3"/>
          <p:cNvSpPr txBox="1">
            <a:spLocks noChangeArrowheads="1"/>
          </p:cNvSpPr>
          <p:nvPr/>
        </p:nvSpPr>
        <p:spPr bwMode="auto">
          <a:xfrm>
            <a:off x="3235325" y="3411538"/>
            <a:ext cx="1071563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9" tIns="36005" rIns="72009" bIns="36005">
            <a:spAutoFit/>
          </a:bodyPr>
          <a:lstStyle>
            <a:lvl1pPr defTabSz="7207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7207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7207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7207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7207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zh-CN" sz="1600" b="1" i="0" u="none" baseline="0">
                <a:solidFill>
                  <a:schemeClr val="bg2"/>
                </a:solidFill>
              </a:rPr>
              <a:t>重大风险</a:t>
            </a:r>
          </a:p>
        </p:txBody>
      </p:sp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90513" y="1277938"/>
            <a:ext cx="1616075" cy="2074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 rotWithShape="1">
          <a:blip r:embed="rId4" cstate="email"/>
          <a:srcRect t="-2213" b="4666"/>
          <a:stretch/>
        </p:blipFill>
        <p:spPr bwMode="auto">
          <a:xfrm>
            <a:off x="2894013" y="1274763"/>
            <a:ext cx="1614487" cy="207486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1844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888" y="2752725"/>
            <a:ext cx="161607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4" descr="E:\My Pictures\Securit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75" y="1336675"/>
            <a:ext cx="1549400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5" descr="E:\My Pictures\Societa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0" y="2709863"/>
            <a:ext cx="161607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7" name="Text Box 3"/>
          <p:cNvSpPr txBox="1">
            <a:spLocks noChangeArrowheads="1"/>
          </p:cNvSpPr>
          <p:nvPr/>
        </p:nvSpPr>
        <p:spPr bwMode="auto">
          <a:xfrm>
            <a:off x="1403350" y="4902200"/>
            <a:ext cx="170180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9" tIns="36005" rIns="72009" bIns="36005">
            <a:spAutoFit/>
          </a:bodyPr>
          <a:lstStyle>
            <a:lvl1pPr defTabSz="7207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7207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7207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7207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7207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zh-CN" sz="1600" b="1" i="0" u="none" baseline="0">
                <a:solidFill>
                  <a:schemeClr val="bg2"/>
                </a:solidFill>
              </a:rPr>
              <a:t>环境</a:t>
            </a:r>
          </a:p>
        </p:txBody>
      </p:sp>
      <p:sp>
        <p:nvSpPr>
          <p:cNvPr id="18448" name="Text Box 3"/>
          <p:cNvSpPr txBox="1">
            <a:spLocks noChangeArrowheads="1"/>
          </p:cNvSpPr>
          <p:nvPr/>
        </p:nvSpPr>
        <p:spPr bwMode="auto">
          <a:xfrm>
            <a:off x="4306888" y="4902200"/>
            <a:ext cx="1544637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9" tIns="36005" rIns="72009" bIns="36005">
            <a:spAutoFit/>
          </a:bodyPr>
          <a:lstStyle>
            <a:lvl1pPr defTabSz="7207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7207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7207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7207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7207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zh-CN" sz="1600" b="1" i="0" u="none" baseline="0">
                <a:solidFill>
                  <a:schemeClr val="bg2"/>
                </a:solidFill>
              </a:rPr>
              <a:t>卫生</a:t>
            </a:r>
          </a:p>
        </p:txBody>
      </p:sp>
      <p:sp>
        <p:nvSpPr>
          <p:cNvPr id="18449" name="Text Box 3"/>
          <p:cNvSpPr txBox="1">
            <a:spLocks noChangeArrowheads="1"/>
          </p:cNvSpPr>
          <p:nvPr/>
        </p:nvSpPr>
        <p:spPr bwMode="auto">
          <a:xfrm>
            <a:off x="5641975" y="3471863"/>
            <a:ext cx="1543050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9" tIns="36005" rIns="72009" bIns="36005">
            <a:spAutoFit/>
          </a:bodyPr>
          <a:lstStyle>
            <a:lvl1pPr defTabSz="7207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7207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7207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7207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7207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zh-CN" sz="1600" b="1" i="0" u="none" baseline="0">
                <a:solidFill>
                  <a:schemeClr val="bg2"/>
                </a:solidFill>
              </a:rPr>
              <a:t>安全</a:t>
            </a:r>
          </a:p>
        </p:txBody>
      </p:sp>
      <p:sp>
        <p:nvSpPr>
          <p:cNvPr id="18450" name="Text Box 3"/>
          <p:cNvSpPr txBox="1">
            <a:spLocks noChangeArrowheads="1"/>
          </p:cNvSpPr>
          <p:nvPr/>
        </p:nvSpPr>
        <p:spPr bwMode="auto">
          <a:xfrm>
            <a:off x="7169150" y="4902200"/>
            <a:ext cx="154305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9" tIns="36005" rIns="72009" bIns="36005">
            <a:spAutoFit/>
          </a:bodyPr>
          <a:lstStyle>
            <a:lvl1pPr defTabSz="7207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7207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7207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7207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7207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zh-CN" sz="1600" b="1" i="0" u="none" baseline="0">
                <a:solidFill>
                  <a:schemeClr val="bg2"/>
                </a:solidFill>
              </a:rPr>
              <a:t>社会</a:t>
            </a:r>
          </a:p>
        </p:txBody>
      </p:sp>
      <p:sp>
        <p:nvSpPr>
          <p:cNvPr id="18451" name="Arc 7"/>
          <p:cNvSpPr>
            <a:spLocks/>
          </p:cNvSpPr>
          <p:nvPr/>
        </p:nvSpPr>
        <p:spPr bwMode="auto">
          <a:xfrm rot="4339730">
            <a:off x="5125244" y="4958557"/>
            <a:ext cx="276225" cy="706437"/>
          </a:xfrm>
          <a:custGeom>
            <a:avLst/>
            <a:gdLst>
              <a:gd name="T0" fmla="*/ 2147483646 w 21600"/>
              <a:gd name="T1" fmla="*/ 0 h 16062"/>
              <a:gd name="T2" fmla="*/ 2147483646 w 21600"/>
              <a:gd name="T3" fmla="*/ 2147483646 h 16062"/>
              <a:gd name="T4" fmla="*/ 0 w 21600"/>
              <a:gd name="T5" fmla="*/ 2147483646 h 16062"/>
              <a:gd name="T6" fmla="*/ 0 60000 65536"/>
              <a:gd name="T7" fmla="*/ 0 60000 65536"/>
              <a:gd name="T8" fmla="*/ 0 60000 65536"/>
              <a:gd name="T9" fmla="*/ 0 w 21600"/>
              <a:gd name="T10" fmla="*/ 0 h 16062"/>
              <a:gd name="T11" fmla="*/ 21600 w 21600"/>
              <a:gd name="T12" fmla="*/ 16062 h 160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6062" fill="none" extrusionOk="0">
                <a:moveTo>
                  <a:pt x="14442" y="-1"/>
                </a:moveTo>
                <a:cubicBezTo>
                  <a:pt x="18998" y="4096"/>
                  <a:pt x="21600" y="9935"/>
                  <a:pt x="21600" y="16062"/>
                </a:cubicBezTo>
              </a:path>
              <a:path w="21600" h="16062" stroke="0" extrusionOk="0">
                <a:moveTo>
                  <a:pt x="14442" y="-1"/>
                </a:moveTo>
                <a:cubicBezTo>
                  <a:pt x="18998" y="4096"/>
                  <a:pt x="21600" y="9935"/>
                  <a:pt x="21600" y="16062"/>
                </a:cubicBezTo>
                <a:lnTo>
                  <a:pt x="0" y="16062"/>
                </a:lnTo>
                <a:lnTo>
                  <a:pt x="14442" y="-1"/>
                </a:lnTo>
                <a:close/>
              </a:path>
            </a:pathLst>
          </a:custGeom>
          <a:noFill/>
          <a:ln w="152400">
            <a:solidFill>
              <a:srgbClr val="58A8A4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/>
          </a:p>
        </p:txBody>
      </p:sp>
      <p:sp>
        <p:nvSpPr>
          <p:cNvPr id="18452" name="Arc 7"/>
          <p:cNvSpPr>
            <a:spLocks/>
          </p:cNvSpPr>
          <p:nvPr/>
        </p:nvSpPr>
        <p:spPr bwMode="auto">
          <a:xfrm rot="16548578" flipH="1">
            <a:off x="2146300" y="4835525"/>
            <a:ext cx="996950" cy="476250"/>
          </a:xfrm>
          <a:custGeom>
            <a:avLst/>
            <a:gdLst>
              <a:gd name="T0" fmla="*/ 2147483646 w 21600"/>
              <a:gd name="T1" fmla="*/ 0 h 16062"/>
              <a:gd name="T2" fmla="*/ 2147483646 w 21600"/>
              <a:gd name="T3" fmla="*/ 2147483646 h 16062"/>
              <a:gd name="T4" fmla="*/ 0 w 21600"/>
              <a:gd name="T5" fmla="*/ 2147483646 h 16062"/>
              <a:gd name="T6" fmla="*/ 0 60000 65536"/>
              <a:gd name="T7" fmla="*/ 0 60000 65536"/>
              <a:gd name="T8" fmla="*/ 0 60000 65536"/>
              <a:gd name="T9" fmla="*/ 0 w 21600"/>
              <a:gd name="T10" fmla="*/ 0 h 16062"/>
              <a:gd name="T11" fmla="*/ 21600 w 21600"/>
              <a:gd name="T12" fmla="*/ 16062 h 160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6062" fill="none" extrusionOk="0">
                <a:moveTo>
                  <a:pt x="14442" y="-1"/>
                </a:moveTo>
                <a:cubicBezTo>
                  <a:pt x="18998" y="4096"/>
                  <a:pt x="21600" y="9935"/>
                  <a:pt x="21600" y="16062"/>
                </a:cubicBezTo>
              </a:path>
              <a:path w="21600" h="16062" stroke="0" extrusionOk="0">
                <a:moveTo>
                  <a:pt x="14442" y="-1"/>
                </a:moveTo>
                <a:cubicBezTo>
                  <a:pt x="18998" y="4096"/>
                  <a:pt x="21600" y="9935"/>
                  <a:pt x="21600" y="16062"/>
                </a:cubicBezTo>
                <a:lnTo>
                  <a:pt x="0" y="16062"/>
                </a:lnTo>
                <a:lnTo>
                  <a:pt x="14442" y="-1"/>
                </a:lnTo>
                <a:close/>
              </a:path>
            </a:pathLst>
          </a:custGeom>
          <a:noFill/>
          <a:ln w="152400">
            <a:solidFill>
              <a:srgbClr val="58A8A4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/>
          </a:p>
        </p:txBody>
      </p:sp>
      <p:sp>
        <p:nvSpPr>
          <p:cNvPr id="18453" name="Arc 7"/>
          <p:cNvSpPr>
            <a:spLocks/>
          </p:cNvSpPr>
          <p:nvPr/>
        </p:nvSpPr>
        <p:spPr bwMode="auto">
          <a:xfrm rot="18226606" flipH="1">
            <a:off x="2881313" y="3360738"/>
            <a:ext cx="2532062" cy="1230312"/>
          </a:xfrm>
          <a:custGeom>
            <a:avLst/>
            <a:gdLst>
              <a:gd name="T0" fmla="*/ 2147483646 w 21600"/>
              <a:gd name="T1" fmla="*/ 0 h 16062"/>
              <a:gd name="T2" fmla="*/ 2147483646 w 21600"/>
              <a:gd name="T3" fmla="*/ 2147483646 h 16062"/>
              <a:gd name="T4" fmla="*/ 0 w 21600"/>
              <a:gd name="T5" fmla="*/ 2147483646 h 16062"/>
              <a:gd name="T6" fmla="*/ 0 60000 65536"/>
              <a:gd name="T7" fmla="*/ 0 60000 65536"/>
              <a:gd name="T8" fmla="*/ 0 60000 65536"/>
              <a:gd name="T9" fmla="*/ 0 w 21600"/>
              <a:gd name="T10" fmla="*/ 0 h 16062"/>
              <a:gd name="T11" fmla="*/ 21600 w 21600"/>
              <a:gd name="T12" fmla="*/ 16062 h 160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6062" fill="none" extrusionOk="0">
                <a:moveTo>
                  <a:pt x="14442" y="-1"/>
                </a:moveTo>
                <a:cubicBezTo>
                  <a:pt x="18998" y="4096"/>
                  <a:pt x="21600" y="9935"/>
                  <a:pt x="21600" y="16062"/>
                </a:cubicBezTo>
              </a:path>
              <a:path w="21600" h="16062" stroke="0" extrusionOk="0">
                <a:moveTo>
                  <a:pt x="14442" y="-1"/>
                </a:moveTo>
                <a:cubicBezTo>
                  <a:pt x="18998" y="4096"/>
                  <a:pt x="21600" y="9935"/>
                  <a:pt x="21600" y="16062"/>
                </a:cubicBezTo>
                <a:lnTo>
                  <a:pt x="0" y="16062"/>
                </a:lnTo>
                <a:lnTo>
                  <a:pt x="14442" y="-1"/>
                </a:lnTo>
                <a:close/>
              </a:path>
            </a:pathLst>
          </a:custGeom>
          <a:noFill/>
          <a:ln w="152400">
            <a:solidFill>
              <a:srgbClr val="58A8A4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/>
          </a:p>
        </p:txBody>
      </p:sp>
      <p:sp>
        <p:nvSpPr>
          <p:cNvPr id="24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n-US" altLang="zh-CN" b="0" i="0" u="none" baseline="0" smtClean="0"/>
              <a:t>H3SE </a:t>
            </a:r>
            <a:r>
              <a:rPr lang="zh-CN" altLang="en-US" b="0" i="0" u="none" baseline="0" smtClean="0"/>
              <a:t>入职培训 </a:t>
            </a:r>
            <a:r>
              <a:rPr lang="en-US" altLang="zh-CN" b="0" i="0" u="none" baseline="0" smtClean="0"/>
              <a:t>-  TCG 3.1 - One MAESTRO </a:t>
            </a:r>
            <a:r>
              <a:rPr lang="zh-CN" altLang="en-US" b="0" i="0" u="none" baseline="0" smtClean="0"/>
              <a:t>和 </a:t>
            </a:r>
            <a:r>
              <a:rPr lang="en-US" altLang="zh-CN" b="0" i="0" u="none" baseline="0" smtClean="0"/>
              <a:t>HSE </a:t>
            </a:r>
            <a:r>
              <a:rPr lang="zh-CN" altLang="en-US" b="0" i="0" u="none" baseline="0" smtClean="0"/>
              <a:t>组织 </a:t>
            </a:r>
            <a:r>
              <a:rPr lang="en-US" altLang="zh-CN" b="0" i="0" u="none" baseline="0" smtClean="0"/>
              <a:t>- V3</a:t>
            </a:r>
            <a:endParaRPr lang="zh-CN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zh-CN" b="1" i="0" u="none" baseline="0"/>
              <a:t>One MAESTRO：集团的 HSE 框架</a:t>
            </a:r>
            <a:endParaRPr lang="zh-CN" dirty="0"/>
          </a:p>
        </p:txBody>
      </p:sp>
      <p:sp>
        <p:nvSpPr>
          <p:cNvPr id="19458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CCE56DFD-BA52-6446-BF2B-8BD5CE13A9C4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5</a:t>
            </a:fld>
            <a:endParaRPr lang="zh-C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9461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5562600" cy="5040312"/>
          </a:xfrm>
        </p:spPr>
        <p:txBody>
          <a:bodyPr/>
          <a:lstStyle/>
          <a:p>
            <a:pPr algn="l" rtl="0"/>
            <a:r>
              <a:rPr lang="zh-CN" b="1" i="0" u="none" baseline="0">
                <a:cs typeface="Arial" charset="0"/>
              </a:rPr>
              <a:t>整个集团</a:t>
            </a:r>
            <a:r>
              <a:rPr lang="zh-CN" b="0" i="0" u="none" baseline="0">
                <a:cs typeface="Arial" charset="0"/>
              </a:rPr>
              <a:t>的风险控制和管理框架。</a:t>
            </a:r>
          </a:p>
          <a:p>
            <a:endParaRPr lang="zh-CN" altLang="fr-FR" dirty="0">
              <a:cs typeface="Arial" charset="0"/>
            </a:endParaRPr>
          </a:p>
          <a:p>
            <a:pPr algn="l" rtl="0"/>
            <a:r>
              <a:rPr lang="zh-CN" b="0" i="0" u="none" baseline="0">
                <a:cs typeface="Arial" charset="0"/>
              </a:rPr>
              <a:t>分公司、子公司和工地的原则、 </a:t>
            </a:r>
            <a:r>
              <a:rPr lang="zh-CN" b="1" i="0" u="none" baseline="0">
                <a:cs typeface="Arial" charset="0"/>
              </a:rPr>
              <a:t>要求</a:t>
            </a:r>
            <a:r>
              <a:rPr lang="zh-CN" b="0" i="0" u="none" baseline="0">
                <a:cs typeface="Arial" charset="0"/>
              </a:rPr>
              <a:t>。</a:t>
            </a:r>
          </a:p>
          <a:p>
            <a:pPr lvl="1" algn="l" rtl="0"/>
            <a:endParaRPr lang="zh-CN" altLang="fr-FR" dirty="0">
              <a:cs typeface="Arial" charset="0"/>
            </a:endParaRPr>
          </a:p>
          <a:p>
            <a:pPr algn="l" rtl="0"/>
            <a:r>
              <a:rPr lang="zh-CN" b="0" i="0" u="none" baseline="0">
                <a:cs typeface="Arial" charset="0"/>
              </a:rPr>
              <a:t>制定分公司 HSEQ 政策、规则、操作流程、强制性要求等。</a:t>
            </a:r>
            <a:endParaRPr lang="zh-CN" altLang="fr-FR" dirty="0">
              <a:cs typeface="Arial" charset="0"/>
            </a:endParaRPr>
          </a:p>
          <a:p>
            <a:endParaRPr lang="zh-CN" altLang="fr-FR" dirty="0">
              <a:cs typeface="Arial" charset="0"/>
            </a:endParaRPr>
          </a:p>
          <a:p>
            <a:pPr algn="l" rtl="0"/>
            <a:r>
              <a:rPr lang="zh-CN" b="0" i="0" u="none" baseline="0">
                <a:cs typeface="Arial" charset="0"/>
              </a:rPr>
              <a:t>执行工地和分公司 ONE MAESTRO，通过审计（AUDIT MAESTRO）对其进行定期检查。</a:t>
            </a:r>
          </a:p>
        </p:txBody>
      </p:sp>
      <p:sp>
        <p:nvSpPr>
          <p:cNvPr id="7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n-US" altLang="zh-CN" b="0" i="0" u="none" baseline="0" smtClean="0"/>
              <a:t>H3SE </a:t>
            </a:r>
            <a:r>
              <a:rPr lang="zh-CN" altLang="en-US" b="0" i="0" u="none" baseline="0" smtClean="0"/>
              <a:t>入职培训 </a:t>
            </a:r>
            <a:r>
              <a:rPr lang="en-US" altLang="zh-CN" b="0" i="0" u="none" baseline="0" smtClean="0"/>
              <a:t>-  TCG 3.1 - One MAESTRO </a:t>
            </a:r>
            <a:r>
              <a:rPr lang="zh-CN" altLang="en-US" b="0" i="0" u="none" baseline="0" smtClean="0"/>
              <a:t>和 </a:t>
            </a:r>
            <a:r>
              <a:rPr lang="en-US" altLang="zh-CN" b="0" i="0" u="none" baseline="0" smtClean="0"/>
              <a:t>HSE </a:t>
            </a:r>
            <a:r>
              <a:rPr lang="zh-CN" altLang="en-US" b="0" i="0" u="none" baseline="0" smtClean="0"/>
              <a:t>组织 </a:t>
            </a:r>
            <a:r>
              <a:rPr lang="en-US" altLang="zh-CN" b="0" i="0" u="none" baseline="0" smtClean="0"/>
              <a:t>- V3</a:t>
            </a:r>
            <a:endParaRPr lang="zh-CN" alt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060848"/>
            <a:ext cx="2821436" cy="314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zh-CN" b="1" i="0" u="none" baseline="0"/>
              <a:t>maestro 原则</a:t>
            </a:r>
            <a:endParaRPr lang="zh-CN" dirty="0"/>
          </a:p>
        </p:txBody>
      </p:sp>
      <p:sp>
        <p:nvSpPr>
          <p:cNvPr id="20482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7211144" cy="5040312"/>
          </a:xfrm>
        </p:spPr>
        <p:txBody>
          <a:bodyPr/>
          <a:lstStyle/>
          <a:p>
            <a:pPr algn="l" rtl="0">
              <a:spcAft>
                <a:spcPts val="1200"/>
              </a:spcAft>
            </a:pPr>
            <a:r>
              <a:rPr lang="zh-CN" sz="1600" b="1" i="0" u="none" baseline="0"/>
              <a:t>原则 1 - </a:t>
            </a:r>
            <a:r>
              <a:rPr lang="zh-CN" sz="1600" b="0" i="0" u="none" baseline="0"/>
              <a:t>管理、领导力、沟通、承诺</a:t>
            </a:r>
          </a:p>
          <a:p>
            <a:pPr algn="l" rtl="0">
              <a:spcAft>
                <a:spcPts val="1200"/>
              </a:spcAft>
            </a:pPr>
            <a:r>
              <a:rPr lang="zh-CN" sz="1600" b="1" i="0" u="none" baseline="0"/>
              <a:t>原则 2 – </a:t>
            </a:r>
            <a:r>
              <a:rPr lang="zh-CN" sz="1600" b="0" i="0" u="none" baseline="0"/>
              <a:t>遵守法律、法规和集团要求</a:t>
            </a:r>
          </a:p>
          <a:p>
            <a:pPr algn="l" rtl="0">
              <a:spcAft>
                <a:spcPts val="1200"/>
              </a:spcAft>
            </a:pPr>
            <a:r>
              <a:rPr lang="zh-CN" sz="1600" b="1" i="0" u="none" baseline="0"/>
              <a:t>原则 3 – </a:t>
            </a:r>
            <a:r>
              <a:rPr lang="zh-CN" sz="1600" b="0" i="0" u="none" baseline="0"/>
              <a:t>风险管理、设计与施工</a:t>
            </a:r>
          </a:p>
          <a:p>
            <a:pPr algn="l" rtl="0">
              <a:spcAft>
                <a:spcPts val="1200"/>
              </a:spcAft>
            </a:pPr>
            <a:r>
              <a:rPr lang="zh-CN" sz="1600" b="1" i="0" u="none" baseline="0"/>
              <a:t>原则 4 – </a:t>
            </a:r>
            <a:r>
              <a:rPr lang="zh-CN" sz="1600" b="0" i="0" u="none" baseline="0"/>
              <a:t>可靠性和运行效率</a:t>
            </a:r>
          </a:p>
          <a:p>
            <a:pPr algn="l" rtl="0">
              <a:spcAft>
                <a:spcPts val="1200"/>
              </a:spcAft>
            </a:pPr>
            <a:r>
              <a:rPr lang="zh-CN" sz="1600" b="1" i="0" u="none" baseline="0"/>
              <a:t>原则 5 – </a:t>
            </a:r>
            <a:r>
              <a:rPr lang="zh-CN" sz="1600" b="0" i="0" u="none" baseline="0"/>
              <a:t>签约人和供应商</a:t>
            </a:r>
          </a:p>
          <a:p>
            <a:pPr algn="l" rtl="0">
              <a:spcAft>
                <a:spcPts val="1200"/>
              </a:spcAft>
            </a:pPr>
            <a:r>
              <a:rPr lang="zh-CN" sz="1600" b="1" i="0" u="none" baseline="0"/>
              <a:t>原则 6 – </a:t>
            </a:r>
            <a:r>
              <a:rPr lang="zh-CN" sz="1600" b="0" i="0" u="none" baseline="0"/>
              <a:t>技能和培训</a:t>
            </a:r>
          </a:p>
          <a:p>
            <a:pPr algn="l" rtl="0">
              <a:spcAft>
                <a:spcPts val="1200"/>
              </a:spcAft>
            </a:pPr>
            <a:r>
              <a:rPr lang="zh-CN" sz="1600" b="1" i="0" u="none" baseline="0"/>
              <a:t>原则 7 – </a:t>
            </a:r>
            <a:r>
              <a:rPr lang="zh-CN" sz="1600" b="0" i="0" u="none" baseline="0"/>
              <a:t>紧急情况：准备和响应。</a:t>
            </a:r>
          </a:p>
          <a:p>
            <a:pPr algn="l" rtl="0">
              <a:spcAft>
                <a:spcPts val="1200"/>
              </a:spcAft>
            </a:pPr>
            <a:r>
              <a:rPr lang="zh-CN" sz="1600" b="1" i="0" u="none" baseline="0"/>
              <a:t>原则 8 - </a:t>
            </a:r>
            <a:r>
              <a:rPr lang="zh-CN" sz="1600" b="0" i="0" u="none" baseline="0"/>
              <a:t>事故管理和信息交流</a:t>
            </a:r>
          </a:p>
          <a:p>
            <a:pPr algn="l" rtl="0">
              <a:spcAft>
                <a:spcPts val="1200"/>
              </a:spcAft>
            </a:pPr>
            <a:r>
              <a:rPr lang="zh-CN" sz="1600" b="1" i="0" u="none" baseline="0"/>
              <a:t>原则 9 - </a:t>
            </a:r>
            <a:r>
              <a:rPr lang="zh-CN" sz="1600" b="0" i="0" u="none" baseline="0"/>
              <a:t>监督、审计和检查</a:t>
            </a:r>
          </a:p>
          <a:p>
            <a:pPr algn="l" rtl="0">
              <a:spcAft>
                <a:spcPts val="1200"/>
              </a:spcAft>
            </a:pPr>
            <a:r>
              <a:rPr lang="zh-CN" sz="1600" b="1" i="0" u="none" baseline="0"/>
              <a:t>原则 10 – </a:t>
            </a:r>
            <a:r>
              <a:rPr lang="zh-CN" sz="1600" b="0" i="0" u="none" baseline="0"/>
              <a:t>提高绩效</a:t>
            </a:r>
            <a:endParaRPr lang="zh-CN" altLang="fr-FR" sz="1600" dirty="0">
              <a:cs typeface="Arial" charset="0"/>
            </a:endParaRPr>
          </a:p>
        </p:txBody>
      </p:sp>
      <p:sp>
        <p:nvSpPr>
          <p:cNvPr id="20483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BF0A83F6-EA5D-B946-82F7-A031320DA2FD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6</a:t>
            </a:fld>
            <a:endParaRPr lang="zh-C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9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n-US" altLang="zh-CN" b="0" i="0" u="none" baseline="0" smtClean="0"/>
              <a:t>H3SE </a:t>
            </a:r>
            <a:r>
              <a:rPr lang="zh-CN" altLang="en-US" b="0" i="0" u="none" baseline="0" smtClean="0"/>
              <a:t>入职培训 </a:t>
            </a:r>
            <a:r>
              <a:rPr lang="en-US" altLang="zh-CN" b="0" i="0" u="none" baseline="0" smtClean="0"/>
              <a:t>-  TCG 3.1 - One MAESTRO </a:t>
            </a:r>
            <a:r>
              <a:rPr lang="zh-CN" altLang="en-US" b="0" i="0" u="none" baseline="0" smtClean="0"/>
              <a:t>和 </a:t>
            </a:r>
            <a:r>
              <a:rPr lang="en-US" altLang="zh-CN" b="0" i="0" u="none" baseline="0" smtClean="0"/>
              <a:t>HSE </a:t>
            </a:r>
            <a:r>
              <a:rPr lang="zh-CN" altLang="en-US" b="0" i="0" u="none" baseline="0" smtClean="0"/>
              <a:t>组织 </a:t>
            </a:r>
            <a:r>
              <a:rPr lang="en-US" altLang="zh-CN" b="0" i="0" u="none" baseline="0" smtClean="0"/>
              <a:t>- V3</a:t>
            </a:r>
            <a:endParaRPr lang="zh-CN" alt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708920"/>
            <a:ext cx="2821436" cy="314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zh-CN" b="1" i="0" u="none" baseline="0"/>
              <a:t>maestro 原则和要求</a:t>
            </a:r>
            <a:endParaRPr lang="zh-CN" dirty="0"/>
          </a:p>
        </p:txBody>
      </p:sp>
      <p:sp>
        <p:nvSpPr>
          <p:cNvPr id="21506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64C7FA47-AAEA-6644-9191-E06AAF7A7642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7</a:t>
            </a:fld>
            <a:endParaRPr lang="zh-C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21508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179388" y="1052513"/>
            <a:ext cx="8640762" cy="1440383"/>
          </a:xfrm>
        </p:spPr>
        <p:txBody>
          <a:bodyPr/>
          <a:lstStyle/>
          <a:p>
            <a:pPr algn="l" rtl="0">
              <a:spcAft>
                <a:spcPts val="1200"/>
              </a:spcAft>
            </a:pPr>
            <a:r>
              <a:rPr lang="zh-CN" sz="1800" b="1" i="0" u="none" baseline="0"/>
              <a:t>原则 4 – </a:t>
            </a:r>
            <a:r>
              <a:rPr lang="zh-CN" sz="1800" b="0" i="0" u="none" baseline="0"/>
              <a:t>可靠性和运行效率</a:t>
            </a:r>
          </a:p>
          <a:p>
            <a:pPr marL="0" indent="0" algn="l" rtl="0">
              <a:buNone/>
            </a:pPr>
            <a:r>
              <a:rPr lang="zh-CN" sz="1800" b="0" i="1" u="none" baseline="0"/>
              <a:t>“对于所有业务，必须对可能危害到人员、环境和财产的危险进行系统识别，还应对相关风险进行评估并采取有效措施以降低风险。”</a:t>
            </a:r>
            <a:endParaRPr lang="zh-CN" sz="1800" i="1" dirty="0"/>
          </a:p>
        </p:txBody>
      </p:sp>
      <p:grpSp>
        <p:nvGrpSpPr>
          <p:cNvPr id="21509" name="Grouper 10"/>
          <p:cNvGrpSpPr>
            <a:grpSpLocks/>
          </p:cNvGrpSpPr>
          <p:nvPr/>
        </p:nvGrpSpPr>
        <p:grpSpPr bwMode="auto">
          <a:xfrm>
            <a:off x="899592" y="3068960"/>
            <a:ext cx="863600" cy="720725"/>
            <a:chOff x="2915816" y="2924944"/>
            <a:chExt cx="864096" cy="720080"/>
          </a:xfrm>
        </p:grpSpPr>
        <p:sp>
          <p:nvSpPr>
            <p:cNvPr id="9" name="Flèche vers la droite 8"/>
            <p:cNvSpPr/>
            <p:nvPr/>
          </p:nvSpPr>
          <p:spPr>
            <a:xfrm>
              <a:off x="2915816" y="3140651"/>
              <a:ext cx="864096" cy="504373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rtl="0"/>
              <a:endParaRPr lang="zh-CN" altLang="fr-FR"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915816" y="2924944"/>
              <a:ext cx="287502" cy="57574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rtl="0"/>
              <a:endParaRPr lang="zh-CN" altLang="fr-FR">
                <a:solidFill>
                  <a:srgbClr val="FFFFFF"/>
                </a:solidFill>
              </a:endParaRPr>
            </a:p>
          </p:txBody>
        </p:sp>
      </p:grpSp>
      <p:sp>
        <p:nvSpPr>
          <p:cNvPr id="21510" name="Espace réservé du texte 2"/>
          <p:cNvSpPr txBox="1">
            <a:spLocks/>
          </p:cNvSpPr>
          <p:nvPr/>
        </p:nvSpPr>
        <p:spPr bwMode="auto">
          <a:xfrm>
            <a:off x="1979613" y="2982816"/>
            <a:ext cx="7037387" cy="230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47675" indent="-180975" defTabSz="5334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Font typeface="Lucida Grande" charset="0"/>
              <a:buChar char="-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06450" indent="-180975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00000"/>
              <a:buFont typeface="Lucida Grande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076325" indent="-17145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80000"/>
              <a:buFont typeface="Lucida Grande" charset="0"/>
              <a:buChar char="-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4pPr>
            <a:lvl5pPr marL="1258888" indent="-180975" defTabSz="352425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5pPr>
            <a:lvl6pPr marL="1716088" indent="-180975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6pPr>
            <a:lvl7pPr marL="2173288" indent="-180975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7pPr>
            <a:lvl8pPr marL="2630488" indent="-180975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8pPr>
            <a:lvl9pPr marL="3087688" indent="-180975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9pPr>
          </a:lstStyle>
          <a:p>
            <a:pPr algn="l" rtl="0">
              <a:buNone/>
            </a:pPr>
            <a:r>
              <a:rPr lang="zh-CN" sz="1800" b="1" i="0" u="none" baseline="0"/>
              <a:t>CR EP HSE 001：</a:t>
            </a:r>
            <a:r>
              <a:rPr lang="zh-CN" sz="1800" b="0" i="0" u="none" baseline="0"/>
              <a:t>建立一体化管理制度，执行需求评估、规则、程序和工作许可制度，对业务进行控制。这些业务包括陆运/海运/空运，狭小空间中的吊装和入库。这些规则、程序和工作许可制度可由相关人员定期审查，确保与评估风险保持一致。 </a:t>
            </a:r>
            <a:endParaRPr lang="zh-CN" sz="1800" dirty="0"/>
          </a:p>
          <a:p>
            <a:pPr algn="l" rtl="0">
              <a:buFont typeface="Lucida Grande" charset="0"/>
              <a:buNone/>
            </a:pPr>
            <a:endParaRPr lang="zh-CN" altLang="fr-FR" sz="1800" dirty="0"/>
          </a:p>
          <a:p>
            <a:pPr algn="l" rtl="0">
              <a:buFont typeface="Lucida Grande" charset="0"/>
              <a:buNone/>
            </a:pPr>
            <a:r>
              <a:rPr lang="zh-CN" sz="1800" b="0" i="0" u="none" baseline="0"/>
              <a:t> </a:t>
            </a:r>
          </a:p>
          <a:p>
            <a:pPr algn="l" rtl="0">
              <a:buFont typeface="Lucida Grande" charset="0"/>
              <a:buNone/>
            </a:pPr>
            <a:endParaRPr lang="zh-CN" altLang="fr-FR" sz="1800" dirty="0">
              <a:solidFill>
                <a:srgbClr val="A6A6A6"/>
              </a:solidFill>
            </a:endParaRPr>
          </a:p>
          <a:p>
            <a:pPr algn="l" rtl="0">
              <a:buFont typeface="Lucida Grande" charset="0"/>
              <a:buNone/>
            </a:pPr>
            <a:endParaRPr lang="zh-CN" altLang="fr-FR" sz="1800" dirty="0"/>
          </a:p>
        </p:txBody>
      </p:sp>
      <p:sp>
        <p:nvSpPr>
          <p:cNvPr id="11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n-US" altLang="zh-CN" b="0" i="0" u="none" baseline="0" smtClean="0"/>
              <a:t>H3SE </a:t>
            </a:r>
            <a:r>
              <a:rPr lang="zh-CN" altLang="en-US" b="0" i="0" u="none" baseline="0" smtClean="0"/>
              <a:t>入职培训 </a:t>
            </a:r>
            <a:r>
              <a:rPr lang="en-US" altLang="zh-CN" b="0" i="0" u="none" baseline="0" smtClean="0"/>
              <a:t>-  TCG 3.1 - One MAESTRO </a:t>
            </a:r>
            <a:r>
              <a:rPr lang="zh-CN" altLang="en-US" b="0" i="0" u="none" baseline="0" smtClean="0"/>
              <a:t>和 </a:t>
            </a:r>
            <a:r>
              <a:rPr lang="en-US" altLang="zh-CN" b="0" i="0" u="none" baseline="0" smtClean="0"/>
              <a:t>HSE </a:t>
            </a:r>
            <a:r>
              <a:rPr lang="zh-CN" altLang="en-US" b="0" i="0" u="none" baseline="0" smtClean="0"/>
              <a:t>组织 </a:t>
            </a:r>
            <a:r>
              <a:rPr lang="en-US" altLang="zh-CN" b="0" i="0" u="none" baseline="0" smtClean="0"/>
              <a:t>- V3</a:t>
            </a:r>
            <a:endParaRPr lang="zh-CN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zh-CN" b="1" i="0" u="none" baseline="0"/>
              <a:t>maestro 原则和要求</a:t>
            </a:r>
            <a:endParaRPr lang="zh-CN" dirty="0"/>
          </a:p>
        </p:txBody>
      </p:sp>
      <p:sp>
        <p:nvSpPr>
          <p:cNvPr id="22530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41F4D80B-B7EC-2640-94BF-984B867D0110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8</a:t>
            </a:fld>
            <a:endParaRPr lang="zh-C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43140"/>
            <a:ext cx="3816424" cy="28352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604" y="2234307"/>
            <a:ext cx="3562822" cy="28529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212976"/>
            <a:ext cx="3520177" cy="29969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n-US" altLang="zh-CN" b="0" i="0" u="none" baseline="0" smtClean="0"/>
              <a:t>H3SE </a:t>
            </a:r>
            <a:r>
              <a:rPr lang="zh-CN" altLang="en-US" b="0" i="0" u="none" baseline="0" smtClean="0"/>
              <a:t>入职培训 </a:t>
            </a:r>
            <a:r>
              <a:rPr lang="en-US" altLang="zh-CN" b="0" i="0" u="none" baseline="0" smtClean="0"/>
              <a:t>-  TCG 3.1 - One MAESTRO </a:t>
            </a:r>
            <a:r>
              <a:rPr lang="zh-CN" altLang="en-US" b="0" i="0" u="none" baseline="0" smtClean="0"/>
              <a:t>和 </a:t>
            </a:r>
            <a:r>
              <a:rPr lang="en-US" altLang="zh-CN" b="0" i="0" u="none" baseline="0" smtClean="0"/>
              <a:t>HSE </a:t>
            </a:r>
            <a:r>
              <a:rPr lang="zh-CN" altLang="en-US" b="0" i="0" u="none" baseline="0" smtClean="0"/>
              <a:t>组织 </a:t>
            </a:r>
            <a:r>
              <a:rPr lang="en-US" altLang="zh-CN" b="0" i="0" u="none" baseline="0" smtClean="0"/>
              <a:t>- V3</a:t>
            </a:r>
            <a:endParaRPr lang="zh-CN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zh-CN" b="1" i="0" u="none" baseline="0"/>
              <a:t>HSE 基准</a:t>
            </a:r>
            <a:endParaRPr lang="zh-CN" dirty="0"/>
          </a:p>
        </p:txBody>
      </p:sp>
      <p:sp>
        <p:nvSpPr>
          <p:cNvPr id="23554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C23630A8-01D9-5340-9D3A-89BEEE0A71A3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9</a:t>
            </a:fld>
            <a:endParaRPr lang="zh-C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392937" y="1558223"/>
            <a:ext cx="23145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zh-CN" b="0" i="0" u="none" baseline="0"/>
              <a:t>集团级别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1544370" y="5099077"/>
            <a:ext cx="2519362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zh-CN" sz="2000" b="0" i="0" u="none" baseline="0"/>
              <a:t>工地级别</a:t>
            </a:r>
          </a:p>
        </p:txBody>
      </p:sp>
      <p:pic>
        <p:nvPicPr>
          <p:cNvPr id="18" name="ShockwaveFlash1"/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4" t="17676" r="17455" b="10852"/>
          <a:stretch>
            <a:fillRect/>
          </a:stretch>
        </p:blipFill>
        <p:spPr bwMode="auto">
          <a:xfrm>
            <a:off x="534988" y="5105635"/>
            <a:ext cx="792162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http://mediagrp.corp.local/DSER/DSER_SECURITE/media/01%20FR/02%20SEI%20la%20direction%20sécurité%20du%20groupe/04%20Sécurité%20des%20Transports/Images/215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5675547"/>
            <a:ext cx="7842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4388085"/>
            <a:ext cx="7762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ZoneTexte 22"/>
          <p:cNvSpPr txBox="1"/>
          <p:nvPr/>
        </p:nvSpPr>
        <p:spPr>
          <a:xfrm>
            <a:off x="360430" y="2603127"/>
            <a:ext cx="236788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/>
            </a:pPr>
            <a:r>
              <a:rPr lang="zh-CN" sz="2000" b="0" i="0" u="none" baseline="0"/>
              <a:t>分公司级别：EP</a:t>
            </a:r>
          </a:p>
          <a:p>
            <a:pPr algn="ctr" rtl="0">
              <a:defRPr/>
            </a:pPr>
            <a:r>
              <a:rPr lang="zh-CN" sz="2000" b="0" i="0" u="none" baseline="0"/>
              <a:t>MS</a:t>
            </a:r>
          </a:p>
          <a:p>
            <a:pPr algn="ctr" rtl="0">
              <a:defRPr/>
            </a:pPr>
            <a:r>
              <a:rPr lang="zh-CN" sz="2000" b="0" i="0" u="none" baseline="0"/>
              <a:t>RC</a:t>
            </a:r>
          </a:p>
          <a:p>
            <a:pPr algn="ctr" rtl="0">
              <a:defRPr/>
            </a:pPr>
            <a:r>
              <a:rPr lang="zh-CN" sz="2000" b="0" i="0" u="none" baseline="0"/>
              <a:t>GRP</a:t>
            </a:r>
            <a:endParaRPr lang="zh-CN" sz="2000" dirty="0"/>
          </a:p>
        </p:txBody>
      </p:sp>
      <p:pic>
        <p:nvPicPr>
          <p:cNvPr id="24" name="Image 10" descr="TOTAL_AD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63081"/>
          <a:stretch>
            <a:fillRect/>
          </a:stretch>
        </p:blipFill>
        <p:spPr bwMode="auto">
          <a:xfrm>
            <a:off x="457200" y="1246231"/>
            <a:ext cx="86995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Connecteur droit 24"/>
          <p:cNvCxnSpPr/>
          <p:nvPr/>
        </p:nvCxnSpPr>
        <p:spPr>
          <a:xfrm>
            <a:off x="457200" y="2506008"/>
            <a:ext cx="7499176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474662" y="4254825"/>
            <a:ext cx="7481714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V="1">
            <a:off x="3119438" y="1261245"/>
            <a:ext cx="28522" cy="4976277"/>
          </a:xfrm>
          <a:prstGeom prst="line">
            <a:avLst/>
          </a:prstGeom>
          <a:ln>
            <a:solidFill>
              <a:srgbClr val="C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n-US" altLang="zh-CN" b="0" i="0" u="none" baseline="0" smtClean="0"/>
              <a:t>H3SE </a:t>
            </a:r>
            <a:r>
              <a:rPr lang="zh-CN" altLang="en-US" b="0" i="0" u="none" baseline="0" smtClean="0"/>
              <a:t>入职培训 </a:t>
            </a:r>
            <a:r>
              <a:rPr lang="en-US" altLang="zh-CN" b="0" i="0" u="none" baseline="0" smtClean="0"/>
              <a:t>-  TCG 3.1 - One MAESTRO </a:t>
            </a:r>
            <a:r>
              <a:rPr lang="zh-CN" altLang="en-US" b="0" i="0" u="none" baseline="0" smtClean="0"/>
              <a:t>和 </a:t>
            </a:r>
            <a:r>
              <a:rPr lang="en-US" altLang="zh-CN" b="0" i="0" u="none" baseline="0" smtClean="0"/>
              <a:t>HSE </a:t>
            </a:r>
            <a:r>
              <a:rPr lang="zh-CN" altLang="en-US" b="0" i="0" u="none" baseline="0" smtClean="0"/>
              <a:t>组织 </a:t>
            </a:r>
            <a:r>
              <a:rPr lang="en-US" altLang="zh-CN" b="0" i="0" u="none" baseline="0" smtClean="0"/>
              <a:t>- V3</a:t>
            </a:r>
            <a:endParaRPr lang="zh-CN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_total_modele_rouge_fonce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fr_total_modele_rouge_fonce</Template>
  <TotalTime>1059</TotalTime>
  <Words>1398</Words>
  <Application>Microsoft Office PowerPoint</Application>
  <PresentationFormat>Affichage à l'écran (4:3)</PresentationFormat>
  <Paragraphs>141</Paragraphs>
  <Slides>15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黑体</vt:lpstr>
      <vt:lpstr>宋体</vt:lpstr>
      <vt:lpstr>Arial</vt:lpstr>
      <vt:lpstr>Calibri</vt:lpstr>
      <vt:lpstr>Helvetica</vt:lpstr>
      <vt:lpstr>Lucida Grande</vt:lpstr>
      <vt:lpstr>fr_total_modele_rouge_fonce</vt:lpstr>
      <vt:lpstr>One MAESTRO  和 HSE 组织</vt:lpstr>
      <vt:lpstr>本模块的目标</vt:lpstr>
      <vt:lpstr>具体情况： 3 个风险中心的负责人</vt:lpstr>
      <vt:lpstr>One MAESTRO 稳定运行 的标准管理与期望 </vt:lpstr>
      <vt:lpstr>One MAESTRO：集团的 HSE 框架</vt:lpstr>
      <vt:lpstr>maestro 原则</vt:lpstr>
      <vt:lpstr>maestro 原则和要求</vt:lpstr>
      <vt:lpstr>maestro 原则和要求</vt:lpstr>
      <vt:lpstr>HSE 基准</vt:lpstr>
      <vt:lpstr>HSE 基准：集团等级至工地等级文件整体保持一致</vt:lpstr>
      <vt:lpstr>共同的 HSE 文化</vt:lpstr>
      <vt:lpstr>具体情况：HSE 的作用</vt:lpstr>
      <vt:lpstr>道达尔集团的 HSE 责任</vt:lpstr>
      <vt:lpstr>道达尔集团的 HSE 责任</vt:lpstr>
      <vt:lpstr>集团级别的 HSE 组织</vt:lpstr>
    </vt:vector>
  </TitlesOfParts>
  <Company>TOTAL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J0039122</dc:creator>
  <cp:lastModifiedBy>Florent THUILLIER</cp:lastModifiedBy>
  <cp:revision>109</cp:revision>
  <dcterms:created xsi:type="dcterms:W3CDTF">2015-09-07T13:13:13Z</dcterms:created>
  <dcterms:modified xsi:type="dcterms:W3CDTF">2017-12-07T12:08:19Z</dcterms:modified>
</cp:coreProperties>
</file>