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18"/>
  </p:notesMasterIdLst>
  <p:handoutMasterIdLst>
    <p:handoutMasterId r:id="rId19"/>
  </p:handoutMasterIdLst>
  <p:sldIdLst>
    <p:sldId id="272"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62">
          <p15:clr>
            <a:srgbClr val="A4A3A4"/>
          </p15:clr>
        </p15:guide>
        <p15:guide id="2" orient="horz" pos="3412">
          <p15:clr>
            <a:srgbClr val="A4A3A4"/>
          </p15:clr>
        </p15:guide>
        <p15:guide id="3" orient="horz" pos="2264">
          <p15:clr>
            <a:srgbClr val="A4A3A4"/>
          </p15:clr>
        </p15:guide>
        <p15:guide id="4" orient="horz" pos="165">
          <p15:clr>
            <a:srgbClr val="A4A3A4"/>
          </p15:clr>
        </p15:guide>
        <p15:guide id="5" orient="horz" pos="2292">
          <p15:clr>
            <a:srgbClr val="A4A3A4"/>
          </p15:clr>
        </p15:guide>
        <p15:guide id="6" pos="756">
          <p15:clr>
            <a:srgbClr val="A4A3A4"/>
          </p15:clr>
        </p15:guide>
        <p15:guide id="7" pos="53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76AF"/>
    <a:srgbClr val="133C75"/>
    <a:srgbClr val="BD2B0B"/>
    <a:srgbClr val="7ABFC0"/>
    <a:srgbClr val="CAEBEA"/>
    <a:srgbClr val="55DD61"/>
    <a:srgbClr val="3AAFC3"/>
    <a:srgbClr val="FFAA00"/>
    <a:srgbClr val="ABCE36"/>
    <a:srgbClr val="0024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8" autoAdjust="0"/>
    <p:restoredTop sz="94692" autoAdjust="0"/>
  </p:normalViewPr>
  <p:slideViewPr>
    <p:cSldViewPr snapToObjects="1" showGuides="1">
      <p:cViewPr varScale="1">
        <p:scale>
          <a:sx n="105" d="100"/>
          <a:sy n="105" d="100"/>
        </p:scale>
        <p:origin x="120" y="306"/>
      </p:cViewPr>
      <p:guideLst>
        <p:guide orient="horz" pos="1162"/>
        <p:guide orient="horz" pos="3412"/>
        <p:guide orient="horz" pos="2264"/>
        <p:guide orient="horz" pos="165"/>
        <p:guide orient="horz" pos="2292"/>
        <p:guide pos="756"/>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026C1A-E9C0-3649-8DE0-0F721770D521}" type="datetimeFigureOut">
              <a:rPr lang="fr-FR" smtClean="0"/>
              <a:pPr/>
              <a:t>07/12/2017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56351CB-C7E3-8F4F-AA6E-DB407BF173DE}" type="slidenum">
              <a:rPr lang="fr-FR" smtClean="0"/>
              <a:pPr/>
              <a:t>‹N°›</a:t>
            </a:fld>
            <a:endParaRPr lang="fr-FR"/>
          </a:p>
        </p:txBody>
      </p:sp>
    </p:spTree>
    <p:extLst>
      <p:ext uri="{BB962C8B-B14F-4D97-AF65-F5344CB8AC3E}">
        <p14:creationId xmlns:p14="http://schemas.microsoft.com/office/powerpoint/2010/main" val="41562076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6820A-C1B1-9944-A68D-DA5B884778EE}" type="datetimeFigureOut">
              <a:rPr lang="fr-FR" smtClean="0"/>
              <a:pPr/>
              <a:t>07/12/2017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EBCA58-F001-2A42-AB6A-B366B18E47A3}" type="slidenum">
              <a:rPr lang="fr-FR" smtClean="0"/>
              <a:pPr/>
              <a:t>‹N°›</a:t>
            </a:fld>
            <a:endParaRPr lang="fr-FR"/>
          </a:p>
        </p:txBody>
      </p:sp>
    </p:spTree>
    <p:extLst>
      <p:ext uri="{BB962C8B-B14F-4D97-AF65-F5344CB8AC3E}">
        <p14:creationId xmlns:p14="http://schemas.microsoft.com/office/powerpoint/2010/main" val="22721086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83EBCA58-F001-2A42-AB6A-B366B18E47A3}" type="slidenum">
              <a:rPr lang="fr-FR" smtClean="0"/>
              <a:pPr/>
              <a:t>1</a:t>
            </a:fld>
            <a:endParaRPr lang="fr-FR"/>
          </a:p>
        </p:txBody>
      </p:sp>
    </p:spTree>
    <p:extLst>
      <p:ext uri="{BB962C8B-B14F-4D97-AF65-F5344CB8AC3E}">
        <p14:creationId xmlns:p14="http://schemas.microsoft.com/office/powerpoint/2010/main" val="1467034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de"/>
          </a:p>
        </p:txBody>
      </p:sp>
      <p:sp>
        <p:nvSpPr>
          <p:cNvPr id="4" name="Espace réservé du numéro de diapositive 3"/>
          <p:cNvSpPr>
            <a:spLocks noGrp="1"/>
          </p:cNvSpPr>
          <p:nvPr>
            <p:ph type="sldNum" sz="quarter" idx="10"/>
          </p:nvPr>
        </p:nvSpPr>
        <p:spPr/>
        <p:txBody>
          <a:bodyPr/>
          <a:lstStyle/>
          <a:p>
            <a:pPr algn="l" rtl="0"/>
            <a:fld id="{41F8F3B0-9038-9349-AB5F-4B03B4F47BEA}" type="slidenum">
              <a:rPr/>
              <a:pPr algn="l" rtl="0"/>
              <a:t>3</a:t>
            </a:fld>
            <a:endParaRPr lang="de" altLang="fr-FR"/>
          </a:p>
        </p:txBody>
      </p:sp>
    </p:spTree>
    <p:extLst>
      <p:ext uri="{BB962C8B-B14F-4D97-AF65-F5344CB8AC3E}">
        <p14:creationId xmlns:p14="http://schemas.microsoft.com/office/powerpoint/2010/main" val="117758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de"/>
          </a:p>
        </p:txBody>
      </p:sp>
      <p:sp>
        <p:nvSpPr>
          <p:cNvPr id="4" name="Espace réservé du numéro de diapositive 3"/>
          <p:cNvSpPr>
            <a:spLocks noGrp="1"/>
          </p:cNvSpPr>
          <p:nvPr>
            <p:ph type="sldNum" sz="quarter" idx="10"/>
          </p:nvPr>
        </p:nvSpPr>
        <p:spPr/>
        <p:txBody>
          <a:bodyPr/>
          <a:lstStyle/>
          <a:p>
            <a:pPr algn="l" rtl="0"/>
            <a:fld id="{41F8F3B0-9038-9349-AB5F-4B03B4F47BEA}" type="slidenum">
              <a:rPr/>
              <a:pPr algn="l" rtl="0"/>
              <a:t>11</a:t>
            </a:fld>
            <a:endParaRPr lang="de" altLang="fr-FR"/>
          </a:p>
        </p:txBody>
      </p:sp>
    </p:spTree>
    <p:extLst>
      <p:ext uri="{BB962C8B-B14F-4D97-AF65-F5344CB8AC3E}">
        <p14:creationId xmlns:p14="http://schemas.microsoft.com/office/powerpoint/2010/main" val="6471363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2" name="Rectangle 1"/>
          <p:cNvSpPr/>
          <p:nvPr userDrawn="1"/>
        </p:nvSpPr>
        <p:spPr>
          <a:xfrm>
            <a:off x="-2433" y="0"/>
            <a:ext cx="9146433"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5" name="Titre 4"/>
          <p:cNvSpPr>
            <a:spLocks noGrp="1"/>
          </p:cNvSpPr>
          <p:nvPr>
            <p:ph type="title"/>
          </p:nvPr>
        </p:nvSpPr>
        <p:spPr>
          <a:xfrm>
            <a:off x="1188000" y="2106000"/>
            <a:ext cx="7276629" cy="1487487"/>
          </a:xfrm>
        </p:spPr>
        <p:txBody>
          <a:bodyPr lIns="0" rIns="0" anchor="b">
            <a:noAutofit/>
          </a:bodyPr>
          <a:lstStyle>
            <a:lvl1pPr>
              <a:defRPr sz="3200">
                <a:solidFill>
                  <a:schemeClr val="bg1"/>
                </a:solidFill>
              </a:defRPr>
            </a:lvl1pPr>
          </a:lstStyle>
          <a:p>
            <a:r>
              <a:rPr lang="fr-FR" noProof="0" smtClean="0"/>
              <a:t>Cliquez pour modifier le style du titre</a:t>
            </a:r>
            <a:endParaRPr lang="fr-FR" noProof="0" dirty="0"/>
          </a:p>
        </p:txBody>
      </p:sp>
      <p:sp>
        <p:nvSpPr>
          <p:cNvPr id="16" name="Espace réservé du texte 15"/>
          <p:cNvSpPr>
            <a:spLocks noGrp="1"/>
          </p:cNvSpPr>
          <p:nvPr>
            <p:ph type="body" sz="quarter" idx="10" hasCustomPrompt="1"/>
          </p:nvPr>
        </p:nvSpPr>
        <p:spPr>
          <a:xfrm>
            <a:off x="1188000" y="3639600"/>
            <a:ext cx="7276629" cy="1778000"/>
          </a:xfrm>
        </p:spPr>
        <p:txBody>
          <a:bodyPr lIns="0" rIns="0">
            <a:noAutofit/>
          </a:bodyPr>
          <a:lstStyle>
            <a:lvl1pPr marL="0" indent="0">
              <a:buNone/>
              <a:defRPr>
                <a:solidFill>
                  <a:schemeClr val="bg1"/>
                </a:solidFill>
              </a:defRPr>
            </a:lvl1pPr>
          </a:lstStyle>
          <a:p>
            <a:pPr lvl="0"/>
            <a:r>
              <a:rPr lang="fr-FR" noProof="0" dirty="0" smtClean="0"/>
              <a:t>Cliquez pour modifier les styles des sous-titres du masque</a:t>
            </a:r>
          </a:p>
        </p:txBody>
      </p:sp>
      <p:sp>
        <p:nvSpPr>
          <p:cNvPr id="7" name="Rectangle 6"/>
          <p:cNvSpPr/>
          <p:nvPr userDrawn="1"/>
        </p:nvSpPr>
        <p:spPr>
          <a:xfrm>
            <a:off x="0" y="6750000"/>
            <a:ext cx="9144000" cy="10800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descr="TOTAL_LOGO_bandeau_01_haut_T_RGB.png"/>
          <p:cNvPicPr>
            <a:picLocks noChangeAspect="1"/>
          </p:cNvPicPr>
          <p:nvPr userDrawn="1"/>
        </p:nvPicPr>
        <p:blipFill>
          <a:blip r:embed="rId2"/>
          <a:stretch>
            <a:fillRect/>
          </a:stretch>
        </p:blipFill>
        <p:spPr>
          <a:xfrm>
            <a:off x="1" y="363225"/>
            <a:ext cx="6084167" cy="86093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ns contenu">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de-DE" noProof="0" smtClean="0"/>
              <a:t>TCG 3.1 – One MAESTRO und die HSE-Organisation – V3</a:t>
            </a:r>
            <a:endParaRPr lang="fr-FR" noProof="0"/>
          </a:p>
        </p:txBody>
      </p:sp>
      <p:sp>
        <p:nvSpPr>
          <p:cNvPr id="4" name="Espace réservé du numéro de diapositive 3"/>
          <p:cNvSpPr>
            <a:spLocks noGrp="1"/>
          </p:cNvSpPr>
          <p:nvPr>
            <p:ph type="sldNum" sz="quarter" idx="11"/>
          </p:nvPr>
        </p:nvSpPr>
        <p:spPr/>
        <p:txBody>
          <a:bodyPr/>
          <a:lstStyle/>
          <a:p>
            <a:fld id="{21F90BE8-D879-4F46-ACF9-7BCC67DCFB75}"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Cliquez pour modifier le style du titre</a:t>
            </a:r>
            <a:endParaRPr lang="fr-FR" noProof="0" dirty="0"/>
          </a:p>
        </p:txBody>
      </p:sp>
      <p:sp>
        <p:nvSpPr>
          <p:cNvPr id="3" name="Espace réservé du pied de page 2"/>
          <p:cNvSpPr>
            <a:spLocks noGrp="1"/>
          </p:cNvSpPr>
          <p:nvPr>
            <p:ph type="ftr" sz="quarter" idx="10"/>
          </p:nvPr>
        </p:nvSpPr>
        <p:spPr/>
        <p:txBody>
          <a:bodyPr/>
          <a:lstStyle/>
          <a:p>
            <a:r>
              <a:rPr lang="de-DE" noProof="0" smtClean="0"/>
              <a:t>TCG 3.1 – One MAESTRO und die HSE-Organisation – V3</a:t>
            </a:r>
            <a:endParaRPr lang="fr-FR" noProof="0"/>
          </a:p>
        </p:txBody>
      </p:sp>
      <p:sp>
        <p:nvSpPr>
          <p:cNvPr id="4" name="Espace réservé du numéro de diapositive 3"/>
          <p:cNvSpPr>
            <a:spLocks noGrp="1"/>
          </p:cNvSpPr>
          <p:nvPr>
            <p:ph type="sldNum" sz="quarter" idx="11"/>
          </p:nvPr>
        </p:nvSpPr>
        <p:spPr/>
        <p:txBody>
          <a:bodyPr/>
          <a:lstStyle/>
          <a:p>
            <a:fld id="{21F90BE8-D879-4F46-ACF9-7BCC67DCFB75}" type="slidenum">
              <a:rPr lang="fr-FR" smtClean="0"/>
              <a:pPr/>
              <a:t>‹N°›</a:t>
            </a:fld>
            <a:endParaRPr lang="fr-FR" dirty="0"/>
          </a:p>
        </p:txBody>
      </p:sp>
      <p:sp>
        <p:nvSpPr>
          <p:cNvPr id="6" name="Espace réservé du texte 5"/>
          <p:cNvSpPr>
            <a:spLocks noGrp="1"/>
          </p:cNvSpPr>
          <p:nvPr>
            <p:ph type="body" sz="quarter" idx="12"/>
          </p:nvPr>
        </p:nvSpPr>
        <p:spPr>
          <a:xfrm>
            <a:off x="457200" y="1125538"/>
            <a:ext cx="8218800" cy="5040311"/>
          </a:xfrm>
        </p:spPr>
        <p:txBody>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Tree>
    <p:extLst>
      <p:ext uri="{BB962C8B-B14F-4D97-AF65-F5344CB8AC3E}">
        <p14:creationId xmlns:p14="http://schemas.microsoft.com/office/powerpoint/2010/main" val="3658184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2493952"/>
            <a:ext cx="7772400" cy="1362075"/>
          </a:xfrm>
        </p:spPr>
        <p:txBody>
          <a:bodyPr anchor="ctr">
            <a:noAutofit/>
          </a:bodyPr>
          <a:lstStyle>
            <a:lvl1pPr algn="l">
              <a:defRPr sz="3200" b="1" cap="all">
                <a:solidFill>
                  <a:schemeClr val="accent3">
                    <a:lumMod val="75000"/>
                  </a:schemeClr>
                </a:solidFill>
              </a:defRPr>
            </a:lvl1pPr>
          </a:lstStyle>
          <a:p>
            <a:r>
              <a:rPr lang="fr-FR" noProof="0" smtClean="0"/>
              <a:t>Cliquez pour modifier le style du titre</a:t>
            </a:r>
            <a:endParaRPr lang="fr-FR" noProof="0" dirty="0"/>
          </a:p>
        </p:txBody>
      </p:sp>
      <p:sp>
        <p:nvSpPr>
          <p:cNvPr id="5" name="Espace réservé du pied de page 4"/>
          <p:cNvSpPr>
            <a:spLocks noGrp="1"/>
          </p:cNvSpPr>
          <p:nvPr>
            <p:ph type="ftr" sz="quarter" idx="11"/>
          </p:nvPr>
        </p:nvSpPr>
        <p:spPr/>
        <p:txBody>
          <a:bodyPr/>
          <a:lstStyle/>
          <a:p>
            <a:r>
              <a:rPr lang="de-DE" noProof="0" smtClean="0"/>
              <a:t>TCG 3.1 – One MAESTRO und die HSE-Organisation – V3</a:t>
            </a:r>
            <a:endParaRPr lang="fr-FR" noProof="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7" name="Rectangle 6"/>
          <p:cNvSpPr/>
          <p:nvPr userDrawn="1"/>
        </p:nvSpPr>
        <p:spPr>
          <a:xfrm>
            <a:off x="8928000" y="0"/>
            <a:ext cx="216000"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Helvetica"/>
              <a:cs typeface="Helvetic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contenu 2"/>
          <p:cNvSpPr>
            <a:spLocks noGrp="1"/>
          </p:cNvSpPr>
          <p:nvPr>
            <p:ph sz="half" idx="1"/>
          </p:nvPr>
        </p:nvSpPr>
        <p:spPr>
          <a:xfrm>
            <a:off x="457200" y="1125538"/>
            <a:ext cx="4038600" cy="5000625"/>
          </a:xfrm>
          <a:prstGeom prst="rect">
            <a:avLst/>
          </a:prstGeom>
        </p:spPr>
        <p:txBody>
          <a:bodyPr/>
          <a:lstStyle>
            <a:lvl1pPr>
              <a:defRPr sz="1600"/>
            </a:lvl1pPr>
            <a:lvl2pPr>
              <a:defRPr sz="1400"/>
            </a:lvl2pPr>
            <a:lvl3pPr>
              <a:defRPr sz="1200"/>
            </a:lvl3pPr>
            <a:lvl4pPr marL="1080000" indent="-180000">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contenu 3"/>
          <p:cNvSpPr>
            <a:spLocks noGrp="1"/>
          </p:cNvSpPr>
          <p:nvPr>
            <p:ph sz="half" idx="2"/>
          </p:nvPr>
        </p:nvSpPr>
        <p:spPr>
          <a:xfrm>
            <a:off x="4648200" y="1125538"/>
            <a:ext cx="4038600" cy="5000625"/>
          </a:xfrm>
          <a:prstGeom prst="rect">
            <a:avLst/>
          </a:prstGeom>
        </p:spPr>
        <p:txBody>
          <a:bodyPr/>
          <a:lstStyle>
            <a:lvl1pPr>
              <a:defRPr sz="1600"/>
            </a:lvl1pPr>
            <a:lvl2pPr>
              <a:defRPr sz="1400"/>
            </a:lvl2pPr>
            <a:lvl3pPr>
              <a:defRPr sz="1200"/>
            </a:lvl3pPr>
            <a:lvl4pPr>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6" name="Espace réservé du pied de page 5"/>
          <p:cNvSpPr>
            <a:spLocks noGrp="1"/>
          </p:cNvSpPr>
          <p:nvPr>
            <p:ph type="ftr" sz="quarter" idx="11"/>
          </p:nvPr>
        </p:nvSpPr>
        <p:spPr/>
        <p:txBody>
          <a:bodyPr/>
          <a:lstStyle/>
          <a:p>
            <a:r>
              <a:rPr lang="de-DE" noProof="0" smtClean="0"/>
              <a:t>TCG 3.1 – One MAESTRO und die HSE-Organisation – V3</a:t>
            </a:r>
            <a:endParaRPr lang="fr-FR" noProof="0" dirty="0"/>
          </a:p>
        </p:txBody>
      </p:sp>
      <p:sp>
        <p:nvSpPr>
          <p:cNvPr id="7" name="Espace réservé du numéro de diapositive 6"/>
          <p:cNvSpPr>
            <a:spLocks noGrp="1"/>
          </p:cNvSpPr>
          <p:nvPr>
            <p:ph type="sldNum" sz="quarter" idx="12"/>
          </p:nvPr>
        </p:nvSpPr>
        <p:spPr/>
        <p:txBody>
          <a:bodyPr/>
          <a:lstStyle/>
          <a:p>
            <a:fld id="{21F90BE8-D879-4F46-ACF9-7BCC67DCFB7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1695600"/>
            <a:ext cx="8218800" cy="4284000"/>
          </a:xfrm>
          <a:prstGeom prst="rect">
            <a:avLst/>
          </a:prstGeom>
        </p:spPr>
        <p:txBody>
          <a:bodyPr/>
          <a:lstStyle>
            <a:lvl1pPr>
              <a:defRPr/>
            </a:lvl1pPr>
          </a:lstStyle>
          <a:p>
            <a:pPr lvl="0"/>
            <a:r>
              <a:rPr lang="fr-FR" dirty="0" smtClean="0"/>
              <a:t>Bar graph</a:t>
            </a:r>
            <a:endParaRPr lang="fr-FR" dirty="0"/>
          </a:p>
        </p:txBody>
      </p:sp>
      <p:sp>
        <p:nvSpPr>
          <p:cNvPr id="5" name="Espace réservé du pied de page 4"/>
          <p:cNvSpPr>
            <a:spLocks noGrp="1"/>
          </p:cNvSpPr>
          <p:nvPr>
            <p:ph type="ftr" sz="quarter" idx="11"/>
          </p:nvPr>
        </p:nvSpPr>
        <p:spPr/>
        <p:txBody>
          <a:bodyPr/>
          <a:lstStyle/>
          <a:p>
            <a:r>
              <a:rPr lang="de-DE" smtClean="0"/>
              <a:t>TCG 3.1 – One MAESTRO und die HSE-Organisation – V3</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7" name="Espace réservé du texte 7"/>
          <p:cNvSpPr>
            <a:spLocks noGrp="1"/>
          </p:cNvSpPr>
          <p:nvPr>
            <p:ph type="body" sz="quarter" idx="13" hasCustomPrompt="1"/>
          </p:nvPr>
        </p:nvSpPr>
        <p:spPr>
          <a:xfrm>
            <a:off x="2267744" y="1418400"/>
            <a:ext cx="4608512" cy="338554"/>
          </a:xfrm>
        </p:spPr>
        <p:txBody>
          <a:bodyPr wrap="square" anchor="t" anchorCtr="1">
            <a:spAutoFit/>
          </a:bodyPr>
          <a:lstStyle>
            <a:lvl1pPr algn="ctr">
              <a:buNone/>
              <a:defRPr sz="1600"/>
            </a:lvl1pPr>
          </a:lstStyle>
          <a:p>
            <a:pPr lvl="0"/>
            <a:r>
              <a:rPr lang="fr-FR" dirty="0" smtClean="0"/>
              <a:t>Bar graph </a:t>
            </a:r>
            <a:r>
              <a:rPr lang="fr-FR" dirty="0" err="1" smtClean="0"/>
              <a:t>title</a:t>
            </a:r>
            <a:endParaRPr lang="fr-FR" dirty="0"/>
          </a:p>
        </p:txBody>
      </p:sp>
      <p:sp>
        <p:nvSpPr>
          <p:cNvPr id="8"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val="2300454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Graphiques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972000"/>
            <a:ext cx="8218800" cy="2484000"/>
          </a:xfrm>
          <a:prstGeom prst="rect">
            <a:avLst/>
          </a:prstGeom>
        </p:spPr>
        <p:txBody>
          <a:bodyPr/>
          <a:lstStyle>
            <a:lvl1pPr>
              <a:defRPr/>
            </a:lvl1pPr>
          </a:lstStyle>
          <a:p>
            <a:pPr lvl="0"/>
            <a:r>
              <a:rPr lang="fr-FR" dirty="0" smtClean="0"/>
              <a:t>Bar graph</a:t>
            </a:r>
            <a:endParaRPr lang="fr-FR" dirty="0"/>
          </a:p>
        </p:txBody>
      </p:sp>
      <p:sp>
        <p:nvSpPr>
          <p:cNvPr id="5" name="Espace réservé du pied de page 4"/>
          <p:cNvSpPr>
            <a:spLocks noGrp="1"/>
          </p:cNvSpPr>
          <p:nvPr>
            <p:ph type="ftr" sz="quarter" idx="11"/>
          </p:nvPr>
        </p:nvSpPr>
        <p:spPr/>
        <p:txBody>
          <a:bodyPr/>
          <a:lstStyle/>
          <a:p>
            <a:r>
              <a:rPr lang="de-DE" smtClean="0"/>
              <a:t>TCG 3.1 – One MAESTRO und die HSE-Organisation – V3</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8" name="Espace réservé du contenu 2"/>
          <p:cNvSpPr>
            <a:spLocks noGrp="1"/>
          </p:cNvSpPr>
          <p:nvPr>
            <p:ph idx="13" hasCustomPrompt="1"/>
          </p:nvPr>
        </p:nvSpPr>
        <p:spPr>
          <a:xfrm>
            <a:off x="457200" y="3510000"/>
            <a:ext cx="8218800" cy="2484000"/>
          </a:xfrm>
          <a:prstGeom prst="rect">
            <a:avLst/>
          </a:prstGeom>
        </p:spPr>
        <p:txBody>
          <a:bodyPr/>
          <a:lstStyle>
            <a:lvl1pPr>
              <a:defRPr/>
            </a:lvl1pPr>
          </a:lstStyle>
          <a:p>
            <a:pPr lvl="0"/>
            <a:r>
              <a:rPr lang="fr-FR" dirty="0" smtClean="0"/>
              <a:t>Bar graph</a:t>
            </a:r>
            <a:endParaRPr lang="fr-FR" dirty="0"/>
          </a:p>
        </p:txBody>
      </p:sp>
      <p:sp>
        <p:nvSpPr>
          <p:cNvPr id="7"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val="230045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que ann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1767600"/>
            <a:ext cx="8218800" cy="4248000"/>
          </a:xfrm>
          <a:prstGeom prst="rect">
            <a:avLst/>
          </a:prstGeom>
        </p:spPr>
        <p:txBody>
          <a:bodyPr/>
          <a:lstStyle>
            <a:lvl1pPr>
              <a:defRPr sz="2000"/>
            </a:lvl1pPr>
          </a:lstStyle>
          <a:p>
            <a:pPr lvl="0"/>
            <a:r>
              <a:rPr lang="fr-FR" dirty="0" smtClean="0"/>
              <a:t>Ring graph</a:t>
            </a:r>
          </a:p>
        </p:txBody>
      </p:sp>
      <p:sp>
        <p:nvSpPr>
          <p:cNvPr id="5" name="Espace réservé du pied de page 4"/>
          <p:cNvSpPr>
            <a:spLocks noGrp="1"/>
          </p:cNvSpPr>
          <p:nvPr>
            <p:ph type="ftr" sz="quarter" idx="11"/>
          </p:nvPr>
        </p:nvSpPr>
        <p:spPr/>
        <p:txBody>
          <a:bodyPr/>
          <a:lstStyle/>
          <a:p>
            <a:r>
              <a:rPr lang="de-DE" smtClean="0"/>
              <a:t>TCG 3.1 – One MAESTRO und die HSE-Organisation – V3</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8" name="Espace réservé du texte 7"/>
          <p:cNvSpPr>
            <a:spLocks noGrp="1"/>
          </p:cNvSpPr>
          <p:nvPr>
            <p:ph type="body" sz="quarter" idx="13" hasCustomPrompt="1"/>
          </p:nvPr>
        </p:nvSpPr>
        <p:spPr>
          <a:xfrm>
            <a:off x="2267744" y="1418400"/>
            <a:ext cx="4608512" cy="338554"/>
          </a:xfrm>
        </p:spPr>
        <p:txBody>
          <a:bodyPr wrap="square" anchor="t" anchorCtr="1">
            <a:spAutoFit/>
          </a:bodyPr>
          <a:lstStyle>
            <a:lvl1pPr algn="ctr">
              <a:spcBef>
                <a:spcPct val="50000"/>
              </a:spcBef>
              <a:buNone/>
              <a:defRPr sz="1600"/>
            </a:lvl1pPr>
          </a:lstStyle>
          <a:p>
            <a:pPr algn="ctr">
              <a:spcBef>
                <a:spcPct val="50000"/>
              </a:spcBef>
            </a:pPr>
            <a:r>
              <a:rPr lang="en-GB" sz="1600" dirty="0" smtClean="0">
                <a:cs typeface="Arial"/>
              </a:rPr>
              <a:t>Ring graph title</a:t>
            </a:r>
            <a:endParaRPr lang="en-GB" sz="1600" dirty="0">
              <a:cs typeface="Arial"/>
            </a:endParaRPr>
          </a:p>
        </p:txBody>
      </p:sp>
      <p:sp>
        <p:nvSpPr>
          <p:cNvPr id="7"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val="2300454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1125538"/>
            <a:ext cx="8218488" cy="4896000"/>
          </a:xfrm>
          <a:prstGeom prst="rect">
            <a:avLst/>
          </a:prstGeom>
        </p:spPr>
        <p:txBody>
          <a:bodyPr anchor="t" anchorCtr="0"/>
          <a:lstStyle>
            <a:lvl1pPr>
              <a:defRPr/>
            </a:lvl1pPr>
          </a:lstStyle>
          <a:p>
            <a:pPr lvl="0"/>
            <a:r>
              <a:rPr lang="fr-FR" dirty="0" smtClean="0"/>
              <a:t>Table</a:t>
            </a:r>
          </a:p>
        </p:txBody>
      </p:sp>
      <p:sp>
        <p:nvSpPr>
          <p:cNvPr id="5" name="Espace réservé du pied de page 4"/>
          <p:cNvSpPr>
            <a:spLocks noGrp="1"/>
          </p:cNvSpPr>
          <p:nvPr>
            <p:ph type="ftr" sz="quarter" idx="11"/>
          </p:nvPr>
        </p:nvSpPr>
        <p:spPr/>
        <p:txBody>
          <a:bodyPr/>
          <a:lstStyle/>
          <a:p>
            <a:r>
              <a:rPr lang="de-DE" smtClean="0"/>
              <a:t>TCG 3.1 – One MAESTRO und die HSE-Organisation – V3</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7"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val="2300454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5" name="Espace réservé du pied de page 4"/>
          <p:cNvSpPr>
            <a:spLocks noGrp="1"/>
          </p:cNvSpPr>
          <p:nvPr>
            <p:ph type="ftr" sz="quarter" idx="11"/>
          </p:nvPr>
        </p:nvSpPr>
        <p:spPr/>
        <p:txBody>
          <a:bodyPr/>
          <a:lstStyle/>
          <a:p>
            <a:r>
              <a:rPr lang="de-DE" noProof="0" smtClean="0"/>
              <a:t>TCG 3.1 – One MAESTRO und die HSE-Organisation – V3</a:t>
            </a:r>
            <a:endParaRPr lang="fr-FR" noProof="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Tree>
    <p:extLst>
      <p:ext uri="{BB962C8B-B14F-4D97-AF65-F5344CB8AC3E}">
        <p14:creationId xmlns:p14="http://schemas.microsoft.com/office/powerpoint/2010/main" val="2957685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18488" cy="635000"/>
          </a:xfrm>
          <a:prstGeom prst="rect">
            <a:avLst/>
          </a:prstGeom>
        </p:spPr>
        <p:txBody>
          <a:bodyPr vert="horz" lIns="91440" tIns="45720" rIns="91440" bIns="45720" rtlCol="0" anchor="t">
            <a:noAutofit/>
          </a:bodyPr>
          <a:lstStyle/>
          <a:p>
            <a:r>
              <a:rPr lang="fr-FR" noProof="0" dirty="0" smtClean="0"/>
              <a:t>Cliquez et modifiez le titre</a:t>
            </a:r>
            <a:endParaRPr lang="fr-FR" noProof="0" dirty="0"/>
          </a:p>
        </p:txBody>
      </p:sp>
      <p:sp>
        <p:nvSpPr>
          <p:cNvPr id="5" name="Espace réservé du pied de page 4"/>
          <p:cNvSpPr>
            <a:spLocks noGrp="1"/>
          </p:cNvSpPr>
          <p:nvPr>
            <p:ph type="ftr" sz="quarter" idx="3"/>
          </p:nvPr>
        </p:nvSpPr>
        <p:spPr>
          <a:xfrm>
            <a:off x="457200" y="6411916"/>
            <a:ext cx="5562600" cy="365125"/>
          </a:xfrm>
          <a:prstGeom prst="rect">
            <a:avLst/>
          </a:prstGeom>
        </p:spPr>
        <p:txBody>
          <a:bodyPr vert="horz" lIns="0" tIns="45720" rIns="91440" bIns="45720" rtlCol="0" anchor="ctr"/>
          <a:lstStyle>
            <a:lvl1pPr algn="l">
              <a:defRPr sz="900">
                <a:solidFill>
                  <a:schemeClr val="tx1"/>
                </a:solidFill>
                <a:latin typeface="+mn-lt"/>
                <a:cs typeface="Helvetica"/>
              </a:defRPr>
            </a:lvl1pPr>
          </a:lstStyle>
          <a:p>
            <a:r>
              <a:rPr lang="de-DE" smtClean="0"/>
              <a:t>TCG 3.1 – One MAESTRO und die HSE-Organisation – V3</a:t>
            </a:r>
            <a:endParaRPr lang="fr-FR" dirty="0"/>
          </a:p>
        </p:txBody>
      </p:sp>
      <p:sp>
        <p:nvSpPr>
          <p:cNvPr id="6" name="Espace réservé du numéro de diapositive 5"/>
          <p:cNvSpPr>
            <a:spLocks noGrp="1"/>
          </p:cNvSpPr>
          <p:nvPr>
            <p:ph type="sldNum" sz="quarter" idx="4"/>
          </p:nvPr>
        </p:nvSpPr>
        <p:spPr>
          <a:xfrm>
            <a:off x="6553200" y="6411916"/>
            <a:ext cx="725488" cy="365125"/>
          </a:xfrm>
          <a:prstGeom prst="rect">
            <a:avLst/>
          </a:prstGeom>
        </p:spPr>
        <p:txBody>
          <a:bodyPr vert="horz" lIns="91440" tIns="45720" rIns="91440" bIns="45720" rtlCol="0" anchor="ctr"/>
          <a:lstStyle>
            <a:lvl1pPr algn="r">
              <a:defRPr sz="1200">
                <a:solidFill>
                  <a:schemeClr val="tx1">
                    <a:tint val="75000"/>
                  </a:schemeClr>
                </a:solidFill>
                <a:latin typeface="+mn-lt"/>
                <a:cs typeface="Helvetica"/>
              </a:defRPr>
            </a:lvl1pPr>
          </a:lstStyle>
          <a:p>
            <a:fld id="{21F90BE8-D879-4F46-ACF9-7BCC67DCFB75}" type="slidenum">
              <a:rPr lang="fr-FR" smtClean="0"/>
              <a:pPr/>
              <a:t>‹N°›</a:t>
            </a:fld>
            <a:endParaRPr lang="fr-FR" dirty="0"/>
          </a:p>
        </p:txBody>
      </p:sp>
      <p:sp>
        <p:nvSpPr>
          <p:cNvPr id="7" name="Rectangle 6"/>
          <p:cNvSpPr/>
          <p:nvPr/>
        </p:nvSpPr>
        <p:spPr>
          <a:xfrm>
            <a:off x="9031305" y="0"/>
            <a:ext cx="112695"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Helvetica"/>
              <a:cs typeface="Helvetica"/>
            </a:endParaRPr>
          </a:p>
        </p:txBody>
      </p:sp>
      <p:cxnSp>
        <p:nvCxnSpPr>
          <p:cNvPr id="9" name="Connecteur droit 8"/>
          <p:cNvCxnSpPr/>
          <p:nvPr/>
        </p:nvCxnSpPr>
        <p:spPr>
          <a:xfrm>
            <a:off x="457200" y="6311850"/>
            <a:ext cx="8686800" cy="1588"/>
          </a:xfrm>
          <a:prstGeom prst="line">
            <a:avLst/>
          </a:prstGeom>
          <a:ln w="9525" cap="flat" cmpd="sng" algn="ctr">
            <a:solidFill>
              <a:schemeClr val="accent3">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rot="5400000">
            <a:off x="7334251" y="6594478"/>
            <a:ext cx="365125" cy="1588"/>
          </a:xfrm>
          <a:prstGeom prst="line">
            <a:avLst/>
          </a:prstGeom>
          <a:ln w="6350" cap="flat" cmpd="sng" algn="ctr">
            <a:solidFill>
              <a:schemeClr val="tx1">
                <a:alpha val="7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 name="Espace réservé du texte 3"/>
          <p:cNvSpPr>
            <a:spLocks noGrp="1"/>
          </p:cNvSpPr>
          <p:nvPr>
            <p:ph type="body" idx="1"/>
          </p:nvPr>
        </p:nvSpPr>
        <p:spPr>
          <a:xfrm>
            <a:off x="457200" y="1124744"/>
            <a:ext cx="8218488" cy="5001420"/>
          </a:xfrm>
          <a:prstGeom prst="rect">
            <a:avLst/>
          </a:prstGeom>
        </p:spPr>
        <p:txBody>
          <a:bodyPr vert="horz" lIns="91440" tIns="45720" rIns="91440" bIns="45720" rtlCol="0">
            <a:normAutofit/>
          </a:bodyPr>
          <a:lstStyle/>
          <a:p>
            <a:pPr lvl="0"/>
            <a:r>
              <a:rPr lang="fr-FR" noProof="0" dirty="0" smtClean="0"/>
              <a:t>Modifiez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p:txBody>
      </p:sp>
      <p:pic>
        <p:nvPicPr>
          <p:cNvPr id="11" name="Image 10" descr="TOTAL_ADM.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85087" y="6374892"/>
            <a:ext cx="1008000" cy="402149"/>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90" r:id="rId2"/>
    <p:sldLayoutId id="2147483658" r:id="rId3"/>
    <p:sldLayoutId id="2147483659" r:id="rId4"/>
    <p:sldLayoutId id="2147483692" r:id="rId5"/>
    <p:sldLayoutId id="2147483693" r:id="rId6"/>
    <p:sldLayoutId id="2147483694" r:id="rId7"/>
    <p:sldLayoutId id="2147483695" r:id="rId8"/>
    <p:sldLayoutId id="2147483696" r:id="rId9"/>
    <p:sldLayoutId id="2147483697" r:id="rId10"/>
  </p:sldLayoutIdLst>
  <p:hf hdr="0" dt="0"/>
  <p:txStyles>
    <p:titleStyle>
      <a:lvl1pPr algn="l" defTabSz="457200" rtl="0" eaLnBrk="1" latinLnBrk="0" hangingPunct="1">
        <a:spcBef>
          <a:spcPct val="0"/>
        </a:spcBef>
        <a:buNone/>
        <a:defRPr sz="2200" b="1" i="0" kern="1200" cap="all">
          <a:solidFill>
            <a:schemeClr val="accent3">
              <a:lumMod val="75000"/>
            </a:schemeClr>
          </a:solidFill>
          <a:latin typeface="+mj-lt"/>
          <a:ea typeface="+mj-ea"/>
          <a:cs typeface="Arial"/>
        </a:defRPr>
      </a:lvl1pPr>
    </p:titleStyle>
    <p:bodyStyle>
      <a:lvl1pPr marL="285750" indent="-285750" algn="l" defTabSz="457200" rtl="0" eaLnBrk="1" latinLnBrk="0" hangingPunct="1">
        <a:spcBef>
          <a:spcPts val="300"/>
        </a:spcBef>
        <a:spcAft>
          <a:spcPts val="300"/>
        </a:spcAft>
        <a:buClr>
          <a:schemeClr val="accent3">
            <a:lumMod val="75000"/>
          </a:schemeClr>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3">
            <a:lumMod val="75000"/>
          </a:schemeClr>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3">
            <a:lumMod val="75000"/>
          </a:schemeClr>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chemeClr val="accent3">
            <a:lumMod val="75000"/>
          </a:schemeClr>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800000"/>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7.emf"/><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1"/>
          <p:cNvSpPr txBox="1">
            <a:spLocks noChangeArrowheads="1"/>
          </p:cNvSpPr>
          <p:nvPr/>
        </p:nvSpPr>
        <p:spPr bwMode="auto">
          <a:xfrm>
            <a:off x="3200400" y="3276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endParaRPr lang="en" altLang="fr-FR"/>
          </a:p>
        </p:txBody>
      </p:sp>
      <p:sp>
        <p:nvSpPr>
          <p:cNvPr id="3" name="Titre 2"/>
          <p:cNvSpPr>
            <a:spLocks noGrp="1"/>
          </p:cNvSpPr>
          <p:nvPr>
            <p:ph type="title"/>
          </p:nvPr>
        </p:nvSpPr>
        <p:spPr>
          <a:xfrm>
            <a:off x="1187450" y="2106613"/>
            <a:ext cx="7277100" cy="1487487"/>
          </a:xfrm>
        </p:spPr>
        <p:txBody>
          <a:bodyPr/>
          <a:lstStyle/>
          <a:p>
            <a:pPr algn="l" rtl="0" eaLnBrk="1" fontAlgn="auto" hangingPunct="1">
              <a:spcAft>
                <a:spcPts val="0"/>
              </a:spcAft>
              <a:defRPr/>
            </a:pPr>
            <a:r>
              <a:rPr lang="en" b="1" i="0" u="none" baseline="0" dirty="0">
                <a:ea typeface="+mj-ea"/>
              </a:rPr>
              <a:t>One MAESTRO </a:t>
            </a:r>
            <a:r>
              <a:rPr lang="en" dirty="0">
                <a:ea typeface="+mj-ea"/>
              </a:rPr>
              <a:t/>
            </a:r>
            <a:br>
              <a:rPr lang="en" dirty="0">
                <a:ea typeface="+mj-ea"/>
              </a:rPr>
            </a:br>
            <a:r>
              <a:rPr lang="en" b="1" i="0" u="none" baseline="0" dirty="0">
                <a:ea typeface="+mj-ea"/>
              </a:rPr>
              <a:t>and HSE Organization</a:t>
            </a:r>
            <a:endParaRPr lang="en" dirty="0">
              <a:ea typeface="+mj-ea"/>
            </a:endParaRPr>
          </a:p>
        </p:txBody>
      </p:sp>
      <p:sp>
        <p:nvSpPr>
          <p:cNvPr id="14339" name="Espace réservé du texte 5"/>
          <p:cNvSpPr>
            <a:spLocks noGrp="1"/>
          </p:cNvSpPr>
          <p:nvPr>
            <p:ph type="body" sz="quarter" idx="10"/>
          </p:nvPr>
        </p:nvSpPr>
        <p:spPr>
          <a:xfrm>
            <a:off x="1187450" y="3640138"/>
            <a:ext cx="7277100" cy="1778000"/>
          </a:xfrm>
        </p:spPr>
        <p:txBody>
          <a:bodyPr/>
          <a:lstStyle/>
          <a:p>
            <a:r>
              <a:rPr lang="en" dirty="0" smtClean="0">
                <a:cs typeface="Arial" pitchFamily="34" charset="0"/>
              </a:rPr>
              <a:t>Safety Training for New Recruits</a:t>
            </a:r>
          </a:p>
          <a:p>
            <a:pPr algn="l" rtl="0" eaLnBrk="1" hangingPunct="1"/>
            <a:r>
              <a:rPr lang="en" b="0" i="0" u="none" baseline="0" dirty="0" smtClean="0">
                <a:cs typeface="Arial" charset="0"/>
              </a:rPr>
              <a:t>Module </a:t>
            </a:r>
            <a:r>
              <a:rPr lang="en" b="0" i="0" u="none" baseline="0" dirty="0">
                <a:cs typeface="Arial" charset="0"/>
              </a:rPr>
              <a:t>TCG 3.1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de" b="1" i="0" u="none" baseline="0"/>
              <a:t>Der HSE-Standard</a:t>
            </a:r>
            <a:endParaRPr lang="de" dirty="0"/>
          </a:p>
        </p:txBody>
      </p:sp>
      <p:sp>
        <p:nvSpPr>
          <p:cNvPr id="23554"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C23630A8-01D9-5340-9D3A-89BEEE0A71A3}" type="slidenum">
              <a:rPr>
                <a:solidFill>
                  <a:srgbClr val="898989"/>
                </a:solidFill>
                <a:ea typeface="Helvetica" charset="0"/>
                <a:cs typeface="Helvetica" charset="0"/>
              </a:rPr>
              <a:pPr algn="r" rtl="0"/>
              <a:t>10</a:t>
            </a:fld>
            <a:endParaRPr lang="de" altLang="fr-FR">
              <a:solidFill>
                <a:srgbClr val="898989"/>
              </a:solidFill>
              <a:ea typeface="Helvetica" charset="0"/>
              <a:cs typeface="Helvetica" charset="0"/>
            </a:endParaRPr>
          </a:p>
        </p:txBody>
      </p:sp>
      <p:sp>
        <p:nvSpPr>
          <p:cNvPr id="16" name="ZoneTexte 15"/>
          <p:cNvSpPr txBox="1"/>
          <p:nvPr/>
        </p:nvSpPr>
        <p:spPr>
          <a:xfrm>
            <a:off x="1392937" y="1558223"/>
            <a:ext cx="2314575" cy="369887"/>
          </a:xfrm>
          <a:prstGeom prst="rect">
            <a:avLst/>
          </a:prstGeom>
          <a:noFill/>
        </p:spPr>
        <p:txBody>
          <a:bodyPr>
            <a:spAutoFit/>
          </a:bodyPr>
          <a:lstStyle/>
          <a:p>
            <a:pPr algn="l" rtl="0">
              <a:defRPr/>
            </a:pPr>
            <a:r>
              <a:rPr lang="de" b="0" i="0" u="none" baseline="0"/>
              <a:t>Gruppen-Ebene</a:t>
            </a:r>
          </a:p>
        </p:txBody>
      </p:sp>
      <p:sp>
        <p:nvSpPr>
          <p:cNvPr id="17" name="ZoneTexte 16"/>
          <p:cNvSpPr txBox="1"/>
          <p:nvPr/>
        </p:nvSpPr>
        <p:spPr>
          <a:xfrm>
            <a:off x="1187624" y="5099077"/>
            <a:ext cx="2519362" cy="400110"/>
          </a:xfrm>
          <a:prstGeom prst="rect">
            <a:avLst/>
          </a:prstGeom>
          <a:noFill/>
        </p:spPr>
        <p:txBody>
          <a:bodyPr>
            <a:spAutoFit/>
          </a:bodyPr>
          <a:lstStyle/>
          <a:p>
            <a:pPr algn="l" rtl="0">
              <a:defRPr/>
            </a:pPr>
            <a:r>
              <a:rPr lang="de" sz="2000" b="0" i="0" u="none" baseline="0" dirty="0"/>
              <a:t>Standort-Ebene</a:t>
            </a:r>
          </a:p>
        </p:txBody>
      </p:sp>
      <p:pic>
        <p:nvPicPr>
          <p:cNvPr id="18" name="ShockwaveFlash1"/>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l="17334" t="17676" r="17455" b="10852"/>
          <a:stretch>
            <a:fillRect/>
          </a:stretch>
        </p:blipFill>
        <p:spPr bwMode="auto">
          <a:xfrm>
            <a:off x="467544" y="5105635"/>
            <a:ext cx="792162"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http://mediagrp.corp.local/DSER/DSER_SECURITE/media/01%20FR/02%20SEI%20la%20direction%20sécurité%20du%20groupe/04%20Sécurité%20des%20Transports/Images/215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5675547"/>
            <a:ext cx="7842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388085"/>
            <a:ext cx="776287"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ZoneTexte 22"/>
          <p:cNvSpPr txBox="1"/>
          <p:nvPr/>
        </p:nvSpPr>
        <p:spPr>
          <a:xfrm>
            <a:off x="360430" y="2603127"/>
            <a:ext cx="2367880" cy="1631216"/>
          </a:xfrm>
          <a:prstGeom prst="rect">
            <a:avLst/>
          </a:prstGeom>
          <a:noFill/>
        </p:spPr>
        <p:txBody>
          <a:bodyPr wrap="square">
            <a:spAutoFit/>
          </a:bodyPr>
          <a:lstStyle/>
          <a:p>
            <a:pPr algn="ctr" rtl="0">
              <a:defRPr/>
            </a:pPr>
            <a:r>
              <a:rPr lang="de" sz="2000" b="0" i="0" u="none" baseline="0"/>
              <a:t>Bereichs-Ebene: EP</a:t>
            </a:r>
          </a:p>
          <a:p>
            <a:pPr algn="ctr" rtl="0">
              <a:defRPr/>
            </a:pPr>
            <a:r>
              <a:rPr lang="de" sz="2000" b="0" i="0" u="none" baseline="0"/>
              <a:t>MS</a:t>
            </a:r>
          </a:p>
          <a:p>
            <a:pPr algn="ctr" rtl="0">
              <a:defRPr/>
            </a:pPr>
            <a:r>
              <a:rPr lang="de" sz="2000" b="0" i="0" u="none" baseline="0"/>
              <a:t>RC</a:t>
            </a:r>
          </a:p>
          <a:p>
            <a:pPr algn="ctr" rtl="0">
              <a:defRPr/>
            </a:pPr>
            <a:r>
              <a:rPr lang="de" sz="2000" b="0" i="0" u="none" baseline="0"/>
              <a:t>GRP</a:t>
            </a:r>
            <a:endParaRPr lang="de" sz="2000" dirty="0"/>
          </a:p>
        </p:txBody>
      </p:sp>
      <p:pic>
        <p:nvPicPr>
          <p:cNvPr id="24" name="Image 10" descr="TOTAL_ADM.png"/>
          <p:cNvPicPr>
            <a:picLocks noChangeAspect="1"/>
          </p:cNvPicPr>
          <p:nvPr/>
        </p:nvPicPr>
        <p:blipFill>
          <a:blip r:embed="rId5">
            <a:extLst>
              <a:ext uri="{28A0092B-C50C-407E-A947-70E740481C1C}">
                <a14:useLocalDpi xmlns:a14="http://schemas.microsoft.com/office/drawing/2010/main" val="0"/>
              </a:ext>
            </a:extLst>
          </a:blip>
          <a:srcRect l="-2" r="63081"/>
          <a:stretch>
            <a:fillRect/>
          </a:stretch>
        </p:blipFill>
        <p:spPr bwMode="auto">
          <a:xfrm>
            <a:off x="457200" y="1246231"/>
            <a:ext cx="86995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Connecteur droit 24"/>
          <p:cNvCxnSpPr/>
          <p:nvPr/>
        </p:nvCxnSpPr>
        <p:spPr>
          <a:xfrm>
            <a:off x="457200" y="2506008"/>
            <a:ext cx="7499176" cy="0"/>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6" name="Connecteur droit 25"/>
          <p:cNvCxnSpPr/>
          <p:nvPr/>
        </p:nvCxnSpPr>
        <p:spPr>
          <a:xfrm>
            <a:off x="474662" y="4254825"/>
            <a:ext cx="7481714" cy="0"/>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7" name="Connecteur droit 26"/>
          <p:cNvCxnSpPr/>
          <p:nvPr/>
        </p:nvCxnSpPr>
        <p:spPr>
          <a:xfrm flipV="1">
            <a:off x="3119438" y="1261245"/>
            <a:ext cx="28522" cy="4976277"/>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sp>
        <p:nvSpPr>
          <p:cNvPr id="15" name="Espace réservé du pied de page 1"/>
          <p:cNvSpPr>
            <a:spLocks noGrp="1"/>
          </p:cNvSpPr>
          <p:nvPr>
            <p:ph type="ftr" sz="quarter" idx="4294967295"/>
          </p:nvPr>
        </p:nvSpPr>
        <p:spPr bwMode="auto">
          <a:xfrm>
            <a:off x="457200" y="6411913"/>
            <a:ext cx="5562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de-DE" sz="1000" b="0" i="0" u="none" baseline="0" smtClean="0"/>
              <a:t>TCG 3.1 – One MAESTRO und die HSE-Organisation – V3</a:t>
            </a:r>
            <a:endParaRPr lang="de" altLang="fr-FR" sz="1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74638"/>
            <a:ext cx="9000000" cy="635000"/>
          </a:xfrm>
        </p:spPr>
        <p:txBody>
          <a:bodyPr/>
          <a:lstStyle/>
          <a:p>
            <a:pPr algn="l" rtl="0">
              <a:defRPr/>
            </a:pPr>
            <a:r>
              <a:rPr lang="de" sz="2000" b="1" i="0" u="none" baseline="0" dirty="0"/>
              <a:t>Der HSE-Standard: Ein kohärentes Ganzes von Dokumenten von der Ebene der Gruppe bis hin zu den Standorten</a:t>
            </a:r>
            <a:endParaRPr lang="de" sz="2000" dirty="0"/>
          </a:p>
        </p:txBody>
      </p:sp>
      <p:sp>
        <p:nvSpPr>
          <p:cNvPr id="24579"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E0B864A1-A937-1E47-AAFB-9CF6F599A7F4}" type="slidenum">
              <a:rPr>
                <a:solidFill>
                  <a:srgbClr val="898989"/>
                </a:solidFill>
                <a:ea typeface="Helvetica" charset="0"/>
                <a:cs typeface="Helvetica" charset="0"/>
              </a:rPr>
              <a:pPr algn="r" rtl="0"/>
              <a:t>11</a:t>
            </a:fld>
            <a:endParaRPr lang="de" altLang="fr-FR">
              <a:solidFill>
                <a:srgbClr val="898989"/>
              </a:solidFill>
              <a:ea typeface="Helvetica" charset="0"/>
              <a:cs typeface="Helvetica" charset="0"/>
            </a:endParaRPr>
          </a:p>
        </p:txBody>
      </p:sp>
      <p:pic>
        <p:nvPicPr>
          <p:cNvPr id="24590" name="Picture 4"/>
          <p:cNvPicPr>
            <a:picLocks noChangeAspect="1" noChangeArrowheads="1"/>
          </p:cNvPicPr>
          <p:nvPr/>
        </p:nvPicPr>
        <p:blipFill>
          <a:blip r:embed="rId3">
            <a:extLst>
              <a:ext uri="{28A0092B-C50C-407E-A947-70E740481C1C}">
                <a14:useLocalDpi xmlns:a14="http://schemas.microsoft.com/office/drawing/2010/main" val="0"/>
              </a:ext>
            </a:extLst>
          </a:blip>
          <a:srcRect t="1952" b="1785"/>
          <a:stretch>
            <a:fillRect/>
          </a:stretch>
        </p:blipFill>
        <p:spPr bwMode="auto">
          <a:xfrm>
            <a:off x="5208640" y="1204334"/>
            <a:ext cx="862012"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Imag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34909" y="1212077"/>
            <a:ext cx="855663"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2" name="ZoneTexte 38"/>
          <p:cNvSpPr txBox="1">
            <a:spLocks noChangeArrowheads="1"/>
          </p:cNvSpPr>
          <p:nvPr/>
        </p:nvSpPr>
        <p:spPr bwMode="auto">
          <a:xfrm>
            <a:off x="4494803" y="2880436"/>
            <a:ext cx="310638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marL="285750" indent="-285750" algn="l" rtl="0">
              <a:spcBef>
                <a:spcPts val="300"/>
              </a:spcBef>
              <a:spcAft>
                <a:spcPts val="300"/>
              </a:spcAft>
              <a:buClr>
                <a:srgbClr val="A90025"/>
              </a:buClr>
              <a:buSzPct val="120000"/>
              <a:buFont typeface="Lucida Grande" charset="0"/>
              <a:buChar char="●"/>
            </a:pPr>
            <a:r>
              <a:rPr lang="de" sz="2000" b="0" i="0" u="none" baseline="0" dirty="0">
                <a:latin typeface="+mn-lt"/>
                <a:cs typeface="Arial"/>
              </a:rPr>
              <a:t>Richtlinien</a:t>
            </a:r>
          </a:p>
          <a:p>
            <a:pPr marL="285750" indent="-285750" algn="l" rtl="0">
              <a:spcBef>
                <a:spcPts val="300"/>
              </a:spcBef>
              <a:spcAft>
                <a:spcPts val="300"/>
              </a:spcAft>
              <a:buClr>
                <a:srgbClr val="A90025"/>
              </a:buClr>
              <a:buSzPct val="120000"/>
              <a:buFont typeface="Lucida Grande" charset="0"/>
              <a:buChar char="●"/>
            </a:pPr>
            <a:r>
              <a:rPr lang="de" sz="2000" b="0" i="0" u="none" baseline="0" dirty="0">
                <a:latin typeface="+mn-lt"/>
                <a:cs typeface="Arial"/>
              </a:rPr>
              <a:t>Company Rules</a:t>
            </a:r>
          </a:p>
          <a:p>
            <a:pPr marL="285750" indent="-285750" algn="l" rtl="0">
              <a:spcBef>
                <a:spcPts val="300"/>
              </a:spcBef>
              <a:spcAft>
                <a:spcPts val="300"/>
              </a:spcAft>
              <a:buClr>
                <a:srgbClr val="A90025"/>
              </a:buClr>
              <a:buSzPct val="120000"/>
              <a:buFont typeface="Lucida Grande" charset="0"/>
              <a:buChar char="●"/>
            </a:pPr>
            <a:r>
              <a:rPr lang="de" sz="2000" b="0" i="0" u="none" baseline="0" dirty="0">
                <a:latin typeface="+mn-lt"/>
                <a:cs typeface="Arial"/>
              </a:rPr>
              <a:t>Anleitungen und Handbücher</a:t>
            </a:r>
            <a:endParaRPr lang="de" altLang="fr-FR" sz="2000" dirty="0">
              <a:latin typeface="+mn-lt"/>
              <a:cs typeface="Arial"/>
            </a:endParaRPr>
          </a:p>
        </p:txBody>
      </p:sp>
      <p:sp>
        <p:nvSpPr>
          <p:cNvPr id="24593" name="ZoneTexte 39"/>
          <p:cNvSpPr txBox="1">
            <a:spLocks noChangeArrowheads="1"/>
          </p:cNvSpPr>
          <p:nvPr/>
        </p:nvSpPr>
        <p:spPr bwMode="auto">
          <a:xfrm>
            <a:off x="4506031" y="4775107"/>
            <a:ext cx="239077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marL="285750" indent="-285750" algn="l" rtl="0">
              <a:spcBef>
                <a:spcPts val="300"/>
              </a:spcBef>
              <a:spcAft>
                <a:spcPts val="300"/>
              </a:spcAft>
              <a:buClr>
                <a:srgbClr val="A90025"/>
              </a:buClr>
              <a:buSzPct val="120000"/>
              <a:buFont typeface="Lucida Grande" charset="0"/>
              <a:buChar char="●"/>
            </a:pPr>
            <a:r>
              <a:rPr lang="de" sz="2000" b="0" i="0" u="none" baseline="0">
                <a:latin typeface="+mn-lt"/>
                <a:cs typeface="Arial"/>
              </a:rPr>
              <a:t>Politik der Filiale</a:t>
            </a:r>
          </a:p>
          <a:p>
            <a:pPr marL="285750" indent="-285750" algn="l" rtl="0">
              <a:spcBef>
                <a:spcPts val="300"/>
              </a:spcBef>
              <a:spcAft>
                <a:spcPts val="300"/>
              </a:spcAft>
              <a:buClr>
                <a:srgbClr val="A90025"/>
              </a:buClr>
              <a:buSzPct val="120000"/>
              <a:buFont typeface="Lucida Grande" charset="0"/>
              <a:buChar char="●"/>
            </a:pPr>
            <a:r>
              <a:rPr lang="de" sz="2000" b="0" i="0" u="none" baseline="0">
                <a:latin typeface="+mn-lt"/>
                <a:cs typeface="Arial"/>
              </a:rPr>
              <a:t>Regeln</a:t>
            </a:r>
          </a:p>
          <a:p>
            <a:pPr marL="285750" indent="-285750" algn="l" rtl="0">
              <a:spcBef>
                <a:spcPts val="300"/>
              </a:spcBef>
              <a:spcAft>
                <a:spcPts val="300"/>
              </a:spcAft>
              <a:buClr>
                <a:srgbClr val="A90025"/>
              </a:buClr>
              <a:buSzPct val="120000"/>
              <a:buFont typeface="Lucida Grande" charset="0"/>
              <a:buChar char="●"/>
            </a:pPr>
            <a:r>
              <a:rPr lang="de" sz="2000" b="0" i="0" u="none" baseline="0">
                <a:latin typeface="+mn-lt"/>
                <a:cs typeface="Arial"/>
              </a:rPr>
              <a:t>Verfahren</a:t>
            </a:r>
          </a:p>
        </p:txBody>
      </p:sp>
      <p:sp>
        <p:nvSpPr>
          <p:cNvPr id="22" name="ZoneTexte 21"/>
          <p:cNvSpPr txBox="1"/>
          <p:nvPr/>
        </p:nvSpPr>
        <p:spPr>
          <a:xfrm>
            <a:off x="1392937" y="1558223"/>
            <a:ext cx="2314575" cy="369887"/>
          </a:xfrm>
          <a:prstGeom prst="rect">
            <a:avLst/>
          </a:prstGeom>
          <a:noFill/>
        </p:spPr>
        <p:txBody>
          <a:bodyPr>
            <a:spAutoFit/>
          </a:bodyPr>
          <a:lstStyle/>
          <a:p>
            <a:pPr algn="l" rtl="0">
              <a:defRPr/>
            </a:pPr>
            <a:r>
              <a:rPr lang="de" b="0" i="0" u="none" baseline="0"/>
              <a:t>Gruppen-Ebene</a:t>
            </a:r>
          </a:p>
        </p:txBody>
      </p:sp>
      <p:sp>
        <p:nvSpPr>
          <p:cNvPr id="23" name="ZoneTexte 22"/>
          <p:cNvSpPr txBox="1"/>
          <p:nvPr/>
        </p:nvSpPr>
        <p:spPr>
          <a:xfrm>
            <a:off x="1187624" y="5099077"/>
            <a:ext cx="2519362" cy="400110"/>
          </a:xfrm>
          <a:prstGeom prst="rect">
            <a:avLst/>
          </a:prstGeom>
          <a:noFill/>
        </p:spPr>
        <p:txBody>
          <a:bodyPr>
            <a:spAutoFit/>
          </a:bodyPr>
          <a:lstStyle/>
          <a:p>
            <a:pPr algn="l" rtl="0">
              <a:defRPr/>
            </a:pPr>
            <a:r>
              <a:rPr lang="de" sz="2000" b="0" i="0" u="none" baseline="0" dirty="0"/>
              <a:t>Standort-Ebene</a:t>
            </a:r>
          </a:p>
        </p:txBody>
      </p:sp>
      <p:pic>
        <p:nvPicPr>
          <p:cNvPr id="24"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l="17334" t="17676" r="17455" b="10852"/>
          <a:stretch>
            <a:fillRect/>
          </a:stretch>
        </p:blipFill>
        <p:spPr bwMode="auto">
          <a:xfrm>
            <a:off x="467544" y="5105635"/>
            <a:ext cx="792162"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descr="http://mediagrp.corp.local/DSER/DSER_SECURITE/media/01%20FR/02%20SEI%20la%20direction%20sécurité%20du%20groupe/04%20Sécurité%20des%20Transports/Images/2159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5675547"/>
            <a:ext cx="7842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44" y="4388085"/>
            <a:ext cx="776287"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ZoneTexte 26"/>
          <p:cNvSpPr txBox="1"/>
          <p:nvPr/>
        </p:nvSpPr>
        <p:spPr>
          <a:xfrm>
            <a:off x="360430" y="2603127"/>
            <a:ext cx="2367880" cy="1631216"/>
          </a:xfrm>
          <a:prstGeom prst="rect">
            <a:avLst/>
          </a:prstGeom>
          <a:noFill/>
        </p:spPr>
        <p:txBody>
          <a:bodyPr wrap="square">
            <a:spAutoFit/>
          </a:bodyPr>
          <a:lstStyle/>
          <a:p>
            <a:pPr algn="ctr" rtl="0">
              <a:defRPr/>
            </a:pPr>
            <a:r>
              <a:rPr lang="de" sz="2000" b="0" i="0" u="none" baseline="0"/>
              <a:t>Bereichs-Ebene: EP</a:t>
            </a:r>
          </a:p>
          <a:p>
            <a:pPr algn="ctr" rtl="0">
              <a:defRPr/>
            </a:pPr>
            <a:r>
              <a:rPr lang="de" sz="2000" b="0" i="0" u="none" baseline="0"/>
              <a:t>MS</a:t>
            </a:r>
          </a:p>
          <a:p>
            <a:pPr algn="ctr" rtl="0">
              <a:defRPr/>
            </a:pPr>
            <a:r>
              <a:rPr lang="de" sz="2000" b="0" i="0" u="none" baseline="0"/>
              <a:t>RC</a:t>
            </a:r>
          </a:p>
          <a:p>
            <a:pPr algn="ctr" rtl="0">
              <a:defRPr/>
            </a:pPr>
            <a:r>
              <a:rPr lang="de" sz="2000" b="0" i="0" u="none" baseline="0"/>
              <a:t>GRP</a:t>
            </a:r>
            <a:endParaRPr lang="de" sz="2000" dirty="0"/>
          </a:p>
        </p:txBody>
      </p:sp>
      <p:pic>
        <p:nvPicPr>
          <p:cNvPr id="28" name="Image 10" descr="TOTAL_ADM.png"/>
          <p:cNvPicPr>
            <a:picLocks noChangeAspect="1"/>
          </p:cNvPicPr>
          <p:nvPr/>
        </p:nvPicPr>
        <p:blipFill>
          <a:blip r:embed="rId8">
            <a:extLst>
              <a:ext uri="{28A0092B-C50C-407E-A947-70E740481C1C}">
                <a14:useLocalDpi xmlns:a14="http://schemas.microsoft.com/office/drawing/2010/main" val="0"/>
              </a:ext>
            </a:extLst>
          </a:blip>
          <a:srcRect l="-2" r="63081"/>
          <a:stretch>
            <a:fillRect/>
          </a:stretch>
        </p:blipFill>
        <p:spPr bwMode="auto">
          <a:xfrm>
            <a:off x="457200" y="1246231"/>
            <a:ext cx="86995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 name="Connecteur droit 28"/>
          <p:cNvCxnSpPr/>
          <p:nvPr/>
        </p:nvCxnSpPr>
        <p:spPr>
          <a:xfrm>
            <a:off x="457200" y="2506008"/>
            <a:ext cx="7499176" cy="0"/>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0" name="Connecteur droit 29"/>
          <p:cNvCxnSpPr/>
          <p:nvPr/>
        </p:nvCxnSpPr>
        <p:spPr>
          <a:xfrm>
            <a:off x="474662" y="4254825"/>
            <a:ext cx="7481714" cy="0"/>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3119438" y="1261245"/>
            <a:ext cx="28522" cy="4976277"/>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sp>
        <p:nvSpPr>
          <p:cNvPr id="20" name="Espace réservé du pied de page 1"/>
          <p:cNvSpPr>
            <a:spLocks noGrp="1"/>
          </p:cNvSpPr>
          <p:nvPr>
            <p:ph type="ftr" sz="quarter" idx="4294967295"/>
          </p:nvPr>
        </p:nvSpPr>
        <p:spPr bwMode="auto">
          <a:xfrm>
            <a:off x="457200" y="6411913"/>
            <a:ext cx="5562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de-DE" sz="1000" b="0" i="0" u="none" baseline="0" smtClean="0"/>
              <a:t>TCG 3.1 – One MAESTRO und die HSE-Organisation – V3</a:t>
            </a:r>
            <a:endParaRPr lang="de" altLang="fr-FR" sz="1000" dirty="0"/>
          </a:p>
        </p:txBody>
      </p:sp>
      <p:pic>
        <p:nvPicPr>
          <p:cNvPr id="32" name="Image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27432" y="1637701"/>
            <a:ext cx="2821436" cy="31436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de" b="1" i="0" u="none" baseline="0"/>
              <a:t>Eine gemeinsame HSE-Kultur</a:t>
            </a:r>
            <a:endParaRPr lang="de" dirty="0"/>
          </a:p>
        </p:txBody>
      </p:sp>
      <p:sp>
        <p:nvSpPr>
          <p:cNvPr id="25602"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BE64F3FE-6443-C047-9895-5E7A28187721}" type="slidenum">
              <a:rPr>
                <a:solidFill>
                  <a:srgbClr val="898989"/>
                </a:solidFill>
                <a:ea typeface="Helvetica" charset="0"/>
                <a:cs typeface="Helvetica" charset="0"/>
              </a:rPr>
              <a:pPr algn="r" rtl="0"/>
              <a:t>12</a:t>
            </a:fld>
            <a:endParaRPr lang="de" altLang="fr-FR">
              <a:solidFill>
                <a:srgbClr val="898989"/>
              </a:solidFill>
              <a:ea typeface="Helvetica" charset="0"/>
              <a:cs typeface="Helvetica" charset="0"/>
            </a:endParaRPr>
          </a:p>
        </p:txBody>
      </p:sp>
      <p:sp>
        <p:nvSpPr>
          <p:cNvPr id="25605" name="ZoneTexte 7"/>
          <p:cNvSpPr txBox="1">
            <a:spLocks noChangeArrowheads="1"/>
          </p:cNvSpPr>
          <p:nvPr/>
        </p:nvSpPr>
        <p:spPr bwMode="auto">
          <a:xfrm>
            <a:off x="5584154" y="1700745"/>
            <a:ext cx="1350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de" b="0" i="0" u="none" baseline="0"/>
              <a:t>Goldene Regeln</a:t>
            </a:r>
          </a:p>
        </p:txBody>
      </p:sp>
      <p:sp>
        <p:nvSpPr>
          <p:cNvPr id="25606" name="ZoneTexte 8"/>
          <p:cNvSpPr txBox="1">
            <a:spLocks noChangeArrowheads="1"/>
          </p:cNvSpPr>
          <p:nvPr/>
        </p:nvSpPr>
        <p:spPr bwMode="auto">
          <a:xfrm>
            <a:off x="6242500" y="3171805"/>
            <a:ext cx="1317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de" b="0" i="0" u="none" baseline="0"/>
              <a:t>Stopp-Karte</a:t>
            </a:r>
            <a:endParaRPr lang="de" altLang="fr-FR" dirty="0"/>
          </a:p>
        </p:txBody>
      </p:sp>
      <p:sp>
        <p:nvSpPr>
          <p:cNvPr id="25607" name="ZoneTexte 9"/>
          <p:cNvSpPr txBox="1">
            <a:spLocks noChangeArrowheads="1"/>
          </p:cNvSpPr>
          <p:nvPr/>
        </p:nvSpPr>
        <p:spPr bwMode="auto">
          <a:xfrm>
            <a:off x="2166937" y="4257213"/>
            <a:ext cx="82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de" b="0" i="0" u="none" baseline="0"/>
              <a:t>Audits</a:t>
            </a:r>
          </a:p>
        </p:txBody>
      </p:sp>
      <p:sp>
        <p:nvSpPr>
          <p:cNvPr id="25608" name="ZoneTexte 10"/>
          <p:cNvSpPr txBox="1">
            <a:spLocks noChangeArrowheads="1"/>
          </p:cNvSpPr>
          <p:nvPr/>
        </p:nvSpPr>
        <p:spPr bwMode="auto">
          <a:xfrm>
            <a:off x="35496" y="2789800"/>
            <a:ext cx="36840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de" sz="1600" b="0" i="0" u="none" baseline="0" dirty="0"/>
              <a:t>REX - Feedback/Erfahrungsaustausch</a:t>
            </a:r>
          </a:p>
        </p:txBody>
      </p:sp>
      <p:sp>
        <p:nvSpPr>
          <p:cNvPr id="25609" name="ZoneTexte 11"/>
          <p:cNvSpPr txBox="1">
            <a:spLocks noChangeArrowheads="1"/>
          </p:cNvSpPr>
          <p:nvPr/>
        </p:nvSpPr>
        <p:spPr bwMode="auto">
          <a:xfrm>
            <a:off x="1592262" y="1528995"/>
            <a:ext cx="2800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de" b="0" i="0" u="none" baseline="0"/>
              <a:t>Rückmeldung der Anomalien</a:t>
            </a:r>
          </a:p>
        </p:txBody>
      </p:sp>
      <p:sp>
        <p:nvSpPr>
          <p:cNvPr id="25610" name="ZoneTexte 12"/>
          <p:cNvSpPr txBox="1">
            <a:spLocks noChangeArrowheads="1"/>
          </p:cNvSpPr>
          <p:nvPr/>
        </p:nvSpPr>
        <p:spPr bwMode="auto">
          <a:xfrm>
            <a:off x="4112541" y="4781775"/>
            <a:ext cx="2943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de" b="0" i="0" u="none" baseline="0"/>
              <a:t>Reporting der Ereignisse</a:t>
            </a:r>
          </a:p>
        </p:txBody>
      </p:sp>
      <p:sp>
        <p:nvSpPr>
          <p:cNvPr id="14" name="Espace réservé du pied de page 1"/>
          <p:cNvSpPr>
            <a:spLocks noGrp="1"/>
          </p:cNvSpPr>
          <p:nvPr>
            <p:ph type="ftr" sz="quarter" idx="4294967295"/>
          </p:nvPr>
        </p:nvSpPr>
        <p:spPr bwMode="auto">
          <a:xfrm>
            <a:off x="457200" y="6411913"/>
            <a:ext cx="5562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de-DE" sz="1000" b="0" i="0" u="none" baseline="0" smtClean="0"/>
              <a:t>TCG 3.1 – One MAESTRO und die HSE-Organisation – V3</a:t>
            </a:r>
            <a:endParaRPr lang="de" altLang="fr-FR" sz="1000" dirty="0"/>
          </a:p>
        </p:txBody>
      </p:sp>
      <p:pic>
        <p:nvPicPr>
          <p:cNvPr id="15" name="Image 14"/>
          <p:cNvPicPr>
            <a:picLocks noChangeAspect="1"/>
          </p:cNvPicPr>
          <p:nvPr/>
        </p:nvPicPr>
        <p:blipFill>
          <a:blip r:embed="rId2"/>
          <a:stretch>
            <a:fillRect/>
          </a:stretch>
        </p:blipFill>
        <p:spPr>
          <a:xfrm>
            <a:off x="3547924" y="2032945"/>
            <a:ext cx="2663712" cy="255554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1"/>
          <p:cNvSpPr>
            <a:spLocks noGrp="1"/>
          </p:cNvSpPr>
          <p:nvPr>
            <p:ph type="title"/>
          </p:nvPr>
        </p:nvSpPr>
        <p:spPr bwMode="auto"/>
        <p:txBody>
          <a:bodyPr wrap="square" numCol="1" anchorCtr="0" compatLnSpc="1">
            <a:prstTxWarp prst="textNoShape">
              <a:avLst/>
            </a:prstTxWarp>
          </a:bodyPr>
          <a:lstStyle/>
          <a:p>
            <a:pPr algn="l" rtl="0"/>
            <a:r>
              <a:rPr lang="de" b="1" i="0" u="none" cap="none" baseline="0" dirty="0">
                <a:cs typeface="Arial" charset="0"/>
              </a:rPr>
              <a:t>KONKRETE SITUATION: DIE HSE-ROLLE </a:t>
            </a:r>
            <a:r>
              <a:rPr lang="de" b="1" i="0" u="none" cap="none" baseline="0" dirty="0" smtClean="0">
                <a:cs typeface="Arial" charset="0"/>
              </a:rPr>
              <a:t>VON...</a:t>
            </a:r>
            <a:endParaRPr lang="de" altLang="fr-FR" cap="none" dirty="0">
              <a:cs typeface="Arial" charset="0"/>
            </a:endParaRPr>
          </a:p>
        </p:txBody>
      </p:sp>
      <p:sp>
        <p:nvSpPr>
          <p:cNvPr id="26626"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1DACCA96-6A40-FD47-8BC6-116871DD3BBC}" type="slidenum">
              <a:rPr>
                <a:solidFill>
                  <a:srgbClr val="898989"/>
                </a:solidFill>
                <a:ea typeface="Helvetica" charset="0"/>
                <a:cs typeface="Helvetica" charset="0"/>
              </a:rPr>
              <a:pPr algn="r" rtl="0"/>
              <a:t>13</a:t>
            </a:fld>
            <a:endParaRPr lang="de" altLang="fr-FR">
              <a:solidFill>
                <a:srgbClr val="898989"/>
              </a:solidFill>
              <a:ea typeface="Helvetica" charset="0"/>
              <a:cs typeface="Helvetica" charset="0"/>
            </a:endParaRPr>
          </a:p>
        </p:txBody>
      </p:sp>
      <p:sp>
        <p:nvSpPr>
          <p:cNvPr id="26627" name="Espace réservé du texte 5"/>
          <p:cNvSpPr>
            <a:spLocks noGrp="1"/>
          </p:cNvSpPr>
          <p:nvPr>
            <p:ph type="body" sz="quarter" idx="12"/>
          </p:nvPr>
        </p:nvSpPr>
        <p:spPr>
          <a:xfrm>
            <a:off x="457200" y="1412875"/>
            <a:ext cx="8218488" cy="5040313"/>
          </a:xfrm>
        </p:spPr>
        <p:txBody>
          <a:bodyPr/>
          <a:lstStyle/>
          <a:p>
            <a:pPr algn="l" rtl="0"/>
            <a:r>
              <a:rPr lang="de" b="0" i="0" u="none" baseline="0">
                <a:cs typeface="Arial" charset="0"/>
              </a:rPr>
              <a:t>John: </a:t>
            </a:r>
          </a:p>
          <a:p>
            <a:endParaRPr lang="de" altLang="fr-FR" dirty="0">
              <a:cs typeface="Arial" charset="0"/>
            </a:endParaRPr>
          </a:p>
          <a:p>
            <a:pPr algn="l" rtl="0"/>
            <a:r>
              <a:rPr lang="de" b="0" i="0" u="none" baseline="0">
                <a:cs typeface="Arial" charset="0"/>
              </a:rPr>
              <a:t>Des Verantwortlichen für das Zentrum:</a:t>
            </a:r>
          </a:p>
          <a:p>
            <a:endParaRPr lang="de" altLang="fr-FR" dirty="0">
              <a:cs typeface="Arial" charset="0"/>
            </a:endParaRPr>
          </a:p>
          <a:p>
            <a:pPr algn="l" rtl="0"/>
            <a:r>
              <a:rPr lang="de" b="0" i="0" u="none" baseline="0">
                <a:cs typeface="Arial" charset="0"/>
              </a:rPr>
              <a:t>Des Trainers:</a:t>
            </a:r>
          </a:p>
          <a:p>
            <a:endParaRPr lang="de" altLang="fr-FR" dirty="0">
              <a:cs typeface="Arial" charset="0"/>
            </a:endParaRPr>
          </a:p>
          <a:p>
            <a:pPr algn="l" rtl="0"/>
            <a:r>
              <a:rPr lang="de" b="0" i="0" u="none" baseline="0">
                <a:cs typeface="Arial" charset="0"/>
              </a:rPr>
              <a:t>Jedes Fallschirmspringers:</a:t>
            </a:r>
          </a:p>
          <a:p>
            <a:endParaRPr lang="de" altLang="fr-FR" dirty="0">
              <a:cs typeface="Arial" charset="0"/>
            </a:endParaRPr>
          </a:p>
          <a:p>
            <a:pPr algn="l" rtl="0"/>
            <a:r>
              <a:rPr lang="de" b="0" i="0" u="none" baseline="0">
                <a:cs typeface="Arial" charset="0"/>
              </a:rPr>
              <a:t>Eines HSE-Technikers, falls John einen einstellen würde:</a:t>
            </a:r>
          </a:p>
          <a:p>
            <a:endParaRPr lang="de" altLang="fr-FR" dirty="0">
              <a:cs typeface="Arial" charset="0"/>
            </a:endParaRPr>
          </a:p>
          <a:p>
            <a:endParaRPr lang="de" altLang="fr-FR" dirty="0">
              <a:cs typeface="Arial" charset="0"/>
            </a:endParaRPr>
          </a:p>
          <a:p>
            <a:endParaRPr lang="de" altLang="fr-FR" dirty="0">
              <a:cs typeface="Arial" charset="0"/>
            </a:endParaRPr>
          </a:p>
        </p:txBody>
      </p:sp>
      <p:sp>
        <p:nvSpPr>
          <p:cNvPr id="6" name="Espace réservé du pied de page 1"/>
          <p:cNvSpPr>
            <a:spLocks noGrp="1"/>
          </p:cNvSpPr>
          <p:nvPr>
            <p:ph type="ftr" sz="quarter" idx="4294967295"/>
          </p:nvPr>
        </p:nvSpPr>
        <p:spPr bwMode="auto">
          <a:xfrm>
            <a:off x="457200" y="6411913"/>
            <a:ext cx="5562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de-DE" sz="1000" b="0" i="0" u="none" baseline="0" smtClean="0"/>
              <a:t>TCG 3.1 – One MAESTRO und die HSE-Organisation – V3</a:t>
            </a:r>
            <a:endParaRPr lang="de" altLang="fr-FR" sz="1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362950" cy="635000"/>
          </a:xfrm>
        </p:spPr>
        <p:txBody>
          <a:bodyPr/>
          <a:lstStyle/>
          <a:p>
            <a:pPr algn="l" rtl="0">
              <a:defRPr/>
            </a:pPr>
            <a:r>
              <a:rPr lang="de" b="1" i="0" u="none" baseline="0"/>
              <a:t>Die HSE-Verantwortung in der Total-Gruppe</a:t>
            </a:r>
            <a:endParaRPr lang="de" dirty="0"/>
          </a:p>
        </p:txBody>
      </p:sp>
      <p:sp>
        <p:nvSpPr>
          <p:cNvPr id="27650"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7A6478E8-9340-B844-98B1-CE3B88B2B4B2}" type="slidenum">
              <a:rPr>
                <a:solidFill>
                  <a:srgbClr val="898989"/>
                </a:solidFill>
                <a:ea typeface="Helvetica" charset="0"/>
                <a:cs typeface="Helvetica" charset="0"/>
              </a:rPr>
              <a:pPr algn="r" rtl="0"/>
              <a:t>14</a:t>
            </a:fld>
            <a:endParaRPr lang="de" altLang="fr-FR">
              <a:solidFill>
                <a:srgbClr val="898989"/>
              </a:solidFill>
              <a:ea typeface="Helvetica" charset="0"/>
              <a:cs typeface="Helvetica" charset="0"/>
            </a:endParaRPr>
          </a:p>
        </p:txBody>
      </p:sp>
      <p:sp>
        <p:nvSpPr>
          <p:cNvPr id="6" name="Rectangle à coins arrondis 5"/>
          <p:cNvSpPr/>
          <p:nvPr/>
        </p:nvSpPr>
        <p:spPr>
          <a:xfrm>
            <a:off x="1042988" y="1500188"/>
            <a:ext cx="3376612" cy="792162"/>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a:r>
              <a:rPr lang="de" b="1" i="0" u="none" baseline="0">
                <a:solidFill>
                  <a:schemeClr val="bg1"/>
                </a:solidFill>
              </a:rPr>
              <a:t>CEO (Herr Pouyanné)</a:t>
            </a:r>
          </a:p>
        </p:txBody>
      </p:sp>
      <p:sp>
        <p:nvSpPr>
          <p:cNvPr id="7" name="Rectangle à coins arrondis 6"/>
          <p:cNvSpPr/>
          <p:nvPr/>
        </p:nvSpPr>
        <p:spPr>
          <a:xfrm>
            <a:off x="1042988" y="2458244"/>
            <a:ext cx="3376612" cy="792163"/>
          </a:xfrm>
          <a:prstGeom prst="roundRect">
            <a:avLst/>
          </a:prstGeom>
          <a:solidFill>
            <a:srgbClr val="FFAA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de" b="1" i="0" u="none" baseline="0">
                <a:solidFill>
                  <a:schemeClr val="bg1"/>
                </a:solidFill>
              </a:rPr>
              <a:t>Der Bereichsdirektor</a:t>
            </a:r>
          </a:p>
        </p:txBody>
      </p:sp>
      <p:sp>
        <p:nvSpPr>
          <p:cNvPr id="8" name="Rectangle à coins arrondis 7"/>
          <p:cNvSpPr/>
          <p:nvPr/>
        </p:nvSpPr>
        <p:spPr>
          <a:xfrm>
            <a:off x="1042988" y="3416301"/>
            <a:ext cx="3376612" cy="792162"/>
          </a:xfrm>
          <a:prstGeom prst="roundRect">
            <a:avLst/>
          </a:prstGeom>
          <a:solidFill>
            <a:srgbClr val="133C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de" b="1" i="0" u="none" baseline="0">
                <a:solidFill>
                  <a:schemeClr val="bg1"/>
                </a:solidFill>
              </a:rPr>
              <a:t>Der Filialdirektor: HSE-Verantwortlicher der Filiale</a:t>
            </a:r>
            <a:endParaRPr lang="de" b="1" dirty="0">
              <a:solidFill>
                <a:schemeClr val="bg1"/>
              </a:solidFill>
            </a:endParaRPr>
          </a:p>
        </p:txBody>
      </p:sp>
      <p:sp>
        <p:nvSpPr>
          <p:cNvPr id="9" name="Rectangle à coins arrondis 8"/>
          <p:cNvSpPr/>
          <p:nvPr/>
        </p:nvSpPr>
        <p:spPr>
          <a:xfrm>
            <a:off x="1035050" y="4374357"/>
            <a:ext cx="3384550" cy="792163"/>
          </a:xfrm>
          <a:prstGeom prst="roundRect">
            <a:avLst/>
          </a:prstGeom>
          <a:solidFill>
            <a:srgbClr val="3876A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de" b="1" i="0" u="none" baseline="0">
                <a:solidFill>
                  <a:schemeClr val="bg1"/>
                </a:solidFill>
              </a:rPr>
              <a:t>Verantwortlicher des Standorts</a:t>
            </a:r>
          </a:p>
        </p:txBody>
      </p:sp>
      <p:sp>
        <p:nvSpPr>
          <p:cNvPr id="27655" name="ZoneTexte 2"/>
          <p:cNvSpPr txBox="1">
            <a:spLocks noChangeArrowheads="1"/>
          </p:cNvSpPr>
          <p:nvPr/>
        </p:nvSpPr>
        <p:spPr bwMode="auto">
          <a:xfrm>
            <a:off x="647700" y="1042988"/>
            <a:ext cx="4294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de" b="1" i="1" u="none" baseline="0"/>
              <a:t>Der Verantwortliche = der HSE-Verantwortliche</a:t>
            </a:r>
          </a:p>
        </p:txBody>
      </p:sp>
      <p:sp>
        <p:nvSpPr>
          <p:cNvPr id="10" name="Rectangle à coins arrondis 9"/>
          <p:cNvSpPr/>
          <p:nvPr/>
        </p:nvSpPr>
        <p:spPr>
          <a:xfrm>
            <a:off x="1035050" y="5326426"/>
            <a:ext cx="3384550" cy="792163"/>
          </a:xfrm>
          <a:prstGeom prst="round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de" b="1" i="0" u="none" baseline="0">
                <a:solidFill>
                  <a:schemeClr val="bg1"/>
                </a:solidFill>
              </a:rPr>
              <a:t>Die Mitarbeiter</a:t>
            </a:r>
            <a:endParaRPr lang="de" b="1" dirty="0">
              <a:solidFill>
                <a:schemeClr val="bg1"/>
              </a:solidFill>
            </a:endParaRPr>
          </a:p>
        </p:txBody>
      </p:sp>
      <p:sp>
        <p:nvSpPr>
          <p:cNvPr id="11" name="Espace réservé du pied de page 1"/>
          <p:cNvSpPr>
            <a:spLocks noGrp="1"/>
          </p:cNvSpPr>
          <p:nvPr>
            <p:ph type="ftr" sz="quarter" idx="4294967295"/>
          </p:nvPr>
        </p:nvSpPr>
        <p:spPr bwMode="auto">
          <a:xfrm>
            <a:off x="457200" y="6411913"/>
            <a:ext cx="5562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de-DE" sz="1000" b="0" i="0" u="none" baseline="0" smtClean="0"/>
              <a:t>TCG 3.1 – One MAESTRO und die HSE-Organisation – V3</a:t>
            </a:r>
            <a:endParaRPr lang="de" altLang="fr-FR" sz="1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1042988" y="1523834"/>
            <a:ext cx="3376612" cy="792162"/>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a:r>
              <a:rPr lang="de" b="1" i="0" u="none" baseline="0">
                <a:solidFill>
                  <a:schemeClr val="bg1"/>
                </a:solidFill>
              </a:rPr>
              <a:t>CEO (Herr Pouyanné)</a:t>
            </a:r>
          </a:p>
        </p:txBody>
      </p:sp>
      <p:sp>
        <p:nvSpPr>
          <p:cNvPr id="17" name="Rectangle à coins arrondis 16"/>
          <p:cNvSpPr/>
          <p:nvPr/>
        </p:nvSpPr>
        <p:spPr>
          <a:xfrm>
            <a:off x="1042988" y="2426954"/>
            <a:ext cx="3376612" cy="792163"/>
          </a:xfrm>
          <a:prstGeom prst="roundRect">
            <a:avLst/>
          </a:prstGeom>
          <a:solidFill>
            <a:srgbClr val="FFAA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de" b="1" i="0" u="none" baseline="0">
                <a:solidFill>
                  <a:schemeClr val="bg1"/>
                </a:solidFill>
              </a:rPr>
              <a:t>Der Bereichsdirektor</a:t>
            </a:r>
          </a:p>
        </p:txBody>
      </p:sp>
      <p:sp>
        <p:nvSpPr>
          <p:cNvPr id="18" name="Rectangle à coins arrondis 17"/>
          <p:cNvSpPr/>
          <p:nvPr/>
        </p:nvSpPr>
        <p:spPr>
          <a:xfrm>
            <a:off x="1042988" y="3366505"/>
            <a:ext cx="3376612" cy="792162"/>
          </a:xfrm>
          <a:prstGeom prst="roundRect">
            <a:avLst/>
          </a:prstGeom>
          <a:solidFill>
            <a:srgbClr val="133C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de" b="1" i="0" u="none" baseline="0">
                <a:solidFill>
                  <a:schemeClr val="bg1"/>
                </a:solidFill>
              </a:rPr>
              <a:t>Der Filialdirektor: HSE-Verantwortlicher der Filiale</a:t>
            </a:r>
          </a:p>
        </p:txBody>
      </p:sp>
      <p:sp>
        <p:nvSpPr>
          <p:cNvPr id="19" name="Rectangle à coins arrondis 18"/>
          <p:cNvSpPr/>
          <p:nvPr/>
        </p:nvSpPr>
        <p:spPr>
          <a:xfrm>
            <a:off x="1042988" y="4306055"/>
            <a:ext cx="3384550" cy="792163"/>
          </a:xfrm>
          <a:prstGeom prst="roundRect">
            <a:avLst/>
          </a:prstGeom>
          <a:solidFill>
            <a:srgbClr val="3876A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de" b="1" i="0" u="none" baseline="0">
                <a:solidFill>
                  <a:schemeClr val="bg1"/>
                </a:solidFill>
              </a:rPr>
              <a:t>Verantwortlicher des Standorts</a:t>
            </a:r>
          </a:p>
        </p:txBody>
      </p:sp>
      <p:sp>
        <p:nvSpPr>
          <p:cNvPr id="28677"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05F06D3E-AF21-CE4B-9A78-469653CBCFBF}" type="slidenum">
              <a:rPr>
                <a:solidFill>
                  <a:srgbClr val="898989"/>
                </a:solidFill>
                <a:ea typeface="Helvetica" charset="0"/>
                <a:cs typeface="Helvetica" charset="0"/>
              </a:rPr>
              <a:pPr algn="r" rtl="0"/>
              <a:t>15</a:t>
            </a:fld>
            <a:endParaRPr lang="de" altLang="fr-FR">
              <a:solidFill>
                <a:srgbClr val="898989"/>
              </a:solidFill>
              <a:ea typeface="Helvetica" charset="0"/>
              <a:cs typeface="Helvetica" charset="0"/>
            </a:endParaRPr>
          </a:p>
        </p:txBody>
      </p:sp>
      <p:sp>
        <p:nvSpPr>
          <p:cNvPr id="10" name="Rectangle à coins arrondis 9"/>
          <p:cNvSpPr/>
          <p:nvPr/>
        </p:nvSpPr>
        <p:spPr>
          <a:xfrm>
            <a:off x="4283965" y="1577808"/>
            <a:ext cx="3673475" cy="684213"/>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de" sz="1600" b="0" i="0" u="none" baseline="0"/>
              <a:t>Spezialisten, HSE-Experten arbeiten die Regeln für die Bereiche aus</a:t>
            </a:r>
          </a:p>
        </p:txBody>
      </p:sp>
      <p:sp>
        <p:nvSpPr>
          <p:cNvPr id="11" name="Rectangle à coins arrondis 10"/>
          <p:cNvSpPr/>
          <p:nvPr/>
        </p:nvSpPr>
        <p:spPr>
          <a:xfrm>
            <a:off x="4269830" y="2489856"/>
            <a:ext cx="3673475" cy="684212"/>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de" sz="1600" b="0" i="0" u="none" baseline="0"/>
              <a:t>HSE-Spezialisten der Berufe des Bereichs</a:t>
            </a:r>
            <a:endParaRPr lang="de" sz="1600" dirty="0"/>
          </a:p>
        </p:txBody>
      </p:sp>
      <p:sp>
        <p:nvSpPr>
          <p:cNvPr id="12" name="Rectangle à coins arrondis 11"/>
          <p:cNvSpPr/>
          <p:nvPr/>
        </p:nvSpPr>
        <p:spPr>
          <a:xfrm>
            <a:off x="4283965" y="3426494"/>
            <a:ext cx="3689350" cy="684213"/>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de" sz="1600" b="0" i="0" u="none" baseline="0"/>
              <a:t>HSE-Team für die Umsetzung des HSE-Managementsystems</a:t>
            </a:r>
          </a:p>
        </p:txBody>
      </p:sp>
      <p:sp>
        <p:nvSpPr>
          <p:cNvPr id="13" name="Rectangle à coins arrondis 12"/>
          <p:cNvSpPr/>
          <p:nvPr/>
        </p:nvSpPr>
        <p:spPr>
          <a:xfrm>
            <a:off x="4269830" y="4413465"/>
            <a:ext cx="3673475" cy="593725"/>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de" sz="1600" b="0" i="0" u="none" baseline="0"/>
              <a:t>HSE-Team vor Ort: Beraten, Anleiten, Regeln verifizieren</a:t>
            </a:r>
          </a:p>
        </p:txBody>
      </p:sp>
      <p:sp>
        <p:nvSpPr>
          <p:cNvPr id="20" name="Titre 1"/>
          <p:cNvSpPr>
            <a:spLocks noGrp="1"/>
          </p:cNvSpPr>
          <p:nvPr>
            <p:ph type="title"/>
          </p:nvPr>
        </p:nvSpPr>
        <p:spPr>
          <a:xfrm>
            <a:off x="457200" y="274638"/>
            <a:ext cx="8362950" cy="635000"/>
          </a:xfrm>
        </p:spPr>
        <p:txBody>
          <a:bodyPr/>
          <a:lstStyle/>
          <a:p>
            <a:pPr algn="l" rtl="0">
              <a:defRPr/>
            </a:pPr>
            <a:r>
              <a:rPr lang="de" b="1" i="0" u="none" baseline="0"/>
              <a:t>Die HSE-Verantwortung in der Total-Gruppe</a:t>
            </a:r>
            <a:endParaRPr lang="de" dirty="0"/>
          </a:p>
        </p:txBody>
      </p:sp>
      <p:sp>
        <p:nvSpPr>
          <p:cNvPr id="28683" name="ZoneTexte 20"/>
          <p:cNvSpPr txBox="1">
            <a:spLocks noChangeArrowheads="1"/>
          </p:cNvSpPr>
          <p:nvPr/>
        </p:nvSpPr>
        <p:spPr bwMode="auto">
          <a:xfrm>
            <a:off x="107504" y="1018693"/>
            <a:ext cx="4294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de" b="1" i="1" u="none" baseline="0" dirty="0"/>
              <a:t>Der Verantwortliche = der HSE-Verantwortliche</a:t>
            </a:r>
          </a:p>
        </p:txBody>
      </p:sp>
      <p:sp>
        <p:nvSpPr>
          <p:cNvPr id="23" name="Rectangle à coins arrondis 22"/>
          <p:cNvSpPr/>
          <p:nvPr/>
        </p:nvSpPr>
        <p:spPr>
          <a:xfrm>
            <a:off x="5292080" y="981075"/>
            <a:ext cx="3673475" cy="431800"/>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de" sz="1600" b="0" i="0" u="none" baseline="0" dirty="0"/>
              <a:t>Die HSE-Teams wirken unterstützend</a:t>
            </a:r>
            <a:endParaRPr lang="de" sz="1600" dirty="0"/>
          </a:p>
        </p:txBody>
      </p:sp>
      <p:sp>
        <p:nvSpPr>
          <p:cNvPr id="15" name="Rectangle à coins arrondis 14"/>
          <p:cNvSpPr/>
          <p:nvPr/>
        </p:nvSpPr>
        <p:spPr>
          <a:xfrm>
            <a:off x="1042988" y="5248288"/>
            <a:ext cx="3384550" cy="792163"/>
          </a:xfrm>
          <a:prstGeom prst="round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de" b="1" i="0" u="none" baseline="0">
                <a:solidFill>
                  <a:schemeClr val="bg1"/>
                </a:solidFill>
              </a:rPr>
              <a:t>Die Mitarbeiter</a:t>
            </a:r>
            <a:endParaRPr lang="de" b="1" dirty="0">
              <a:solidFill>
                <a:schemeClr val="bg1"/>
              </a:solidFill>
            </a:endParaRPr>
          </a:p>
        </p:txBody>
      </p:sp>
      <p:sp>
        <p:nvSpPr>
          <p:cNvPr id="21" name="Rectangle à coins arrondis 20"/>
          <p:cNvSpPr/>
          <p:nvPr/>
        </p:nvSpPr>
        <p:spPr>
          <a:xfrm>
            <a:off x="4283965" y="5347506"/>
            <a:ext cx="3673475" cy="593725"/>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r>
              <a:rPr lang="de" sz="1600" b="0" i="0" u="none" baseline="0"/>
              <a:t>Den Regeln folgen, die Werkzeuge nutzen, sich um andere kümmern</a:t>
            </a:r>
            <a:endParaRPr lang="de" sz="1600" dirty="0"/>
          </a:p>
        </p:txBody>
      </p:sp>
      <p:sp>
        <p:nvSpPr>
          <p:cNvPr id="22" name="Espace réservé du pied de page 1"/>
          <p:cNvSpPr>
            <a:spLocks noGrp="1"/>
          </p:cNvSpPr>
          <p:nvPr>
            <p:ph type="ftr" sz="quarter" idx="4294967295"/>
          </p:nvPr>
        </p:nvSpPr>
        <p:spPr bwMode="auto">
          <a:xfrm>
            <a:off x="457200" y="6411913"/>
            <a:ext cx="5562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de-DE" sz="1000" b="0" i="0" u="none" baseline="0" smtClean="0"/>
              <a:t>TCG 3.1 – One MAESTRO und die HSE-Organisation – V3</a:t>
            </a:r>
            <a:endParaRPr lang="de" altLang="fr-FR" sz="1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de" b="1" i="0" u="none" baseline="0"/>
              <a:t>HSE-Organisation auf Gruppen-Ebene</a:t>
            </a:r>
            <a:endParaRPr lang="de" dirty="0"/>
          </a:p>
        </p:txBody>
      </p:sp>
      <p:sp>
        <p:nvSpPr>
          <p:cNvPr id="29698"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0FA5B68D-89AC-F240-A889-614B2BD31F3A}" type="slidenum">
              <a:rPr>
                <a:solidFill>
                  <a:srgbClr val="898989"/>
                </a:solidFill>
                <a:ea typeface="Helvetica" charset="0"/>
                <a:cs typeface="Helvetica" charset="0"/>
              </a:rPr>
              <a:pPr algn="r" rtl="0"/>
              <a:t>16</a:t>
            </a:fld>
            <a:endParaRPr lang="de" altLang="fr-FR">
              <a:solidFill>
                <a:srgbClr val="898989"/>
              </a:solidFill>
              <a:ea typeface="Helvetica" charset="0"/>
              <a:cs typeface="Helvetica" charset="0"/>
            </a:endParaRPr>
          </a:p>
        </p:txBody>
      </p:sp>
      <p:sp>
        <p:nvSpPr>
          <p:cNvPr id="6" name="Espace réservé du pied de page 1"/>
          <p:cNvSpPr>
            <a:spLocks noGrp="1"/>
          </p:cNvSpPr>
          <p:nvPr>
            <p:ph type="ftr" sz="quarter" idx="4294967295"/>
          </p:nvPr>
        </p:nvSpPr>
        <p:spPr bwMode="auto">
          <a:xfrm>
            <a:off x="457200" y="6411913"/>
            <a:ext cx="5562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de-DE" sz="1000" b="0" i="0" u="none" baseline="0" smtClean="0"/>
              <a:t>TCG 3.1 – One MAESTRO und die HSE-Organisation – V3</a:t>
            </a:r>
            <a:endParaRPr lang="de" altLang="fr-FR" sz="1000"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9355"/>
            <a:ext cx="9036496" cy="594795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1"/>
          <p:cNvSpPr txBox="1">
            <a:spLocks noChangeArrowheads="1"/>
          </p:cNvSpPr>
          <p:nvPr/>
        </p:nvSpPr>
        <p:spPr bwMode="auto">
          <a:xfrm>
            <a:off x="3200400" y="3276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endParaRPr lang="de" altLang="fr-FR"/>
          </a:p>
        </p:txBody>
      </p:sp>
      <p:sp>
        <p:nvSpPr>
          <p:cNvPr id="3" name="Titre 2"/>
          <p:cNvSpPr>
            <a:spLocks noGrp="1"/>
          </p:cNvSpPr>
          <p:nvPr>
            <p:ph type="title"/>
          </p:nvPr>
        </p:nvSpPr>
        <p:spPr>
          <a:xfrm>
            <a:off x="1187450" y="2106613"/>
            <a:ext cx="7277100" cy="1487487"/>
          </a:xfrm>
        </p:spPr>
        <p:txBody>
          <a:bodyPr/>
          <a:lstStyle/>
          <a:p>
            <a:pPr algn="l" rtl="0" eaLnBrk="1" fontAlgn="auto" hangingPunct="1">
              <a:spcAft>
                <a:spcPts val="0"/>
              </a:spcAft>
              <a:defRPr/>
            </a:pPr>
            <a:r>
              <a:rPr lang="de" b="1" i="0" u="none" baseline="0">
                <a:ea typeface="+mj-ea"/>
              </a:rPr>
              <a:t>One MAESTRO </a:t>
            </a:r>
            <a:r>
              <a:rPr lang="de">
                <a:ea typeface="+mj-ea"/>
              </a:rPr>
              <a:t/>
            </a:r>
            <a:br>
              <a:rPr lang="de">
                <a:ea typeface="+mj-ea"/>
              </a:rPr>
            </a:br>
            <a:r>
              <a:rPr lang="de" b="1" i="0" u="none" baseline="0">
                <a:ea typeface="+mj-ea"/>
              </a:rPr>
              <a:t>und die HSE-Organisation</a:t>
            </a:r>
            <a:endParaRPr lang="de" dirty="0">
              <a:ea typeface="+mj-ea"/>
            </a:endParaRPr>
          </a:p>
        </p:txBody>
      </p:sp>
      <p:sp>
        <p:nvSpPr>
          <p:cNvPr id="14339" name="Espace réservé du texte 5"/>
          <p:cNvSpPr>
            <a:spLocks noGrp="1"/>
          </p:cNvSpPr>
          <p:nvPr>
            <p:ph type="body" sz="quarter" idx="10"/>
          </p:nvPr>
        </p:nvSpPr>
        <p:spPr>
          <a:xfrm>
            <a:off x="1187450" y="3640138"/>
            <a:ext cx="7277100" cy="1778000"/>
          </a:xfrm>
        </p:spPr>
        <p:txBody>
          <a:bodyPr/>
          <a:lstStyle/>
          <a:p>
            <a:pPr algn="l" rtl="0" eaLnBrk="1" hangingPunct="1"/>
            <a:r>
              <a:rPr lang="de" b="0" i="0" u="none" baseline="0">
                <a:cs typeface="Arial" charset="0"/>
              </a:rPr>
              <a:t>H3SE-Integrationskit</a:t>
            </a:r>
          </a:p>
          <a:p>
            <a:pPr algn="l" rtl="0" eaLnBrk="1" hangingPunct="1"/>
            <a:r>
              <a:rPr lang="de" b="0" i="0" u="none" baseline="0">
                <a:cs typeface="Arial" charset="0"/>
              </a:rPr>
              <a:t>Modul TCG G 3.1</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l" rtl="0" eaLnBrk="1" fontAlgn="auto" hangingPunct="1">
              <a:spcAft>
                <a:spcPts val="0"/>
              </a:spcAft>
              <a:defRPr/>
            </a:pPr>
            <a:r>
              <a:rPr lang="de" b="1" i="0" u="none" baseline="0">
                <a:solidFill>
                  <a:schemeClr val="accent3">
                    <a:lumMod val="75000"/>
                  </a:schemeClr>
                </a:solidFill>
                <a:ea typeface="+mj-ea"/>
              </a:rPr>
              <a:t>Ziele des Moduls</a:t>
            </a:r>
            <a:endParaRPr lang="de" dirty="0">
              <a:solidFill>
                <a:schemeClr val="accent3">
                  <a:lumMod val="75000"/>
                </a:schemeClr>
              </a:solidFill>
              <a:ea typeface="+mj-ea"/>
            </a:endParaRPr>
          </a:p>
        </p:txBody>
      </p:sp>
      <p:sp>
        <p:nvSpPr>
          <p:cNvPr id="15362" name="Espace réservé du numéro de diapositive 2"/>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ED7664F5-AB76-7B49-8E79-789DCE439CB6}" type="slidenum">
              <a:rPr>
                <a:solidFill>
                  <a:srgbClr val="898989"/>
                </a:solidFill>
                <a:ea typeface="Helvetica" charset="0"/>
                <a:cs typeface="Helvetica" charset="0"/>
              </a:rPr>
              <a:pPr algn="r" rtl="0"/>
              <a:t>3</a:t>
            </a:fld>
            <a:endParaRPr lang="de" altLang="fr-FR">
              <a:solidFill>
                <a:srgbClr val="898989"/>
              </a:solidFill>
              <a:ea typeface="Helvetica" charset="0"/>
              <a:cs typeface="Helvetica" charset="0"/>
            </a:endParaRPr>
          </a:p>
        </p:txBody>
      </p:sp>
      <p:sp>
        <p:nvSpPr>
          <p:cNvPr id="15363" name="Espace réservé du contenu 4"/>
          <p:cNvSpPr>
            <a:spLocks noGrp="1"/>
          </p:cNvSpPr>
          <p:nvPr>
            <p:ph type="body" sz="quarter" idx="12"/>
          </p:nvPr>
        </p:nvSpPr>
        <p:spPr>
          <a:xfrm>
            <a:off x="457200" y="1773238"/>
            <a:ext cx="8218488" cy="2374900"/>
          </a:xfrm>
        </p:spPr>
        <p:txBody>
          <a:bodyPr>
            <a:normAutofit lnSpcReduction="10000"/>
          </a:bodyPr>
          <a:lstStyle/>
          <a:p>
            <a:pPr marL="0" indent="0" algn="just" rtl="0">
              <a:buFont typeface="Lucida Grande" charset="0"/>
              <a:buNone/>
            </a:pPr>
            <a:r>
              <a:rPr lang="de" b="0" i="0" u="none" baseline="0">
                <a:cs typeface="Arial" charset="0"/>
              </a:rPr>
              <a:t>Am Ende dieses Moduls:</a:t>
            </a:r>
          </a:p>
          <a:p>
            <a:pPr marL="0" indent="0" algn="just" rtl="0"/>
            <a:endParaRPr lang="de" altLang="fr-FR" dirty="0">
              <a:cs typeface="Arial" charset="0"/>
            </a:endParaRPr>
          </a:p>
          <a:p>
            <a:pPr algn="l" rtl="0"/>
            <a:r>
              <a:rPr lang="de" b="0" i="0" u="none" baseline="0"/>
              <a:t>wissen Sie, was MAESTRO ist, und können Sie die wichtigsten Elemente des Inhalts nennen.</a:t>
            </a:r>
          </a:p>
          <a:p>
            <a:endParaRPr lang="de" altLang="fr-FR" dirty="0"/>
          </a:p>
          <a:p>
            <a:pPr algn="l" rtl="0"/>
            <a:r>
              <a:rPr lang="de" b="0" i="0" u="none" baseline="0"/>
              <a:t>kennen Sie die HSE-Verantwortlichkeiten der Gruppe, einschließlich Ihrer Verantwortung. </a:t>
            </a:r>
            <a:endParaRPr lang="de" altLang="fr-FR" dirty="0"/>
          </a:p>
        </p:txBody>
      </p:sp>
      <p:sp>
        <p:nvSpPr>
          <p:cNvPr id="15364" name="Espace réservé du pied de page 1"/>
          <p:cNvSpPr>
            <a:spLocks noGrp="1"/>
          </p:cNvSpPr>
          <p:nvPr>
            <p:ph type="ftr" sz="quarter" idx="4294967295"/>
          </p:nvPr>
        </p:nvSpPr>
        <p:spPr bwMode="auto">
          <a:xfrm>
            <a:off x="457200" y="6411913"/>
            <a:ext cx="5562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de-DE" sz="1000" b="0" i="0" u="none" baseline="0" smtClean="0"/>
              <a:t>TCG 3.1 – One MAESTRO und die HSE-Organisation – V3</a:t>
            </a:r>
            <a:endParaRPr lang="de" altLang="fr-FR" sz="1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274638"/>
            <a:ext cx="9180000" cy="635000"/>
          </a:xfrm>
        </p:spPr>
        <p:txBody>
          <a:bodyPr/>
          <a:lstStyle/>
          <a:p>
            <a:pPr algn="l" rtl="0">
              <a:defRPr/>
            </a:pPr>
            <a:r>
              <a:rPr lang="de" b="1" i="0" u="none" baseline="0" dirty="0"/>
              <a:t>Konkrete Situation:</a:t>
            </a:r>
            <a:r>
              <a:rPr lang="de" dirty="0"/>
              <a:t/>
            </a:r>
            <a:br>
              <a:rPr lang="de" dirty="0"/>
            </a:br>
            <a:r>
              <a:rPr lang="de" b="1" i="0" u="none" baseline="0" dirty="0"/>
              <a:t>Verantwortlicher für 3 Zentren für Risikosportarten</a:t>
            </a:r>
            <a:endParaRPr lang="de" dirty="0"/>
          </a:p>
        </p:txBody>
      </p:sp>
      <p:sp>
        <p:nvSpPr>
          <p:cNvPr id="17410" name="Espace réservé du texte 2"/>
          <p:cNvSpPr>
            <a:spLocks noGrp="1"/>
          </p:cNvSpPr>
          <p:nvPr>
            <p:ph type="body" sz="quarter" idx="12"/>
          </p:nvPr>
        </p:nvSpPr>
        <p:spPr>
          <a:xfrm>
            <a:off x="323528" y="1125538"/>
            <a:ext cx="8388000" cy="5040312"/>
          </a:xfrm>
        </p:spPr>
        <p:txBody>
          <a:bodyPr>
            <a:normAutofit lnSpcReduction="10000"/>
          </a:bodyPr>
          <a:lstStyle/>
          <a:p>
            <a:pPr marL="0" indent="0" algn="just" rtl="0">
              <a:buFont typeface="Lucida Grande" charset="0"/>
              <a:buNone/>
            </a:pPr>
            <a:r>
              <a:rPr lang="de" sz="1600" b="0" i="1" u="none" baseline="0" dirty="0">
                <a:cs typeface="Arial" charset="0"/>
              </a:rPr>
              <a:t>„Nach mehreren Jahren Überlegung hat John beschlossen, 3 Zentren zu schaffen, um es allen zu ermöglichen, Sportarten zu betreiben, bei denen viel Adrenalin ausgeschüttet wird“: 2 Fallschirmspringzentren in 2 verschiedenen Ländern und eine Autorennstrecken im einem der 2 Länder.</a:t>
            </a:r>
          </a:p>
          <a:p>
            <a:pPr marL="0" indent="0" algn="just" rtl="0">
              <a:buFont typeface="Lucida Grande" charset="0"/>
              <a:buNone/>
            </a:pPr>
            <a:r>
              <a:rPr lang="de" sz="1600" b="0" i="1" u="none" baseline="0" dirty="0">
                <a:cs typeface="Arial" charset="0"/>
              </a:rPr>
              <a:t>Das Projekt ist weit vorangeschritten, da die 3 Zentren fertig sind, sogar schon in gewissem Umfang funktionsfähig, mit etwa dreißig angestellten spezialisierten Übungsleitern, Mechanikern und Mitarbeitern. Das nahezu neue Material (Autos, Flugzeuge…) funktioniert.</a:t>
            </a:r>
          </a:p>
          <a:p>
            <a:pPr marL="0" indent="0" algn="just" rtl="0">
              <a:buFont typeface="Lucida Grande" charset="0"/>
              <a:buNone/>
            </a:pPr>
            <a:r>
              <a:rPr lang="de" sz="1600" b="0" i="1" u="none" baseline="0" dirty="0">
                <a:cs typeface="Arial" charset="0"/>
              </a:rPr>
              <a:t>John ist sich der Gefahren dieser Aktivitäten bewusst und möchte wirklich jeden Unfall vermeiden. Er besteht strikt auf der Tatsache, dass die Risiken effektiv beherrscht werden, egal an welchem Standort.</a:t>
            </a:r>
          </a:p>
          <a:p>
            <a:pPr marL="0" indent="0" algn="just" rtl="0">
              <a:buFont typeface="Lucida Grande" charset="0"/>
              <a:buNone/>
            </a:pPr>
            <a:r>
              <a:rPr lang="de" sz="1600" b="0" i="1" u="none" baseline="0" dirty="0">
                <a:cs typeface="Arial" charset="0"/>
              </a:rPr>
              <a:t>Er fühlt sich als der alleinige Verantwortliche für die Sicherheit insgesamt. Und heute Morgen ist er etwas beunruhigt, denn er hat verwunderliche Praktiken aufgedeckt, als er letzte Woche an den Standorten vorbeigeschaut hat. Er kann aus der Ferne nicht der alleinige Verantwortliche sein.“</a:t>
            </a:r>
          </a:p>
          <a:p>
            <a:pPr marL="0" indent="0" algn="just" rtl="0">
              <a:buFont typeface="Lucida Grande" charset="0"/>
              <a:buNone/>
            </a:pPr>
            <a:endParaRPr lang="de" altLang="fr-FR" b="1" dirty="0">
              <a:cs typeface="Arial" charset="0"/>
            </a:endParaRPr>
          </a:p>
          <a:p>
            <a:pPr marL="0" indent="0" algn="ctr" rtl="0">
              <a:buFont typeface="Lucida Grande" charset="0"/>
              <a:buNone/>
            </a:pPr>
            <a:r>
              <a:rPr lang="de" b="1" i="0" u="none" baseline="0" dirty="0">
                <a:cs typeface="Arial" charset="0"/>
              </a:rPr>
              <a:t>Was könnte er Ihrer Meinung nach einführen, um die er schaffen, um hinsichtlich der Beherrschung der Risiken entspannter zu sein?</a:t>
            </a:r>
          </a:p>
        </p:txBody>
      </p:sp>
      <p:sp>
        <p:nvSpPr>
          <p:cNvPr id="17411"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C0B90986-8D5B-344C-AF39-ADD033692A87}" type="slidenum">
              <a:rPr>
                <a:solidFill>
                  <a:srgbClr val="898989"/>
                </a:solidFill>
                <a:ea typeface="Helvetica" charset="0"/>
                <a:cs typeface="Helvetica" charset="0"/>
              </a:rPr>
              <a:pPr algn="r" rtl="0"/>
              <a:t>4</a:t>
            </a:fld>
            <a:endParaRPr lang="de" altLang="fr-FR">
              <a:solidFill>
                <a:srgbClr val="898989"/>
              </a:solidFill>
              <a:ea typeface="Helvetica" charset="0"/>
              <a:cs typeface="Helvetica" charset="0"/>
            </a:endParaRPr>
          </a:p>
        </p:txBody>
      </p:sp>
      <p:sp>
        <p:nvSpPr>
          <p:cNvPr id="6" name="Espace réservé du pied de page 1"/>
          <p:cNvSpPr>
            <a:spLocks noGrp="1"/>
          </p:cNvSpPr>
          <p:nvPr>
            <p:ph type="ftr" sz="quarter" idx="4294967295"/>
          </p:nvPr>
        </p:nvSpPr>
        <p:spPr bwMode="auto">
          <a:xfrm>
            <a:off x="457200" y="6411913"/>
            <a:ext cx="5562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de-DE" sz="1000" b="0" i="0" u="none" baseline="0" smtClean="0"/>
              <a:t>TCG 3.1 – One MAESTRO und die HSE-Organisation – V3</a:t>
            </a:r>
            <a:endParaRPr lang="de" altLang="fr-FR" sz="1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title"/>
          </p:nvPr>
        </p:nvSpPr>
        <p:spPr bwMode="auto">
          <a:xfrm>
            <a:off x="457200" y="274638"/>
            <a:ext cx="8507413" cy="635000"/>
          </a:xfrm>
        </p:spPr>
        <p:txBody>
          <a:bodyPr wrap="square" numCol="1" anchorCtr="0" compatLnSpc="1">
            <a:prstTxWarp prst="textNoShape">
              <a:avLst/>
            </a:prstTxWarp>
          </a:bodyPr>
          <a:lstStyle/>
          <a:p>
            <a:pPr algn="l" rtl="0"/>
            <a:r>
              <a:rPr lang="de" b="1" i="0" u="none" cap="none" baseline="0">
                <a:cs typeface="Arial" charset="0"/>
              </a:rPr>
              <a:t>One MAESTRO</a:t>
            </a:r>
            <a:r>
              <a:rPr lang="de" sz="2800" cap="none">
                <a:solidFill>
                  <a:srgbClr val="073771"/>
                </a:solidFill>
                <a:cs typeface="Arial" charset="0"/>
              </a:rPr>
              <a:t/>
            </a:r>
            <a:br>
              <a:rPr lang="de" sz="2800" cap="none">
                <a:solidFill>
                  <a:srgbClr val="073771"/>
                </a:solidFill>
                <a:cs typeface="Arial" charset="0"/>
              </a:rPr>
            </a:br>
            <a:r>
              <a:rPr lang="de" sz="1600" b="1" i="0" u="sng" cap="none" baseline="0">
                <a:solidFill>
                  <a:srgbClr val="FA3805"/>
                </a:solidFill>
                <a:cs typeface="Arial" charset="0"/>
              </a:rPr>
              <a:t>M</a:t>
            </a:r>
            <a:r>
              <a:rPr lang="de" sz="1600" b="1" i="0" u="none" cap="none" baseline="0">
                <a:solidFill>
                  <a:srgbClr val="073771"/>
                </a:solidFill>
                <a:cs typeface="Arial" charset="0"/>
              </a:rPr>
              <a:t>anagement- </a:t>
            </a:r>
            <a:r>
              <a:rPr lang="de" sz="1600" b="1" i="0" u="sng" cap="none" baseline="0">
                <a:solidFill>
                  <a:srgbClr val="FA3805"/>
                </a:solidFill>
                <a:cs typeface="Arial" charset="0"/>
              </a:rPr>
              <a:t>u</a:t>
            </a:r>
            <a:r>
              <a:rPr lang="de" sz="1600" b="1" i="0" u="none" cap="none" baseline="0">
                <a:solidFill>
                  <a:srgbClr val="073771"/>
                </a:solidFill>
                <a:cs typeface="Arial" charset="0"/>
              </a:rPr>
              <a:t>nd </a:t>
            </a:r>
            <a:r>
              <a:rPr lang="de" sz="1600" b="1" i="0" u="sng" cap="none" baseline="0">
                <a:solidFill>
                  <a:srgbClr val="FA3805"/>
                </a:solidFill>
                <a:cs typeface="Arial" charset="0"/>
              </a:rPr>
              <a:t>E</a:t>
            </a:r>
            <a:r>
              <a:rPr lang="de" sz="1600" b="1" i="0" u="none" cap="none" baseline="0">
                <a:solidFill>
                  <a:srgbClr val="073771"/>
                </a:solidFill>
                <a:cs typeface="Arial" charset="0"/>
              </a:rPr>
              <a:t>rwartungs</a:t>
            </a:r>
            <a:r>
              <a:rPr lang="de" sz="1600" b="1" i="0" u="sng" cap="none" baseline="0">
                <a:solidFill>
                  <a:srgbClr val="FA3805"/>
                </a:solidFill>
                <a:cs typeface="Arial" charset="0"/>
              </a:rPr>
              <a:t>s</a:t>
            </a:r>
            <a:r>
              <a:rPr lang="de" sz="1600" b="1" i="0" u="none" cap="none" baseline="0">
                <a:solidFill>
                  <a:srgbClr val="073771"/>
                </a:solidFill>
                <a:cs typeface="Arial" charset="0"/>
              </a:rPr>
              <a:t>tandards </a:t>
            </a:r>
            <a:r>
              <a:rPr lang="de" sz="1600" b="1" i="0" u="sng" cap="none" baseline="0">
                <a:solidFill>
                  <a:srgbClr val="FA3805"/>
                </a:solidFill>
                <a:cs typeface="Arial" charset="0"/>
              </a:rPr>
              <a:t>f</a:t>
            </a:r>
            <a:r>
              <a:rPr lang="de" sz="1600" b="1" i="0" u="none" cap="none" baseline="0">
                <a:solidFill>
                  <a:srgbClr val="073771"/>
                </a:solidFill>
                <a:cs typeface="Arial" charset="0"/>
              </a:rPr>
              <a:t>ür einen </a:t>
            </a:r>
            <a:r>
              <a:rPr lang="de" sz="1600" b="1" i="0" u="sng" cap="none" baseline="0">
                <a:solidFill>
                  <a:srgbClr val="FA3805"/>
                </a:solidFill>
                <a:cs typeface="Arial" charset="0"/>
              </a:rPr>
              <a:t>r</a:t>
            </a:r>
            <a:r>
              <a:rPr lang="de" sz="1600" b="1" i="0" u="none" cap="none" baseline="0">
                <a:solidFill>
                  <a:srgbClr val="073771"/>
                </a:solidFill>
                <a:cs typeface="Arial" charset="0"/>
              </a:rPr>
              <a:t>obusten </a:t>
            </a:r>
            <a:r>
              <a:rPr lang="de" sz="1600" b="1" i="0" u="sng" cap="none" baseline="0">
                <a:solidFill>
                  <a:srgbClr val="FA3805"/>
                </a:solidFill>
                <a:cs typeface="Arial" charset="0"/>
              </a:rPr>
              <a:t>B</a:t>
            </a:r>
            <a:r>
              <a:rPr lang="de" sz="1600" b="1" i="0" u="none" cap="none" baseline="0">
                <a:solidFill>
                  <a:srgbClr val="073771"/>
                </a:solidFill>
                <a:cs typeface="Arial" charset="0"/>
              </a:rPr>
              <a:t>etrieb</a:t>
            </a:r>
            <a:r>
              <a:rPr lang="de" sz="1600" u="sng" cap="none">
                <a:solidFill>
                  <a:srgbClr val="073771"/>
                </a:solidFill>
                <a:cs typeface="Arial" charset="0"/>
              </a:rPr>
              <a:t/>
            </a:r>
            <a:br>
              <a:rPr lang="de" sz="1600" u="sng" cap="none">
                <a:solidFill>
                  <a:srgbClr val="073771"/>
                </a:solidFill>
                <a:cs typeface="Arial" charset="0"/>
              </a:rPr>
            </a:br>
            <a:endParaRPr lang="de" altLang="fr-FR" sz="1600" cap="none">
              <a:cs typeface="Arial" charset="0"/>
            </a:endParaRPr>
          </a:p>
        </p:txBody>
      </p:sp>
      <p:sp>
        <p:nvSpPr>
          <p:cNvPr id="18434"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C56FFC96-E5B9-9547-928A-D8854C36867B}" type="slidenum">
              <a:rPr>
                <a:solidFill>
                  <a:srgbClr val="898989"/>
                </a:solidFill>
                <a:ea typeface="Helvetica" charset="0"/>
                <a:cs typeface="Helvetica" charset="0"/>
              </a:rPr>
              <a:pPr algn="r" rtl="0"/>
              <a:t>5</a:t>
            </a:fld>
            <a:endParaRPr lang="de" altLang="fr-FR">
              <a:solidFill>
                <a:srgbClr val="898989"/>
              </a:solidFill>
              <a:ea typeface="Helvetica" charset="0"/>
              <a:cs typeface="Helvetica" charset="0"/>
            </a:endParaRPr>
          </a:p>
        </p:txBody>
      </p:sp>
      <p:sp>
        <p:nvSpPr>
          <p:cNvPr id="18435" name="Text Box 3"/>
          <p:cNvSpPr txBox="1">
            <a:spLocks noChangeArrowheads="1"/>
          </p:cNvSpPr>
          <p:nvPr/>
        </p:nvSpPr>
        <p:spPr bwMode="auto">
          <a:xfrm>
            <a:off x="107504" y="3352800"/>
            <a:ext cx="1332000" cy="7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72009" tIns="36005" rIns="72009" bIns="36005">
            <a:spAutoFit/>
          </a:bodyPr>
          <a:lstStyle>
            <a:lvl1pPr defTabSz="720725">
              <a:defRPr>
                <a:solidFill>
                  <a:schemeClr val="tx1"/>
                </a:solidFill>
                <a:latin typeface="Arial" charset="0"/>
                <a:ea typeface="Arial" charset="0"/>
                <a:cs typeface="Arial" charset="0"/>
              </a:defRPr>
            </a:lvl1pPr>
            <a:lvl2pPr marL="742950" indent="-285750" defTabSz="720725">
              <a:defRPr>
                <a:solidFill>
                  <a:schemeClr val="tx1"/>
                </a:solidFill>
                <a:latin typeface="Arial" charset="0"/>
                <a:ea typeface="Arial" charset="0"/>
                <a:cs typeface="Arial" charset="0"/>
              </a:defRPr>
            </a:lvl2pPr>
            <a:lvl3pPr marL="1143000" indent="-228600" defTabSz="720725">
              <a:defRPr>
                <a:solidFill>
                  <a:schemeClr val="tx1"/>
                </a:solidFill>
                <a:latin typeface="Arial" charset="0"/>
                <a:ea typeface="Arial" charset="0"/>
                <a:cs typeface="Arial" charset="0"/>
              </a:defRPr>
            </a:lvl3pPr>
            <a:lvl4pPr marL="1600200" indent="-228600" defTabSz="720725">
              <a:defRPr>
                <a:solidFill>
                  <a:schemeClr val="tx1"/>
                </a:solidFill>
                <a:latin typeface="Arial" charset="0"/>
                <a:ea typeface="Arial" charset="0"/>
                <a:cs typeface="Arial" charset="0"/>
              </a:defRPr>
            </a:lvl4pPr>
            <a:lvl5pPr marL="2057400" indent="-228600" defTabSz="720725">
              <a:defRPr>
                <a:solidFill>
                  <a:schemeClr val="tx1"/>
                </a:solidFill>
                <a:latin typeface="Arial" charset="0"/>
                <a:ea typeface="Arial" charset="0"/>
                <a:cs typeface="Arial" charset="0"/>
              </a:defRPr>
            </a:lvl5pPr>
            <a:lvl6pPr marL="2514600" indent="-228600" defTabSz="7207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7207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7207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720725" eaLnBrk="0" fontAlgn="base" hangingPunct="0">
              <a:spcBef>
                <a:spcPct val="0"/>
              </a:spcBef>
              <a:spcAft>
                <a:spcPct val="0"/>
              </a:spcAft>
              <a:defRPr>
                <a:solidFill>
                  <a:schemeClr val="tx1"/>
                </a:solidFill>
                <a:latin typeface="Arial" charset="0"/>
                <a:ea typeface="Arial" charset="0"/>
                <a:cs typeface="Arial" charset="0"/>
              </a:defRPr>
            </a:lvl9pPr>
          </a:lstStyle>
          <a:p>
            <a:pPr algn="ctr" rtl="0"/>
            <a:r>
              <a:rPr lang="de" sz="1600" b="1" i="0" u="none" baseline="0" dirty="0">
                <a:solidFill>
                  <a:schemeClr val="bg2"/>
                </a:solidFill>
              </a:rPr>
              <a:t>Sicherheit am Arbeitsplatz</a:t>
            </a:r>
          </a:p>
        </p:txBody>
      </p:sp>
      <p:sp>
        <p:nvSpPr>
          <p:cNvPr id="7" name="Text Box 5"/>
          <p:cNvSpPr txBox="1">
            <a:spLocks noChangeArrowheads="1"/>
          </p:cNvSpPr>
          <p:nvPr/>
        </p:nvSpPr>
        <p:spPr bwMode="auto">
          <a:xfrm>
            <a:off x="35496" y="5764213"/>
            <a:ext cx="9167125" cy="424861"/>
          </a:xfrm>
          <a:prstGeom prst="rect">
            <a:avLst/>
          </a:prstGeom>
          <a:noFill/>
          <a:ln w="25400" algn="ctr">
            <a:noFill/>
            <a:miter lim="800000"/>
            <a:headEnd/>
            <a:tailEnd/>
          </a:ln>
        </p:spPr>
        <p:txBody>
          <a:bodyPr wrap="none" lIns="72009" tIns="36005" rIns="72009" bIns="36005">
            <a:spAutoFit/>
          </a:bodyPr>
          <a:lstStyle/>
          <a:p>
            <a:pPr algn="l" defTabSz="720725" rtl="0">
              <a:lnSpc>
                <a:spcPct val="120000"/>
              </a:lnSpc>
              <a:spcBef>
                <a:spcPct val="50000"/>
              </a:spcBef>
              <a:buClr>
                <a:srgbClr val="FA3805"/>
              </a:buClr>
              <a:buSzPct val="120000"/>
              <a:defRPr/>
            </a:pPr>
            <a:r>
              <a:rPr lang="de" sz="2100" b="1" i="0" u="none" cap="all" baseline="0" dirty="0">
                <a:solidFill>
                  <a:schemeClr val="accent3">
                    <a:lumMod val="75000"/>
                  </a:schemeClr>
                </a:solidFill>
                <a:latin typeface="+mj-lt"/>
                <a:ea typeface="+mj-ea"/>
                <a:cs typeface="Arial"/>
              </a:rPr>
              <a:t>Ein gemeinsames Konzept für das Management der Risiken</a:t>
            </a:r>
          </a:p>
        </p:txBody>
      </p:sp>
      <p:sp>
        <p:nvSpPr>
          <p:cNvPr id="18437" name="Arc 7"/>
          <p:cNvSpPr>
            <a:spLocks/>
          </p:cNvSpPr>
          <p:nvPr/>
        </p:nvSpPr>
        <p:spPr bwMode="auto">
          <a:xfrm rot="4756268">
            <a:off x="6422231" y="4433094"/>
            <a:ext cx="1265238" cy="704850"/>
          </a:xfrm>
          <a:custGeom>
            <a:avLst/>
            <a:gdLst>
              <a:gd name="T0" fmla="*/ 2147483646 w 21600"/>
              <a:gd name="T1" fmla="*/ 0 h 16062"/>
              <a:gd name="T2" fmla="*/ 2147483646 w 21600"/>
              <a:gd name="T3" fmla="*/ 2147483646 h 16062"/>
              <a:gd name="T4" fmla="*/ 0 w 21600"/>
              <a:gd name="T5" fmla="*/ 2147483646 h 16062"/>
              <a:gd name="T6" fmla="*/ 0 60000 65536"/>
              <a:gd name="T7" fmla="*/ 0 60000 65536"/>
              <a:gd name="T8" fmla="*/ 0 60000 65536"/>
              <a:gd name="T9" fmla="*/ 0 w 21600"/>
              <a:gd name="T10" fmla="*/ 0 h 16062"/>
              <a:gd name="T11" fmla="*/ 21600 w 21600"/>
              <a:gd name="T12" fmla="*/ 16062 h 16062"/>
            </a:gdLst>
            <a:ahLst/>
            <a:cxnLst>
              <a:cxn ang="T6">
                <a:pos x="T0" y="T1"/>
              </a:cxn>
              <a:cxn ang="T7">
                <a:pos x="T2" y="T3"/>
              </a:cxn>
              <a:cxn ang="T8">
                <a:pos x="T4" y="T5"/>
              </a:cxn>
            </a:cxnLst>
            <a:rect l="T9" t="T10" r="T11" b="T12"/>
            <a:pathLst>
              <a:path w="21600" h="16062" fill="none" extrusionOk="0">
                <a:moveTo>
                  <a:pt x="14442" y="-1"/>
                </a:moveTo>
                <a:cubicBezTo>
                  <a:pt x="18998" y="4096"/>
                  <a:pt x="21600" y="9935"/>
                  <a:pt x="21600" y="16062"/>
                </a:cubicBezTo>
              </a:path>
              <a:path w="21600" h="16062" stroke="0" extrusionOk="0">
                <a:moveTo>
                  <a:pt x="14442" y="-1"/>
                </a:moveTo>
                <a:cubicBezTo>
                  <a:pt x="18998" y="4096"/>
                  <a:pt x="21600" y="9935"/>
                  <a:pt x="21600" y="16062"/>
                </a:cubicBezTo>
                <a:lnTo>
                  <a:pt x="0" y="16062"/>
                </a:lnTo>
                <a:lnTo>
                  <a:pt x="14442" y="-1"/>
                </a:lnTo>
                <a:close/>
              </a:path>
            </a:pathLst>
          </a:custGeom>
          <a:noFill/>
          <a:ln w="152400">
            <a:solidFill>
              <a:srgbClr val="58A8A4"/>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de"/>
          </a:p>
        </p:txBody>
      </p:sp>
      <p:sp>
        <p:nvSpPr>
          <p:cNvPr id="18438" name="Arc 7"/>
          <p:cNvSpPr>
            <a:spLocks/>
          </p:cNvSpPr>
          <p:nvPr/>
        </p:nvSpPr>
        <p:spPr bwMode="auto">
          <a:xfrm rot="17603620" flipH="1">
            <a:off x="261937" y="3495676"/>
            <a:ext cx="1901825" cy="1403350"/>
          </a:xfrm>
          <a:custGeom>
            <a:avLst/>
            <a:gdLst>
              <a:gd name="T0" fmla="*/ 2147483646 w 21600"/>
              <a:gd name="T1" fmla="*/ 0 h 16062"/>
              <a:gd name="T2" fmla="*/ 2147483646 w 21600"/>
              <a:gd name="T3" fmla="*/ 2147483646 h 16062"/>
              <a:gd name="T4" fmla="*/ 0 w 21600"/>
              <a:gd name="T5" fmla="*/ 2147483646 h 16062"/>
              <a:gd name="T6" fmla="*/ 0 60000 65536"/>
              <a:gd name="T7" fmla="*/ 0 60000 65536"/>
              <a:gd name="T8" fmla="*/ 0 60000 65536"/>
              <a:gd name="T9" fmla="*/ 0 w 21600"/>
              <a:gd name="T10" fmla="*/ 0 h 16062"/>
              <a:gd name="T11" fmla="*/ 21600 w 21600"/>
              <a:gd name="T12" fmla="*/ 16062 h 16062"/>
            </a:gdLst>
            <a:ahLst/>
            <a:cxnLst>
              <a:cxn ang="T6">
                <a:pos x="T0" y="T1"/>
              </a:cxn>
              <a:cxn ang="T7">
                <a:pos x="T2" y="T3"/>
              </a:cxn>
              <a:cxn ang="T8">
                <a:pos x="T4" y="T5"/>
              </a:cxn>
            </a:cxnLst>
            <a:rect l="T9" t="T10" r="T11" b="T12"/>
            <a:pathLst>
              <a:path w="21600" h="16062" fill="none" extrusionOk="0">
                <a:moveTo>
                  <a:pt x="14442" y="-1"/>
                </a:moveTo>
                <a:cubicBezTo>
                  <a:pt x="18998" y="4096"/>
                  <a:pt x="21600" y="9935"/>
                  <a:pt x="21600" y="16062"/>
                </a:cubicBezTo>
              </a:path>
              <a:path w="21600" h="16062" stroke="0" extrusionOk="0">
                <a:moveTo>
                  <a:pt x="14442" y="-1"/>
                </a:moveTo>
                <a:cubicBezTo>
                  <a:pt x="18998" y="4096"/>
                  <a:pt x="21600" y="9935"/>
                  <a:pt x="21600" y="16062"/>
                </a:cubicBezTo>
                <a:lnTo>
                  <a:pt x="0" y="16062"/>
                </a:lnTo>
                <a:lnTo>
                  <a:pt x="14442" y="-1"/>
                </a:lnTo>
                <a:close/>
              </a:path>
            </a:pathLst>
          </a:custGeom>
          <a:noFill/>
          <a:ln w="152400">
            <a:solidFill>
              <a:srgbClr val="58A8A4"/>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de"/>
          </a:p>
        </p:txBody>
      </p:sp>
      <p:pic>
        <p:nvPicPr>
          <p:cNvPr id="10" name="Picture 2" descr="http://img.maxisciences.com/pollution/pollution-de-l-eau-par-des-hydrocarbures_12866_w250.jpg"/>
          <p:cNvPicPr>
            <a:picLocks noChangeAspect="1" noChangeArrowheads="1"/>
          </p:cNvPicPr>
          <p:nvPr/>
        </p:nvPicPr>
        <p:blipFill>
          <a:blip r:embed="rId2" cstate="email"/>
          <a:srcRect/>
          <a:stretch>
            <a:fillRect/>
          </a:stretch>
        </p:blipFill>
        <p:spPr bwMode="auto">
          <a:xfrm>
            <a:off x="1460500" y="2828925"/>
            <a:ext cx="1616075" cy="2073275"/>
          </a:xfrm>
          <a:prstGeom prst="rect">
            <a:avLst/>
          </a:prstGeom>
          <a:ln>
            <a:noFill/>
          </a:ln>
          <a:effectLst>
            <a:outerShdw blurRad="292100" dist="139700" dir="2700000" algn="tl" rotWithShape="0">
              <a:srgbClr val="333333">
                <a:alpha val="65000"/>
              </a:srgbClr>
            </a:outerShdw>
          </a:effectLst>
        </p:spPr>
      </p:pic>
      <p:sp>
        <p:nvSpPr>
          <p:cNvPr id="18440" name="Arc 7"/>
          <p:cNvSpPr>
            <a:spLocks/>
          </p:cNvSpPr>
          <p:nvPr/>
        </p:nvSpPr>
        <p:spPr bwMode="auto">
          <a:xfrm rot="2544923">
            <a:off x="5310188" y="3443288"/>
            <a:ext cx="1419225" cy="1616075"/>
          </a:xfrm>
          <a:custGeom>
            <a:avLst/>
            <a:gdLst>
              <a:gd name="T0" fmla="*/ 2147483646 w 21600"/>
              <a:gd name="T1" fmla="*/ 0 h 16062"/>
              <a:gd name="T2" fmla="*/ 2147483646 w 21600"/>
              <a:gd name="T3" fmla="*/ 2147483646 h 16062"/>
              <a:gd name="T4" fmla="*/ 0 w 21600"/>
              <a:gd name="T5" fmla="*/ 2147483646 h 16062"/>
              <a:gd name="T6" fmla="*/ 0 60000 65536"/>
              <a:gd name="T7" fmla="*/ 0 60000 65536"/>
              <a:gd name="T8" fmla="*/ 0 60000 65536"/>
              <a:gd name="T9" fmla="*/ 0 w 21600"/>
              <a:gd name="T10" fmla="*/ 0 h 16062"/>
              <a:gd name="T11" fmla="*/ 21600 w 21600"/>
              <a:gd name="T12" fmla="*/ 16062 h 16062"/>
            </a:gdLst>
            <a:ahLst/>
            <a:cxnLst>
              <a:cxn ang="T6">
                <a:pos x="T0" y="T1"/>
              </a:cxn>
              <a:cxn ang="T7">
                <a:pos x="T2" y="T3"/>
              </a:cxn>
              <a:cxn ang="T8">
                <a:pos x="T4" y="T5"/>
              </a:cxn>
            </a:cxnLst>
            <a:rect l="T9" t="T10" r="T11" b="T12"/>
            <a:pathLst>
              <a:path w="21600" h="16062" fill="none" extrusionOk="0">
                <a:moveTo>
                  <a:pt x="14442" y="-1"/>
                </a:moveTo>
                <a:cubicBezTo>
                  <a:pt x="18998" y="4096"/>
                  <a:pt x="21600" y="9935"/>
                  <a:pt x="21600" y="16062"/>
                </a:cubicBezTo>
              </a:path>
              <a:path w="21600" h="16062" stroke="0" extrusionOk="0">
                <a:moveTo>
                  <a:pt x="14442" y="-1"/>
                </a:moveTo>
                <a:cubicBezTo>
                  <a:pt x="18998" y="4096"/>
                  <a:pt x="21600" y="9935"/>
                  <a:pt x="21600" y="16062"/>
                </a:cubicBezTo>
                <a:lnTo>
                  <a:pt x="0" y="16062"/>
                </a:lnTo>
                <a:lnTo>
                  <a:pt x="14442" y="-1"/>
                </a:lnTo>
                <a:close/>
              </a:path>
            </a:pathLst>
          </a:custGeom>
          <a:noFill/>
          <a:ln w="152400">
            <a:solidFill>
              <a:srgbClr val="58A8A4"/>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de"/>
          </a:p>
        </p:txBody>
      </p:sp>
      <p:sp>
        <p:nvSpPr>
          <p:cNvPr id="18441" name="Text Box 3"/>
          <p:cNvSpPr txBox="1">
            <a:spLocks noChangeArrowheads="1"/>
          </p:cNvSpPr>
          <p:nvPr/>
        </p:nvSpPr>
        <p:spPr bwMode="auto">
          <a:xfrm>
            <a:off x="3235325" y="3411538"/>
            <a:ext cx="107156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2009" tIns="36005" rIns="72009" bIns="36005">
            <a:spAutoFit/>
          </a:bodyPr>
          <a:lstStyle>
            <a:lvl1pPr defTabSz="720725">
              <a:defRPr>
                <a:solidFill>
                  <a:schemeClr val="tx1"/>
                </a:solidFill>
                <a:latin typeface="Arial" charset="0"/>
                <a:ea typeface="Arial" charset="0"/>
                <a:cs typeface="Arial" charset="0"/>
              </a:defRPr>
            </a:lvl1pPr>
            <a:lvl2pPr marL="742950" indent="-285750" defTabSz="720725">
              <a:defRPr>
                <a:solidFill>
                  <a:schemeClr val="tx1"/>
                </a:solidFill>
                <a:latin typeface="Arial" charset="0"/>
                <a:ea typeface="Arial" charset="0"/>
                <a:cs typeface="Arial" charset="0"/>
              </a:defRPr>
            </a:lvl2pPr>
            <a:lvl3pPr marL="1143000" indent="-228600" defTabSz="720725">
              <a:defRPr>
                <a:solidFill>
                  <a:schemeClr val="tx1"/>
                </a:solidFill>
                <a:latin typeface="Arial" charset="0"/>
                <a:ea typeface="Arial" charset="0"/>
                <a:cs typeface="Arial" charset="0"/>
              </a:defRPr>
            </a:lvl3pPr>
            <a:lvl4pPr marL="1600200" indent="-228600" defTabSz="720725">
              <a:defRPr>
                <a:solidFill>
                  <a:schemeClr val="tx1"/>
                </a:solidFill>
                <a:latin typeface="Arial" charset="0"/>
                <a:ea typeface="Arial" charset="0"/>
                <a:cs typeface="Arial" charset="0"/>
              </a:defRPr>
            </a:lvl4pPr>
            <a:lvl5pPr marL="2057400" indent="-228600" defTabSz="720725">
              <a:defRPr>
                <a:solidFill>
                  <a:schemeClr val="tx1"/>
                </a:solidFill>
                <a:latin typeface="Arial" charset="0"/>
                <a:ea typeface="Arial" charset="0"/>
                <a:cs typeface="Arial" charset="0"/>
              </a:defRPr>
            </a:lvl5pPr>
            <a:lvl6pPr marL="2514600" indent="-228600" defTabSz="7207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7207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7207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720725" eaLnBrk="0" fontAlgn="base" hangingPunct="0">
              <a:spcBef>
                <a:spcPct val="0"/>
              </a:spcBef>
              <a:spcAft>
                <a:spcPct val="0"/>
              </a:spcAft>
              <a:defRPr>
                <a:solidFill>
                  <a:schemeClr val="tx1"/>
                </a:solidFill>
                <a:latin typeface="Arial" charset="0"/>
                <a:ea typeface="Arial" charset="0"/>
                <a:cs typeface="Arial" charset="0"/>
              </a:defRPr>
            </a:lvl9pPr>
          </a:lstStyle>
          <a:p>
            <a:pPr algn="ctr" rtl="0"/>
            <a:r>
              <a:rPr lang="de" sz="1600" b="1" i="0" u="none" baseline="0">
                <a:solidFill>
                  <a:schemeClr val="bg2"/>
                </a:solidFill>
              </a:rPr>
              <a:t>Große Risiken</a:t>
            </a:r>
          </a:p>
        </p:txBody>
      </p:sp>
      <p:pic>
        <p:nvPicPr>
          <p:cNvPr id="13" name="Picture 11"/>
          <p:cNvPicPr>
            <a:picLocks noChangeAspect="1" noChangeArrowheads="1"/>
          </p:cNvPicPr>
          <p:nvPr/>
        </p:nvPicPr>
        <p:blipFill>
          <a:blip r:embed="rId3" cstate="email"/>
          <a:stretch>
            <a:fillRect/>
          </a:stretch>
        </p:blipFill>
        <p:spPr>
          <a:xfrm>
            <a:off x="290513" y="1277938"/>
            <a:ext cx="1616075" cy="2074862"/>
          </a:xfrm>
          <a:prstGeom prst="rect">
            <a:avLst/>
          </a:prstGeom>
          <a:ln>
            <a:noFill/>
          </a:ln>
          <a:effectLst>
            <a:outerShdw blurRad="292100" dist="139700" dir="2700000" algn="tl" rotWithShape="0">
              <a:srgbClr val="333333">
                <a:alpha val="65000"/>
              </a:srgbClr>
            </a:outerShdw>
          </a:effectLst>
        </p:spPr>
      </p:pic>
      <p:pic>
        <p:nvPicPr>
          <p:cNvPr id="14" name="Picture 10"/>
          <p:cNvPicPr>
            <a:picLocks noChangeAspect="1" noChangeArrowheads="1"/>
          </p:cNvPicPr>
          <p:nvPr/>
        </p:nvPicPr>
        <p:blipFill rotWithShape="1">
          <a:blip r:embed="rId4" cstate="email"/>
          <a:srcRect t="-2213" b="4666"/>
          <a:stretch/>
        </p:blipFill>
        <p:spPr bwMode="auto">
          <a:xfrm>
            <a:off x="2894013" y="1274763"/>
            <a:ext cx="1614487" cy="2074862"/>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1844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6888" y="2752725"/>
            <a:ext cx="161607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4" descr="E:\My Pictures\Securit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1975" y="1336675"/>
            <a:ext cx="1549400"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5" descr="E:\My Pictures\Societa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9150" y="2709863"/>
            <a:ext cx="161607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7" name="Text Box 3"/>
          <p:cNvSpPr txBox="1">
            <a:spLocks noChangeArrowheads="1"/>
          </p:cNvSpPr>
          <p:nvPr/>
        </p:nvSpPr>
        <p:spPr bwMode="auto">
          <a:xfrm>
            <a:off x="1403350" y="4902200"/>
            <a:ext cx="170180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2009" tIns="36005" rIns="72009" bIns="36005">
            <a:spAutoFit/>
          </a:bodyPr>
          <a:lstStyle>
            <a:lvl1pPr defTabSz="720725">
              <a:defRPr>
                <a:solidFill>
                  <a:schemeClr val="tx1"/>
                </a:solidFill>
                <a:latin typeface="Arial" charset="0"/>
                <a:ea typeface="Arial" charset="0"/>
                <a:cs typeface="Arial" charset="0"/>
              </a:defRPr>
            </a:lvl1pPr>
            <a:lvl2pPr marL="742950" indent="-285750" defTabSz="720725">
              <a:defRPr>
                <a:solidFill>
                  <a:schemeClr val="tx1"/>
                </a:solidFill>
                <a:latin typeface="Arial" charset="0"/>
                <a:ea typeface="Arial" charset="0"/>
                <a:cs typeface="Arial" charset="0"/>
              </a:defRPr>
            </a:lvl2pPr>
            <a:lvl3pPr marL="1143000" indent="-228600" defTabSz="720725">
              <a:defRPr>
                <a:solidFill>
                  <a:schemeClr val="tx1"/>
                </a:solidFill>
                <a:latin typeface="Arial" charset="0"/>
                <a:ea typeface="Arial" charset="0"/>
                <a:cs typeface="Arial" charset="0"/>
              </a:defRPr>
            </a:lvl3pPr>
            <a:lvl4pPr marL="1600200" indent="-228600" defTabSz="720725">
              <a:defRPr>
                <a:solidFill>
                  <a:schemeClr val="tx1"/>
                </a:solidFill>
                <a:latin typeface="Arial" charset="0"/>
                <a:ea typeface="Arial" charset="0"/>
                <a:cs typeface="Arial" charset="0"/>
              </a:defRPr>
            </a:lvl4pPr>
            <a:lvl5pPr marL="2057400" indent="-228600" defTabSz="720725">
              <a:defRPr>
                <a:solidFill>
                  <a:schemeClr val="tx1"/>
                </a:solidFill>
                <a:latin typeface="Arial" charset="0"/>
                <a:ea typeface="Arial" charset="0"/>
                <a:cs typeface="Arial" charset="0"/>
              </a:defRPr>
            </a:lvl5pPr>
            <a:lvl6pPr marL="2514600" indent="-228600" defTabSz="7207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7207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7207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720725" eaLnBrk="0" fontAlgn="base" hangingPunct="0">
              <a:spcBef>
                <a:spcPct val="0"/>
              </a:spcBef>
              <a:spcAft>
                <a:spcPct val="0"/>
              </a:spcAft>
              <a:defRPr>
                <a:solidFill>
                  <a:schemeClr val="tx1"/>
                </a:solidFill>
                <a:latin typeface="Arial" charset="0"/>
                <a:ea typeface="Arial" charset="0"/>
                <a:cs typeface="Arial" charset="0"/>
              </a:defRPr>
            </a:lvl9pPr>
          </a:lstStyle>
          <a:p>
            <a:pPr algn="ctr" rtl="0"/>
            <a:r>
              <a:rPr lang="de" sz="1600" b="1" i="0" u="none" baseline="0">
                <a:solidFill>
                  <a:schemeClr val="bg2"/>
                </a:solidFill>
              </a:rPr>
              <a:t>Umwelt</a:t>
            </a:r>
          </a:p>
        </p:txBody>
      </p:sp>
      <p:sp>
        <p:nvSpPr>
          <p:cNvPr id="18448" name="Text Box 3"/>
          <p:cNvSpPr txBox="1">
            <a:spLocks noChangeArrowheads="1"/>
          </p:cNvSpPr>
          <p:nvPr/>
        </p:nvSpPr>
        <p:spPr bwMode="auto">
          <a:xfrm>
            <a:off x="4306888" y="4902200"/>
            <a:ext cx="1544637"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2009" tIns="36005" rIns="72009" bIns="36005">
            <a:spAutoFit/>
          </a:bodyPr>
          <a:lstStyle>
            <a:lvl1pPr defTabSz="720725">
              <a:defRPr>
                <a:solidFill>
                  <a:schemeClr val="tx1"/>
                </a:solidFill>
                <a:latin typeface="Arial" charset="0"/>
                <a:ea typeface="Arial" charset="0"/>
                <a:cs typeface="Arial" charset="0"/>
              </a:defRPr>
            </a:lvl1pPr>
            <a:lvl2pPr marL="742950" indent="-285750" defTabSz="720725">
              <a:defRPr>
                <a:solidFill>
                  <a:schemeClr val="tx1"/>
                </a:solidFill>
                <a:latin typeface="Arial" charset="0"/>
                <a:ea typeface="Arial" charset="0"/>
                <a:cs typeface="Arial" charset="0"/>
              </a:defRPr>
            </a:lvl2pPr>
            <a:lvl3pPr marL="1143000" indent="-228600" defTabSz="720725">
              <a:defRPr>
                <a:solidFill>
                  <a:schemeClr val="tx1"/>
                </a:solidFill>
                <a:latin typeface="Arial" charset="0"/>
                <a:ea typeface="Arial" charset="0"/>
                <a:cs typeface="Arial" charset="0"/>
              </a:defRPr>
            </a:lvl3pPr>
            <a:lvl4pPr marL="1600200" indent="-228600" defTabSz="720725">
              <a:defRPr>
                <a:solidFill>
                  <a:schemeClr val="tx1"/>
                </a:solidFill>
                <a:latin typeface="Arial" charset="0"/>
                <a:ea typeface="Arial" charset="0"/>
                <a:cs typeface="Arial" charset="0"/>
              </a:defRPr>
            </a:lvl4pPr>
            <a:lvl5pPr marL="2057400" indent="-228600" defTabSz="720725">
              <a:defRPr>
                <a:solidFill>
                  <a:schemeClr val="tx1"/>
                </a:solidFill>
                <a:latin typeface="Arial" charset="0"/>
                <a:ea typeface="Arial" charset="0"/>
                <a:cs typeface="Arial" charset="0"/>
              </a:defRPr>
            </a:lvl5pPr>
            <a:lvl6pPr marL="2514600" indent="-228600" defTabSz="7207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7207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7207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720725" eaLnBrk="0" fontAlgn="base" hangingPunct="0">
              <a:spcBef>
                <a:spcPct val="0"/>
              </a:spcBef>
              <a:spcAft>
                <a:spcPct val="0"/>
              </a:spcAft>
              <a:defRPr>
                <a:solidFill>
                  <a:schemeClr val="tx1"/>
                </a:solidFill>
                <a:latin typeface="Arial" charset="0"/>
                <a:ea typeface="Arial" charset="0"/>
                <a:cs typeface="Arial" charset="0"/>
              </a:defRPr>
            </a:lvl9pPr>
          </a:lstStyle>
          <a:p>
            <a:pPr algn="ctr" rtl="0"/>
            <a:r>
              <a:rPr lang="de" sz="1600" b="1" i="0" u="none" baseline="0">
                <a:solidFill>
                  <a:schemeClr val="bg2"/>
                </a:solidFill>
              </a:rPr>
              <a:t>Hygiene</a:t>
            </a:r>
          </a:p>
        </p:txBody>
      </p:sp>
      <p:sp>
        <p:nvSpPr>
          <p:cNvPr id="18449" name="Text Box 3"/>
          <p:cNvSpPr txBox="1">
            <a:spLocks noChangeArrowheads="1"/>
          </p:cNvSpPr>
          <p:nvPr/>
        </p:nvSpPr>
        <p:spPr bwMode="auto">
          <a:xfrm>
            <a:off x="5641975" y="3471863"/>
            <a:ext cx="154305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2009" tIns="36005" rIns="72009" bIns="36005">
            <a:spAutoFit/>
          </a:bodyPr>
          <a:lstStyle>
            <a:lvl1pPr defTabSz="720725">
              <a:defRPr>
                <a:solidFill>
                  <a:schemeClr val="tx1"/>
                </a:solidFill>
                <a:latin typeface="Arial" charset="0"/>
                <a:ea typeface="Arial" charset="0"/>
                <a:cs typeface="Arial" charset="0"/>
              </a:defRPr>
            </a:lvl1pPr>
            <a:lvl2pPr marL="742950" indent="-285750" defTabSz="720725">
              <a:defRPr>
                <a:solidFill>
                  <a:schemeClr val="tx1"/>
                </a:solidFill>
                <a:latin typeface="Arial" charset="0"/>
                <a:ea typeface="Arial" charset="0"/>
                <a:cs typeface="Arial" charset="0"/>
              </a:defRPr>
            </a:lvl2pPr>
            <a:lvl3pPr marL="1143000" indent="-228600" defTabSz="720725">
              <a:defRPr>
                <a:solidFill>
                  <a:schemeClr val="tx1"/>
                </a:solidFill>
                <a:latin typeface="Arial" charset="0"/>
                <a:ea typeface="Arial" charset="0"/>
                <a:cs typeface="Arial" charset="0"/>
              </a:defRPr>
            </a:lvl3pPr>
            <a:lvl4pPr marL="1600200" indent="-228600" defTabSz="720725">
              <a:defRPr>
                <a:solidFill>
                  <a:schemeClr val="tx1"/>
                </a:solidFill>
                <a:latin typeface="Arial" charset="0"/>
                <a:ea typeface="Arial" charset="0"/>
                <a:cs typeface="Arial" charset="0"/>
              </a:defRPr>
            </a:lvl4pPr>
            <a:lvl5pPr marL="2057400" indent="-228600" defTabSz="720725">
              <a:defRPr>
                <a:solidFill>
                  <a:schemeClr val="tx1"/>
                </a:solidFill>
                <a:latin typeface="Arial" charset="0"/>
                <a:ea typeface="Arial" charset="0"/>
                <a:cs typeface="Arial" charset="0"/>
              </a:defRPr>
            </a:lvl5pPr>
            <a:lvl6pPr marL="2514600" indent="-228600" defTabSz="7207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7207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7207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720725" eaLnBrk="0" fontAlgn="base" hangingPunct="0">
              <a:spcBef>
                <a:spcPct val="0"/>
              </a:spcBef>
              <a:spcAft>
                <a:spcPct val="0"/>
              </a:spcAft>
              <a:defRPr>
                <a:solidFill>
                  <a:schemeClr val="tx1"/>
                </a:solidFill>
                <a:latin typeface="Arial" charset="0"/>
                <a:ea typeface="Arial" charset="0"/>
                <a:cs typeface="Arial" charset="0"/>
              </a:defRPr>
            </a:lvl9pPr>
          </a:lstStyle>
          <a:p>
            <a:pPr algn="ctr" rtl="0"/>
            <a:r>
              <a:rPr lang="de" sz="1600" b="1" i="0" u="none" baseline="0">
                <a:solidFill>
                  <a:schemeClr val="bg2"/>
                </a:solidFill>
              </a:rPr>
              <a:t>Sicherheit</a:t>
            </a:r>
          </a:p>
        </p:txBody>
      </p:sp>
      <p:sp>
        <p:nvSpPr>
          <p:cNvPr id="18450" name="Text Box 3"/>
          <p:cNvSpPr txBox="1">
            <a:spLocks noChangeArrowheads="1"/>
          </p:cNvSpPr>
          <p:nvPr/>
        </p:nvSpPr>
        <p:spPr bwMode="auto">
          <a:xfrm>
            <a:off x="7169150" y="4902200"/>
            <a:ext cx="154305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2009" tIns="36005" rIns="72009" bIns="36005">
            <a:spAutoFit/>
          </a:bodyPr>
          <a:lstStyle>
            <a:lvl1pPr defTabSz="720725">
              <a:defRPr>
                <a:solidFill>
                  <a:schemeClr val="tx1"/>
                </a:solidFill>
                <a:latin typeface="Arial" charset="0"/>
                <a:ea typeface="Arial" charset="0"/>
                <a:cs typeface="Arial" charset="0"/>
              </a:defRPr>
            </a:lvl1pPr>
            <a:lvl2pPr marL="742950" indent="-285750" defTabSz="720725">
              <a:defRPr>
                <a:solidFill>
                  <a:schemeClr val="tx1"/>
                </a:solidFill>
                <a:latin typeface="Arial" charset="0"/>
                <a:ea typeface="Arial" charset="0"/>
                <a:cs typeface="Arial" charset="0"/>
              </a:defRPr>
            </a:lvl2pPr>
            <a:lvl3pPr marL="1143000" indent="-228600" defTabSz="720725">
              <a:defRPr>
                <a:solidFill>
                  <a:schemeClr val="tx1"/>
                </a:solidFill>
                <a:latin typeface="Arial" charset="0"/>
                <a:ea typeface="Arial" charset="0"/>
                <a:cs typeface="Arial" charset="0"/>
              </a:defRPr>
            </a:lvl3pPr>
            <a:lvl4pPr marL="1600200" indent="-228600" defTabSz="720725">
              <a:defRPr>
                <a:solidFill>
                  <a:schemeClr val="tx1"/>
                </a:solidFill>
                <a:latin typeface="Arial" charset="0"/>
                <a:ea typeface="Arial" charset="0"/>
                <a:cs typeface="Arial" charset="0"/>
              </a:defRPr>
            </a:lvl4pPr>
            <a:lvl5pPr marL="2057400" indent="-228600" defTabSz="720725">
              <a:defRPr>
                <a:solidFill>
                  <a:schemeClr val="tx1"/>
                </a:solidFill>
                <a:latin typeface="Arial" charset="0"/>
                <a:ea typeface="Arial" charset="0"/>
                <a:cs typeface="Arial" charset="0"/>
              </a:defRPr>
            </a:lvl5pPr>
            <a:lvl6pPr marL="2514600" indent="-228600" defTabSz="720725"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720725"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720725"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720725" eaLnBrk="0" fontAlgn="base" hangingPunct="0">
              <a:spcBef>
                <a:spcPct val="0"/>
              </a:spcBef>
              <a:spcAft>
                <a:spcPct val="0"/>
              </a:spcAft>
              <a:defRPr>
                <a:solidFill>
                  <a:schemeClr val="tx1"/>
                </a:solidFill>
                <a:latin typeface="Arial" charset="0"/>
                <a:ea typeface="Arial" charset="0"/>
                <a:cs typeface="Arial" charset="0"/>
              </a:defRPr>
            </a:lvl9pPr>
          </a:lstStyle>
          <a:p>
            <a:pPr algn="ctr" rtl="0"/>
            <a:r>
              <a:rPr lang="de" sz="1600" b="1" i="0" u="none" baseline="0">
                <a:solidFill>
                  <a:schemeClr val="bg2"/>
                </a:solidFill>
              </a:rPr>
              <a:t>Gesellschaft</a:t>
            </a:r>
          </a:p>
        </p:txBody>
      </p:sp>
      <p:sp>
        <p:nvSpPr>
          <p:cNvPr id="18451" name="Arc 7"/>
          <p:cNvSpPr>
            <a:spLocks/>
          </p:cNvSpPr>
          <p:nvPr/>
        </p:nvSpPr>
        <p:spPr bwMode="auto">
          <a:xfrm rot="4339730">
            <a:off x="5125244" y="4958557"/>
            <a:ext cx="276225" cy="706437"/>
          </a:xfrm>
          <a:custGeom>
            <a:avLst/>
            <a:gdLst>
              <a:gd name="T0" fmla="*/ 2147483646 w 21600"/>
              <a:gd name="T1" fmla="*/ 0 h 16062"/>
              <a:gd name="T2" fmla="*/ 2147483646 w 21600"/>
              <a:gd name="T3" fmla="*/ 2147483646 h 16062"/>
              <a:gd name="T4" fmla="*/ 0 w 21600"/>
              <a:gd name="T5" fmla="*/ 2147483646 h 16062"/>
              <a:gd name="T6" fmla="*/ 0 60000 65536"/>
              <a:gd name="T7" fmla="*/ 0 60000 65536"/>
              <a:gd name="T8" fmla="*/ 0 60000 65536"/>
              <a:gd name="T9" fmla="*/ 0 w 21600"/>
              <a:gd name="T10" fmla="*/ 0 h 16062"/>
              <a:gd name="T11" fmla="*/ 21600 w 21600"/>
              <a:gd name="T12" fmla="*/ 16062 h 16062"/>
            </a:gdLst>
            <a:ahLst/>
            <a:cxnLst>
              <a:cxn ang="T6">
                <a:pos x="T0" y="T1"/>
              </a:cxn>
              <a:cxn ang="T7">
                <a:pos x="T2" y="T3"/>
              </a:cxn>
              <a:cxn ang="T8">
                <a:pos x="T4" y="T5"/>
              </a:cxn>
            </a:cxnLst>
            <a:rect l="T9" t="T10" r="T11" b="T12"/>
            <a:pathLst>
              <a:path w="21600" h="16062" fill="none" extrusionOk="0">
                <a:moveTo>
                  <a:pt x="14442" y="-1"/>
                </a:moveTo>
                <a:cubicBezTo>
                  <a:pt x="18998" y="4096"/>
                  <a:pt x="21600" y="9935"/>
                  <a:pt x="21600" y="16062"/>
                </a:cubicBezTo>
              </a:path>
              <a:path w="21600" h="16062" stroke="0" extrusionOk="0">
                <a:moveTo>
                  <a:pt x="14442" y="-1"/>
                </a:moveTo>
                <a:cubicBezTo>
                  <a:pt x="18998" y="4096"/>
                  <a:pt x="21600" y="9935"/>
                  <a:pt x="21600" y="16062"/>
                </a:cubicBezTo>
                <a:lnTo>
                  <a:pt x="0" y="16062"/>
                </a:lnTo>
                <a:lnTo>
                  <a:pt x="14442" y="-1"/>
                </a:lnTo>
                <a:close/>
              </a:path>
            </a:pathLst>
          </a:custGeom>
          <a:noFill/>
          <a:ln w="152400">
            <a:solidFill>
              <a:srgbClr val="58A8A4"/>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de"/>
          </a:p>
        </p:txBody>
      </p:sp>
      <p:sp>
        <p:nvSpPr>
          <p:cNvPr id="18452" name="Arc 7"/>
          <p:cNvSpPr>
            <a:spLocks/>
          </p:cNvSpPr>
          <p:nvPr/>
        </p:nvSpPr>
        <p:spPr bwMode="auto">
          <a:xfrm rot="16548578" flipH="1">
            <a:off x="2146300" y="4835525"/>
            <a:ext cx="996950" cy="476250"/>
          </a:xfrm>
          <a:custGeom>
            <a:avLst/>
            <a:gdLst>
              <a:gd name="T0" fmla="*/ 2147483646 w 21600"/>
              <a:gd name="T1" fmla="*/ 0 h 16062"/>
              <a:gd name="T2" fmla="*/ 2147483646 w 21600"/>
              <a:gd name="T3" fmla="*/ 2147483646 h 16062"/>
              <a:gd name="T4" fmla="*/ 0 w 21600"/>
              <a:gd name="T5" fmla="*/ 2147483646 h 16062"/>
              <a:gd name="T6" fmla="*/ 0 60000 65536"/>
              <a:gd name="T7" fmla="*/ 0 60000 65536"/>
              <a:gd name="T8" fmla="*/ 0 60000 65536"/>
              <a:gd name="T9" fmla="*/ 0 w 21600"/>
              <a:gd name="T10" fmla="*/ 0 h 16062"/>
              <a:gd name="T11" fmla="*/ 21600 w 21600"/>
              <a:gd name="T12" fmla="*/ 16062 h 16062"/>
            </a:gdLst>
            <a:ahLst/>
            <a:cxnLst>
              <a:cxn ang="T6">
                <a:pos x="T0" y="T1"/>
              </a:cxn>
              <a:cxn ang="T7">
                <a:pos x="T2" y="T3"/>
              </a:cxn>
              <a:cxn ang="T8">
                <a:pos x="T4" y="T5"/>
              </a:cxn>
            </a:cxnLst>
            <a:rect l="T9" t="T10" r="T11" b="T12"/>
            <a:pathLst>
              <a:path w="21600" h="16062" fill="none" extrusionOk="0">
                <a:moveTo>
                  <a:pt x="14442" y="-1"/>
                </a:moveTo>
                <a:cubicBezTo>
                  <a:pt x="18998" y="4096"/>
                  <a:pt x="21600" y="9935"/>
                  <a:pt x="21600" y="16062"/>
                </a:cubicBezTo>
              </a:path>
              <a:path w="21600" h="16062" stroke="0" extrusionOk="0">
                <a:moveTo>
                  <a:pt x="14442" y="-1"/>
                </a:moveTo>
                <a:cubicBezTo>
                  <a:pt x="18998" y="4096"/>
                  <a:pt x="21600" y="9935"/>
                  <a:pt x="21600" y="16062"/>
                </a:cubicBezTo>
                <a:lnTo>
                  <a:pt x="0" y="16062"/>
                </a:lnTo>
                <a:lnTo>
                  <a:pt x="14442" y="-1"/>
                </a:lnTo>
                <a:close/>
              </a:path>
            </a:pathLst>
          </a:custGeom>
          <a:noFill/>
          <a:ln w="152400">
            <a:solidFill>
              <a:srgbClr val="58A8A4"/>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de"/>
          </a:p>
        </p:txBody>
      </p:sp>
      <p:sp>
        <p:nvSpPr>
          <p:cNvPr id="18453" name="Arc 7"/>
          <p:cNvSpPr>
            <a:spLocks/>
          </p:cNvSpPr>
          <p:nvPr/>
        </p:nvSpPr>
        <p:spPr bwMode="auto">
          <a:xfrm rot="18226606" flipH="1">
            <a:off x="2881313" y="3360738"/>
            <a:ext cx="2532062" cy="1230312"/>
          </a:xfrm>
          <a:custGeom>
            <a:avLst/>
            <a:gdLst>
              <a:gd name="T0" fmla="*/ 2147483646 w 21600"/>
              <a:gd name="T1" fmla="*/ 0 h 16062"/>
              <a:gd name="T2" fmla="*/ 2147483646 w 21600"/>
              <a:gd name="T3" fmla="*/ 2147483646 h 16062"/>
              <a:gd name="T4" fmla="*/ 0 w 21600"/>
              <a:gd name="T5" fmla="*/ 2147483646 h 16062"/>
              <a:gd name="T6" fmla="*/ 0 60000 65536"/>
              <a:gd name="T7" fmla="*/ 0 60000 65536"/>
              <a:gd name="T8" fmla="*/ 0 60000 65536"/>
              <a:gd name="T9" fmla="*/ 0 w 21600"/>
              <a:gd name="T10" fmla="*/ 0 h 16062"/>
              <a:gd name="T11" fmla="*/ 21600 w 21600"/>
              <a:gd name="T12" fmla="*/ 16062 h 16062"/>
            </a:gdLst>
            <a:ahLst/>
            <a:cxnLst>
              <a:cxn ang="T6">
                <a:pos x="T0" y="T1"/>
              </a:cxn>
              <a:cxn ang="T7">
                <a:pos x="T2" y="T3"/>
              </a:cxn>
              <a:cxn ang="T8">
                <a:pos x="T4" y="T5"/>
              </a:cxn>
            </a:cxnLst>
            <a:rect l="T9" t="T10" r="T11" b="T12"/>
            <a:pathLst>
              <a:path w="21600" h="16062" fill="none" extrusionOk="0">
                <a:moveTo>
                  <a:pt x="14442" y="-1"/>
                </a:moveTo>
                <a:cubicBezTo>
                  <a:pt x="18998" y="4096"/>
                  <a:pt x="21600" y="9935"/>
                  <a:pt x="21600" y="16062"/>
                </a:cubicBezTo>
              </a:path>
              <a:path w="21600" h="16062" stroke="0" extrusionOk="0">
                <a:moveTo>
                  <a:pt x="14442" y="-1"/>
                </a:moveTo>
                <a:cubicBezTo>
                  <a:pt x="18998" y="4096"/>
                  <a:pt x="21600" y="9935"/>
                  <a:pt x="21600" y="16062"/>
                </a:cubicBezTo>
                <a:lnTo>
                  <a:pt x="0" y="16062"/>
                </a:lnTo>
                <a:lnTo>
                  <a:pt x="14442" y="-1"/>
                </a:lnTo>
                <a:close/>
              </a:path>
            </a:pathLst>
          </a:custGeom>
          <a:noFill/>
          <a:ln w="152400">
            <a:solidFill>
              <a:srgbClr val="58A8A4"/>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de"/>
          </a:p>
        </p:txBody>
      </p:sp>
      <p:sp>
        <p:nvSpPr>
          <p:cNvPr id="24" name="Espace réservé du pied de page 1"/>
          <p:cNvSpPr>
            <a:spLocks noGrp="1"/>
          </p:cNvSpPr>
          <p:nvPr>
            <p:ph type="ftr" sz="quarter" idx="4294967295"/>
          </p:nvPr>
        </p:nvSpPr>
        <p:spPr bwMode="auto">
          <a:xfrm>
            <a:off x="457200" y="6411913"/>
            <a:ext cx="5562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de-DE" sz="1000" b="0" i="0" u="none" baseline="0" smtClean="0"/>
              <a:t>TCG 3.1 – One MAESTRO und die HSE-Organisation – V3</a:t>
            </a:r>
            <a:endParaRPr lang="de" altLang="fr-FR" sz="1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de" b="1" i="0" u="none" baseline="0"/>
              <a:t>One MAESTRO: Ein HSE-Rahmen der Gruppe</a:t>
            </a:r>
            <a:endParaRPr lang="de" dirty="0"/>
          </a:p>
        </p:txBody>
      </p:sp>
      <p:sp>
        <p:nvSpPr>
          <p:cNvPr id="19458"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CCE56DFD-BA52-6446-BF2B-8BD5CE13A9C4}" type="slidenum">
              <a:rPr>
                <a:solidFill>
                  <a:srgbClr val="898989"/>
                </a:solidFill>
                <a:ea typeface="Helvetica" charset="0"/>
                <a:cs typeface="Helvetica" charset="0"/>
              </a:rPr>
              <a:pPr algn="r" rtl="0"/>
              <a:t>6</a:t>
            </a:fld>
            <a:endParaRPr lang="de" altLang="fr-FR">
              <a:solidFill>
                <a:srgbClr val="898989"/>
              </a:solidFill>
              <a:ea typeface="Helvetica" charset="0"/>
              <a:cs typeface="Helvetica" charset="0"/>
            </a:endParaRPr>
          </a:p>
        </p:txBody>
      </p:sp>
      <p:sp>
        <p:nvSpPr>
          <p:cNvPr id="19461" name="Espace réservé du texte 2"/>
          <p:cNvSpPr>
            <a:spLocks noGrp="1"/>
          </p:cNvSpPr>
          <p:nvPr>
            <p:ph type="body" sz="quarter" idx="12"/>
          </p:nvPr>
        </p:nvSpPr>
        <p:spPr>
          <a:xfrm>
            <a:off x="457200" y="1125538"/>
            <a:ext cx="6096000" cy="5040312"/>
          </a:xfrm>
        </p:spPr>
        <p:txBody>
          <a:bodyPr/>
          <a:lstStyle/>
          <a:p>
            <a:pPr algn="l" rtl="0"/>
            <a:r>
              <a:rPr lang="de" b="0" i="0" u="none" baseline="0" dirty="0">
                <a:cs typeface="Arial" charset="0"/>
              </a:rPr>
              <a:t>Ein Rahmen, um die Risiken für die </a:t>
            </a:r>
            <a:r>
              <a:rPr lang="de" b="1" i="0" u="none" baseline="0" dirty="0">
                <a:cs typeface="Arial" charset="0"/>
              </a:rPr>
              <a:t>Gesamtheit der Gruppe</a:t>
            </a:r>
            <a:r>
              <a:rPr lang="de" b="0" i="0" u="none" baseline="0" dirty="0">
                <a:cs typeface="Arial" charset="0"/>
              </a:rPr>
              <a:t> zu kontrollieren und zu managen.</a:t>
            </a:r>
          </a:p>
          <a:p>
            <a:endParaRPr lang="de" altLang="fr-FR" dirty="0">
              <a:cs typeface="Arial" charset="0"/>
            </a:endParaRPr>
          </a:p>
          <a:p>
            <a:pPr algn="l" rtl="0"/>
            <a:r>
              <a:rPr lang="de" b="0" i="0" u="none" baseline="0" dirty="0">
                <a:cs typeface="Arial" charset="0"/>
              </a:rPr>
              <a:t>Grundsätze, </a:t>
            </a:r>
            <a:r>
              <a:rPr lang="de" b="1" i="0" u="none" baseline="0" dirty="0">
                <a:cs typeface="Arial" charset="0"/>
              </a:rPr>
              <a:t>Anforderungen</a:t>
            </a:r>
            <a:r>
              <a:rPr lang="de" b="0" i="0" u="none" baseline="0" dirty="0">
                <a:cs typeface="Arial" charset="0"/>
              </a:rPr>
              <a:t>, die für die Bereiche, Filialen bis hin zu den Standorten anzupassen sind.</a:t>
            </a:r>
          </a:p>
          <a:p>
            <a:pPr lvl="1" algn="l" rtl="0"/>
            <a:endParaRPr lang="de" altLang="fr-FR" dirty="0">
              <a:cs typeface="Arial" charset="0"/>
            </a:endParaRPr>
          </a:p>
          <a:p>
            <a:pPr algn="l" rtl="0"/>
            <a:r>
              <a:rPr lang="de" b="0" i="0" u="none" baseline="0" dirty="0">
                <a:cs typeface="Arial" charset="0"/>
              </a:rPr>
              <a:t>Daraus ergibt sich HSEQ-Politik für den Bereich, Regeln, Verantwortlichkeiten, Funktionsprozesse, zwingende </a:t>
            </a:r>
            <a:r>
              <a:rPr lang="de" b="0" i="0" u="none" baseline="0" dirty="0" smtClean="0">
                <a:cs typeface="Arial" charset="0"/>
              </a:rPr>
              <a:t>Anforderungen…</a:t>
            </a:r>
            <a:endParaRPr lang="de" altLang="fr-FR" dirty="0">
              <a:cs typeface="Arial" charset="0"/>
            </a:endParaRPr>
          </a:p>
          <a:p>
            <a:endParaRPr lang="de" altLang="fr-FR" dirty="0">
              <a:cs typeface="Arial" charset="0"/>
            </a:endParaRPr>
          </a:p>
          <a:p>
            <a:pPr algn="l" rtl="0"/>
            <a:r>
              <a:rPr lang="de" b="0" i="0" u="none" baseline="0" dirty="0">
                <a:cs typeface="Arial" charset="0"/>
              </a:rPr>
              <a:t>Die Einführung von ONE MAESTRO an den Standorten und Filialen wird regelmäßig durch eine Prüfung (MAESTRO-AUDIT) überprüft.</a:t>
            </a:r>
          </a:p>
        </p:txBody>
      </p:sp>
      <p:sp>
        <p:nvSpPr>
          <p:cNvPr id="7" name="Espace réservé du pied de page 1"/>
          <p:cNvSpPr>
            <a:spLocks noGrp="1"/>
          </p:cNvSpPr>
          <p:nvPr>
            <p:ph type="ftr" sz="quarter" idx="4294967295"/>
          </p:nvPr>
        </p:nvSpPr>
        <p:spPr bwMode="auto">
          <a:xfrm>
            <a:off x="457200" y="6411913"/>
            <a:ext cx="5562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de-DE" sz="1000" b="0" i="0" u="none" baseline="0" smtClean="0"/>
              <a:t>TCG 3.1 – One MAESTRO und die HSE-Organisation – V3</a:t>
            </a:r>
            <a:endParaRPr lang="de" altLang="fr-FR" sz="1000"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0632" y="2996952"/>
            <a:ext cx="2821436" cy="31436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de" b="1" i="0" u="none" baseline="0"/>
              <a:t>Die Maestro-Grundsätze</a:t>
            </a:r>
            <a:endParaRPr lang="de" dirty="0"/>
          </a:p>
        </p:txBody>
      </p:sp>
      <p:sp>
        <p:nvSpPr>
          <p:cNvPr id="20482" name="Espace réservé du texte 2"/>
          <p:cNvSpPr>
            <a:spLocks noGrp="1"/>
          </p:cNvSpPr>
          <p:nvPr>
            <p:ph type="body" sz="quarter" idx="12"/>
          </p:nvPr>
        </p:nvSpPr>
        <p:spPr>
          <a:xfrm>
            <a:off x="457200" y="1125538"/>
            <a:ext cx="8208000" cy="5040312"/>
          </a:xfrm>
        </p:spPr>
        <p:txBody>
          <a:bodyPr/>
          <a:lstStyle/>
          <a:p>
            <a:pPr algn="l" rtl="0">
              <a:spcAft>
                <a:spcPts val="1200"/>
              </a:spcAft>
            </a:pPr>
            <a:r>
              <a:rPr lang="de" sz="1600" b="1" i="0" u="none" baseline="0" dirty="0"/>
              <a:t>Grundsatz 01 –</a:t>
            </a:r>
            <a:r>
              <a:rPr lang="de" sz="1600" b="0" i="0" u="none" baseline="0" dirty="0"/>
              <a:t> Management, Führung, Kommunikation und Engagement</a:t>
            </a:r>
          </a:p>
          <a:p>
            <a:pPr algn="l" rtl="0">
              <a:spcAft>
                <a:spcPts val="1200"/>
              </a:spcAft>
            </a:pPr>
            <a:r>
              <a:rPr lang="de" sz="1600" b="1" i="0" u="none" baseline="0" dirty="0"/>
              <a:t>Grundsatz 02</a:t>
            </a:r>
            <a:r>
              <a:rPr lang="de" sz="1600" b="0" i="0" u="none" baseline="0" dirty="0"/>
              <a:t> – Einhaltung der Gesetze, Vorschriften und Anforderungen der Gruppe</a:t>
            </a:r>
          </a:p>
          <a:p>
            <a:pPr algn="l" rtl="0">
              <a:spcAft>
                <a:spcPts val="1200"/>
              </a:spcAft>
            </a:pPr>
            <a:r>
              <a:rPr lang="de" sz="1600" b="1" i="0" u="none" baseline="0" dirty="0"/>
              <a:t>Grundsatz 03</a:t>
            </a:r>
            <a:r>
              <a:rPr lang="de" sz="1600" b="0" i="0" u="none" baseline="0" dirty="0"/>
              <a:t> – Management von Risiken, Design und Konstruktion</a:t>
            </a:r>
          </a:p>
          <a:p>
            <a:pPr algn="l" rtl="0">
              <a:spcAft>
                <a:spcPts val="1200"/>
              </a:spcAft>
            </a:pPr>
            <a:r>
              <a:rPr lang="de" sz="1600" b="1" i="0" u="none" baseline="0" dirty="0"/>
              <a:t>Grundsatz 04</a:t>
            </a:r>
            <a:r>
              <a:rPr lang="de" sz="1600" b="0" i="0" u="none" baseline="0" dirty="0"/>
              <a:t> – Zuverlässigkeit und Wirksamkeit der Arbeitsabläufe</a:t>
            </a:r>
          </a:p>
          <a:p>
            <a:pPr algn="l" rtl="0">
              <a:spcAft>
                <a:spcPts val="1200"/>
              </a:spcAft>
            </a:pPr>
            <a:r>
              <a:rPr lang="de" sz="1600" b="1" i="0" u="none" baseline="0" dirty="0"/>
              <a:t>Grundsatz 05</a:t>
            </a:r>
            <a:r>
              <a:rPr lang="de" sz="1600" b="0" i="0" u="none" baseline="0" dirty="0"/>
              <a:t> – Vertragsnehmer und Lieferanten</a:t>
            </a:r>
          </a:p>
          <a:p>
            <a:pPr algn="l" rtl="0">
              <a:spcAft>
                <a:spcPts val="1200"/>
              </a:spcAft>
            </a:pPr>
            <a:r>
              <a:rPr lang="de" sz="1600" b="1" i="0" u="none" baseline="0" dirty="0"/>
              <a:t>Grundsatz 06</a:t>
            </a:r>
            <a:r>
              <a:rPr lang="de" sz="1600" b="0" i="0" u="none" baseline="0" dirty="0"/>
              <a:t> – Kompetenzen und Ausbildung</a:t>
            </a:r>
          </a:p>
          <a:p>
            <a:pPr algn="l" rtl="0">
              <a:spcAft>
                <a:spcPts val="1200"/>
              </a:spcAft>
            </a:pPr>
            <a:r>
              <a:rPr lang="de" sz="1600" b="1" i="0" u="none" baseline="0" dirty="0"/>
              <a:t>Grundsatz 07</a:t>
            </a:r>
            <a:r>
              <a:rPr lang="de" sz="1600" b="0" i="0" u="none" baseline="0" dirty="0"/>
              <a:t> – Dringlichkeit: Vorbereitung und Reaktion</a:t>
            </a:r>
          </a:p>
          <a:p>
            <a:pPr algn="l" rtl="0">
              <a:spcAft>
                <a:spcPts val="1200"/>
              </a:spcAft>
            </a:pPr>
            <a:r>
              <a:rPr lang="de" sz="1600" b="1" i="0" u="none" baseline="0" dirty="0"/>
              <a:t>Grundsatz 08 –</a:t>
            </a:r>
            <a:r>
              <a:rPr lang="de" sz="1600" b="0" i="0" u="none" baseline="0" dirty="0"/>
              <a:t> Störfallmanagement und Informationsaustausch</a:t>
            </a:r>
          </a:p>
          <a:p>
            <a:pPr algn="l" rtl="0">
              <a:spcAft>
                <a:spcPts val="1200"/>
              </a:spcAft>
            </a:pPr>
            <a:r>
              <a:rPr lang="de" sz="1600" b="1" i="0" u="none" baseline="0" dirty="0"/>
              <a:t>Grundsatz 09</a:t>
            </a:r>
            <a:r>
              <a:rPr lang="de" sz="1600" b="0" i="0" u="none" baseline="0" dirty="0"/>
              <a:t> – Überwachung, Prüfung und Inspektion</a:t>
            </a:r>
          </a:p>
          <a:p>
            <a:pPr algn="l" rtl="0">
              <a:spcAft>
                <a:spcPts val="1200"/>
              </a:spcAft>
            </a:pPr>
            <a:r>
              <a:rPr lang="de" sz="1600" b="1" i="0" u="none" baseline="0" dirty="0"/>
              <a:t>Grundsatz 10</a:t>
            </a:r>
            <a:r>
              <a:rPr lang="de" sz="1600" b="0" i="0" u="none" baseline="0" dirty="0"/>
              <a:t> – Verbesserung der Leistung</a:t>
            </a:r>
            <a:endParaRPr lang="de" altLang="fr-FR" sz="1600" dirty="0">
              <a:cs typeface="Arial" charset="0"/>
            </a:endParaRPr>
          </a:p>
        </p:txBody>
      </p:sp>
      <p:sp>
        <p:nvSpPr>
          <p:cNvPr id="20483"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BF0A83F6-EA5D-B946-82F7-A031320DA2FD}" type="slidenum">
              <a:rPr>
                <a:solidFill>
                  <a:srgbClr val="898989"/>
                </a:solidFill>
                <a:ea typeface="Helvetica" charset="0"/>
                <a:cs typeface="Helvetica" charset="0"/>
              </a:rPr>
              <a:pPr algn="r" rtl="0"/>
              <a:t>7</a:t>
            </a:fld>
            <a:endParaRPr lang="de" altLang="fr-FR">
              <a:solidFill>
                <a:srgbClr val="898989"/>
              </a:solidFill>
              <a:ea typeface="Helvetica" charset="0"/>
              <a:cs typeface="Helvetica" charset="0"/>
            </a:endParaRPr>
          </a:p>
        </p:txBody>
      </p:sp>
      <p:sp>
        <p:nvSpPr>
          <p:cNvPr id="9" name="Espace réservé du pied de page 1"/>
          <p:cNvSpPr>
            <a:spLocks noGrp="1"/>
          </p:cNvSpPr>
          <p:nvPr>
            <p:ph type="ftr" sz="quarter" idx="4294967295"/>
          </p:nvPr>
        </p:nvSpPr>
        <p:spPr bwMode="auto">
          <a:xfrm>
            <a:off x="457200" y="6411913"/>
            <a:ext cx="5562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de-DE" sz="1000" b="0" i="0" u="none" baseline="0" smtClean="0"/>
              <a:t>TCG 3.1 – One MAESTRO und die HSE-Organisation – V3</a:t>
            </a:r>
            <a:endParaRPr lang="de" altLang="fr-FR" sz="1000"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3140968"/>
            <a:ext cx="2821436" cy="31436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de" b="1" i="0" u="none" baseline="0"/>
              <a:t>Die Maestro-Grundsätze und -Anforderungen</a:t>
            </a:r>
            <a:endParaRPr lang="de" dirty="0"/>
          </a:p>
        </p:txBody>
      </p:sp>
      <p:sp>
        <p:nvSpPr>
          <p:cNvPr id="21506"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64C7FA47-AAEA-6644-9191-E06AAF7A7642}" type="slidenum">
              <a:rPr>
                <a:solidFill>
                  <a:srgbClr val="898989"/>
                </a:solidFill>
                <a:ea typeface="Helvetica" charset="0"/>
                <a:cs typeface="Helvetica" charset="0"/>
              </a:rPr>
              <a:pPr algn="r" rtl="0"/>
              <a:t>8</a:t>
            </a:fld>
            <a:endParaRPr lang="de" altLang="fr-FR">
              <a:solidFill>
                <a:srgbClr val="898989"/>
              </a:solidFill>
              <a:ea typeface="Helvetica" charset="0"/>
              <a:cs typeface="Helvetica" charset="0"/>
            </a:endParaRPr>
          </a:p>
        </p:txBody>
      </p:sp>
      <p:sp>
        <p:nvSpPr>
          <p:cNvPr id="21508" name="Espace réservé du texte 2"/>
          <p:cNvSpPr>
            <a:spLocks noGrp="1"/>
          </p:cNvSpPr>
          <p:nvPr>
            <p:ph type="body" sz="quarter" idx="12"/>
          </p:nvPr>
        </p:nvSpPr>
        <p:spPr>
          <a:xfrm>
            <a:off x="179388" y="1052513"/>
            <a:ext cx="8640762" cy="1440383"/>
          </a:xfrm>
        </p:spPr>
        <p:txBody>
          <a:bodyPr/>
          <a:lstStyle/>
          <a:p>
            <a:pPr algn="l" rtl="0">
              <a:spcAft>
                <a:spcPts val="1200"/>
              </a:spcAft>
            </a:pPr>
            <a:r>
              <a:rPr lang="de" sz="1800" b="1" i="0" u="none" baseline="0"/>
              <a:t>Grundsatz 04</a:t>
            </a:r>
            <a:r>
              <a:rPr lang="de" sz="1800" b="0" i="0" u="none" baseline="0"/>
              <a:t> – Zuverlässigkeit und Wirksamkeit der Arbeitsabläufe</a:t>
            </a:r>
          </a:p>
          <a:p>
            <a:pPr marL="0" indent="0" algn="l" rtl="0">
              <a:buNone/>
            </a:pPr>
            <a:r>
              <a:rPr lang="de" sz="1800" b="0" i="1" u="none" baseline="0"/>
              <a:t>„Für jede Aktivität werden die Gefahren, denen Menschen, Umwelt und Sachen ausgesetzt sind, systematisch identifiziert, die damit verbundenen Risiken bewertet und die Maßnahmen, die diese reduzieren können, definiert und umgesetzt.“</a:t>
            </a:r>
            <a:endParaRPr lang="de" sz="1800" i="1" dirty="0"/>
          </a:p>
        </p:txBody>
      </p:sp>
      <p:grpSp>
        <p:nvGrpSpPr>
          <p:cNvPr id="3" name="Grouper 10"/>
          <p:cNvGrpSpPr>
            <a:grpSpLocks/>
          </p:cNvGrpSpPr>
          <p:nvPr/>
        </p:nvGrpSpPr>
        <p:grpSpPr bwMode="auto">
          <a:xfrm>
            <a:off x="899592" y="3068960"/>
            <a:ext cx="863600" cy="720725"/>
            <a:chOff x="2915816" y="2924944"/>
            <a:chExt cx="864096" cy="720080"/>
          </a:xfrm>
        </p:grpSpPr>
        <p:sp>
          <p:nvSpPr>
            <p:cNvPr id="9" name="Flèche vers la droite 8"/>
            <p:cNvSpPr/>
            <p:nvPr/>
          </p:nvSpPr>
          <p:spPr>
            <a:xfrm>
              <a:off x="2915816" y="3140651"/>
              <a:ext cx="864096" cy="504373"/>
            </a:xfrm>
            <a:prstGeom prst="rightArrow">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a:endParaRPr lang="de" altLang="fr-FR">
                <a:solidFill>
                  <a:srgbClr val="FFFFFF"/>
                </a:solidFill>
              </a:endParaRPr>
            </a:p>
          </p:txBody>
        </p:sp>
        <p:sp>
          <p:nvSpPr>
            <p:cNvPr id="10" name="Rectangle 9"/>
            <p:cNvSpPr/>
            <p:nvPr/>
          </p:nvSpPr>
          <p:spPr>
            <a:xfrm>
              <a:off x="2915816" y="2924944"/>
              <a:ext cx="287502" cy="575746"/>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a:endParaRPr lang="de" altLang="fr-FR">
                <a:solidFill>
                  <a:srgbClr val="FFFFFF"/>
                </a:solidFill>
              </a:endParaRPr>
            </a:p>
          </p:txBody>
        </p:sp>
      </p:grpSp>
      <p:sp>
        <p:nvSpPr>
          <p:cNvPr id="21510" name="Espace réservé du texte 2"/>
          <p:cNvSpPr txBox="1">
            <a:spLocks/>
          </p:cNvSpPr>
          <p:nvPr/>
        </p:nvSpPr>
        <p:spPr bwMode="auto">
          <a:xfrm>
            <a:off x="1979613" y="2982816"/>
            <a:ext cx="7037387" cy="230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spcBef>
                <a:spcPts val="300"/>
              </a:spcBef>
              <a:spcAft>
                <a:spcPts val="300"/>
              </a:spcAft>
              <a:buClr>
                <a:srgbClr val="A90025"/>
              </a:buClr>
              <a:buSzPct val="120000"/>
              <a:buFont typeface="Lucida Grande" charset="0"/>
              <a:buChar char="●"/>
              <a:defRPr sz="2000">
                <a:solidFill>
                  <a:schemeClr val="tx1"/>
                </a:solidFill>
                <a:latin typeface="Arial" charset="0"/>
                <a:ea typeface="Arial" charset="0"/>
                <a:cs typeface="Arial" charset="0"/>
              </a:defRPr>
            </a:lvl1pPr>
            <a:lvl2pPr marL="447675" indent="-180975" defTabSz="533400">
              <a:spcBef>
                <a:spcPts val="300"/>
              </a:spcBef>
              <a:spcAft>
                <a:spcPts val="300"/>
              </a:spcAft>
              <a:buClr>
                <a:srgbClr val="A90025"/>
              </a:buClr>
              <a:buFont typeface="Lucida Grande" charset="0"/>
              <a:buChar char="-"/>
              <a:defRPr>
                <a:solidFill>
                  <a:schemeClr val="tx1"/>
                </a:solidFill>
                <a:latin typeface="Arial" charset="0"/>
                <a:ea typeface="Arial" charset="0"/>
                <a:cs typeface="Arial" charset="0"/>
              </a:defRPr>
            </a:lvl2pPr>
            <a:lvl3pPr marL="806450" indent="-180975">
              <a:spcBef>
                <a:spcPts val="300"/>
              </a:spcBef>
              <a:spcAft>
                <a:spcPts val="300"/>
              </a:spcAft>
              <a:buClr>
                <a:srgbClr val="A90025"/>
              </a:buClr>
              <a:buSzPct val="100000"/>
              <a:buFont typeface="Lucida Grande" charset="0"/>
              <a:buChar char="•"/>
              <a:defRPr sz="1600">
                <a:solidFill>
                  <a:schemeClr val="tx1"/>
                </a:solidFill>
                <a:latin typeface="Arial" charset="0"/>
                <a:ea typeface="Arial" charset="0"/>
                <a:cs typeface="Arial" charset="0"/>
              </a:defRPr>
            </a:lvl3pPr>
            <a:lvl4pPr marL="1076325" indent="-171450">
              <a:spcBef>
                <a:spcPts val="300"/>
              </a:spcBef>
              <a:spcAft>
                <a:spcPts val="300"/>
              </a:spcAft>
              <a:buClr>
                <a:srgbClr val="A90025"/>
              </a:buClr>
              <a:buSzPct val="80000"/>
              <a:buFont typeface="Lucida Grande" charset="0"/>
              <a:buChar char="-"/>
              <a:defRPr sz="1600">
                <a:solidFill>
                  <a:schemeClr val="tx1"/>
                </a:solidFill>
                <a:latin typeface="Arial" charset="0"/>
                <a:ea typeface="Helvetica" charset="0"/>
                <a:cs typeface="Helvetica" charset="0"/>
              </a:defRPr>
            </a:lvl4pPr>
            <a:lvl5pPr marL="1258888" indent="-180975" defTabSz="352425">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5pPr>
            <a:lvl6pPr marL="17160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6pPr>
            <a:lvl7pPr marL="21732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7pPr>
            <a:lvl8pPr marL="26304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8pPr>
            <a:lvl9pPr marL="30876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9pPr>
          </a:lstStyle>
          <a:p>
            <a:pPr algn="l" rtl="0">
              <a:buNone/>
            </a:pPr>
            <a:r>
              <a:rPr lang="de" sz="1800" b="1" i="0" u="none" baseline="0"/>
              <a:t>CR EP HSE 001: </a:t>
            </a:r>
            <a:r>
              <a:rPr lang="de" sz="1800" b="0" i="0" u="none" baseline="0"/>
              <a:t>Die Direktion muss ausgehend von einer Bedarfsbewertung Regeln, Verfahren und das Arbeitserlaubnissystem einführen, die für die Kontrolle der Aktivitäten zu verwenden sind. Diese Aktivitäten umfassen unter anderem den Land-/See-/Luftverkehr, das Heben und das Eindringen in umgrenzten Räumen. Diese Regeln, Verfahren und das Arbeitserlaubnissystem müssen so oft wie notwendig vom betroffenen Personal erneut überprüft werden, um zu gewährleisten, dass sie den bewerteten Risiken angemessen sind. </a:t>
            </a:r>
            <a:endParaRPr lang="de" sz="1800" dirty="0"/>
          </a:p>
          <a:p>
            <a:pPr algn="l" rtl="0">
              <a:buFont typeface="Lucida Grande" charset="0"/>
              <a:buNone/>
            </a:pPr>
            <a:endParaRPr lang="de" altLang="fr-FR" sz="1800" dirty="0"/>
          </a:p>
          <a:p>
            <a:pPr algn="l" rtl="0">
              <a:buFont typeface="Lucida Grande" charset="0"/>
              <a:buNone/>
            </a:pPr>
            <a:r>
              <a:rPr lang="de" sz="1800" b="0" i="0" u="none" baseline="0"/>
              <a:t> </a:t>
            </a:r>
          </a:p>
          <a:p>
            <a:pPr algn="l" rtl="0">
              <a:buFont typeface="Lucida Grande" charset="0"/>
              <a:buNone/>
            </a:pPr>
            <a:endParaRPr lang="de" altLang="fr-FR" sz="1800" dirty="0">
              <a:solidFill>
                <a:srgbClr val="A6A6A6"/>
              </a:solidFill>
            </a:endParaRPr>
          </a:p>
          <a:p>
            <a:pPr algn="l" rtl="0">
              <a:buFont typeface="Lucida Grande" charset="0"/>
              <a:buNone/>
            </a:pPr>
            <a:endParaRPr lang="de" altLang="fr-FR" sz="1800" dirty="0"/>
          </a:p>
        </p:txBody>
      </p:sp>
      <p:sp>
        <p:nvSpPr>
          <p:cNvPr id="11" name="Espace réservé du pied de page 1"/>
          <p:cNvSpPr>
            <a:spLocks noGrp="1"/>
          </p:cNvSpPr>
          <p:nvPr>
            <p:ph type="ftr" sz="quarter" idx="4294967295"/>
          </p:nvPr>
        </p:nvSpPr>
        <p:spPr bwMode="auto">
          <a:xfrm>
            <a:off x="457200" y="6411913"/>
            <a:ext cx="5562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de-DE" sz="1000" b="0" i="0" u="none" baseline="0" smtClean="0"/>
              <a:t>TCG 3.1 – One MAESTRO und die HSE-Organisation – V3</a:t>
            </a:r>
            <a:endParaRPr lang="de" altLang="fr-FR" sz="1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de" b="1" i="0" u="none" baseline="0"/>
              <a:t>Die Maestro-Grundsätze und -Anforderungen</a:t>
            </a:r>
            <a:endParaRPr lang="de" dirty="0"/>
          </a:p>
        </p:txBody>
      </p:sp>
      <p:sp>
        <p:nvSpPr>
          <p:cNvPr id="22530"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41F4D80B-B7EC-2640-94BF-984B867D0110}" type="slidenum">
              <a:rPr>
                <a:solidFill>
                  <a:srgbClr val="898989"/>
                </a:solidFill>
                <a:ea typeface="Helvetica" charset="0"/>
                <a:cs typeface="Helvetica" charset="0"/>
              </a:rPr>
              <a:pPr algn="r" rtl="0"/>
              <a:t>9</a:t>
            </a:fld>
            <a:endParaRPr lang="de" altLang="fr-FR">
              <a:solidFill>
                <a:srgbClr val="898989"/>
              </a:solidFill>
              <a:ea typeface="Helvetica" charset="0"/>
              <a:cs typeface="Helvetica"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943140"/>
            <a:ext cx="3816424" cy="2835258"/>
          </a:xfrm>
          <a:prstGeom prst="rect">
            <a:avLst/>
          </a:prstGeom>
          <a:ln>
            <a:solidFill>
              <a:schemeClr val="tx1"/>
            </a:solidFill>
          </a:ln>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604" y="2234307"/>
            <a:ext cx="3562822" cy="2852936"/>
          </a:xfrm>
          <a:prstGeom prst="rect">
            <a:avLst/>
          </a:prstGeom>
          <a:ln>
            <a:solidFill>
              <a:schemeClr val="tx1"/>
            </a:solidFill>
          </a:ln>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3212976"/>
            <a:ext cx="3520177" cy="2996952"/>
          </a:xfrm>
          <a:prstGeom prst="rect">
            <a:avLst/>
          </a:prstGeom>
          <a:ln>
            <a:solidFill>
              <a:schemeClr val="tx1"/>
            </a:solidFill>
          </a:ln>
        </p:spPr>
      </p:pic>
      <p:sp>
        <p:nvSpPr>
          <p:cNvPr id="8" name="Espace réservé du pied de page 1"/>
          <p:cNvSpPr>
            <a:spLocks noGrp="1"/>
          </p:cNvSpPr>
          <p:nvPr>
            <p:ph type="ftr" sz="quarter" idx="4294967295"/>
          </p:nvPr>
        </p:nvSpPr>
        <p:spPr bwMode="auto">
          <a:xfrm>
            <a:off x="457200" y="6411913"/>
            <a:ext cx="5562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lang="de-DE" sz="1000" b="0" i="0" u="none" baseline="0" smtClean="0"/>
              <a:t>TCG 3.1 – One MAESTRO und die HSE-Organisation – V3</a:t>
            </a:r>
            <a:endParaRPr lang="de" altLang="fr-FR" sz="1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OTAL-EN-dark red template">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N PPT DARK RED LOGO.pptx" id="{34FDB752-F90B-4A83-A6C4-9F21502A314C}" vid="{6DFEEC28-5B39-4E16-BB71-270AB66A25A6}"/>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TOTAL-EN-dark red template</Template>
  <TotalTime>8</TotalTime>
  <Words>924</Words>
  <Application>Microsoft Office PowerPoint</Application>
  <PresentationFormat>Affichage à l'écran (4:3)</PresentationFormat>
  <Paragraphs>143</Paragraphs>
  <Slides>16</Slides>
  <Notes>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16</vt:i4>
      </vt:variant>
    </vt:vector>
  </HeadingPairs>
  <TitlesOfParts>
    <vt:vector size="21" baseType="lpstr">
      <vt:lpstr>Arial</vt:lpstr>
      <vt:lpstr>Calibri</vt:lpstr>
      <vt:lpstr>Helvetica</vt:lpstr>
      <vt:lpstr>Lucida Grande</vt:lpstr>
      <vt:lpstr>TOTAL-EN-dark red template</vt:lpstr>
      <vt:lpstr>One MAESTRO  and HSE Organization</vt:lpstr>
      <vt:lpstr>One MAESTRO  und die HSE-Organisation</vt:lpstr>
      <vt:lpstr>Ziele des Moduls</vt:lpstr>
      <vt:lpstr>Konkrete Situation: Verantwortlicher für 3 Zentren für Risikosportarten</vt:lpstr>
      <vt:lpstr>One MAESTRO Management- und Erwartungsstandards für einen robusten Betrieb </vt:lpstr>
      <vt:lpstr>One MAESTRO: Ein HSE-Rahmen der Gruppe</vt:lpstr>
      <vt:lpstr>Die Maestro-Grundsätze</vt:lpstr>
      <vt:lpstr>Die Maestro-Grundsätze und -Anforderungen</vt:lpstr>
      <vt:lpstr>Die Maestro-Grundsätze und -Anforderungen</vt:lpstr>
      <vt:lpstr>Der HSE-Standard</vt:lpstr>
      <vt:lpstr>Der HSE-Standard: Ein kohärentes Ganzes von Dokumenten von der Ebene der Gruppe bis hin zu den Standorten</vt:lpstr>
      <vt:lpstr>Eine gemeinsame HSE-Kultur</vt:lpstr>
      <vt:lpstr>KONKRETE SITUATION: DIE HSE-ROLLE VON...</vt:lpstr>
      <vt:lpstr>Die HSE-Verantwortung in der Total-Gruppe</vt:lpstr>
      <vt:lpstr>Die HSE-Verantwortung in der Total-Gruppe</vt:lpstr>
      <vt:lpstr>HSE-Organisation auf Gruppen-Ebene</vt:lpstr>
    </vt:vector>
  </TitlesOfParts>
  <Company>TOTAL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MAESTRO  and HSE Organization</dc:title>
  <dc:creator>J0489914</dc:creator>
  <cp:lastModifiedBy>Florent THUILLIER</cp:lastModifiedBy>
  <cp:revision>2</cp:revision>
  <dcterms:created xsi:type="dcterms:W3CDTF">2017-09-29T12:12:55Z</dcterms:created>
  <dcterms:modified xsi:type="dcterms:W3CDTF">2017-12-07T09:47:18Z</dcterms:modified>
</cp:coreProperties>
</file>