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17"/>
  </p:notesMasterIdLst>
  <p:handoutMasterIdLst>
    <p:handoutMasterId r:id="rId18"/>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76AF"/>
    <a:srgbClr val="133C75"/>
    <a:srgbClr val="BD2B0B"/>
    <a:srgbClr val="7ABFC0"/>
    <a:srgbClr val="CAEBEA"/>
    <a:srgbClr val="55DD61"/>
    <a:srgbClr val="3AAFC3"/>
    <a:srgbClr val="FFAA00"/>
    <a:srgbClr val="ABCE36"/>
    <a:srgbClr val="0024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8" autoAdjust="0"/>
    <p:restoredTop sz="94692" autoAdjust="0"/>
  </p:normalViewPr>
  <p:slideViewPr>
    <p:cSldViewPr snapToObjects="1" showGuides="1">
      <p:cViewPr varScale="1">
        <p:scale>
          <a:sx n="105" d="100"/>
          <a:sy n="105" d="100"/>
        </p:scale>
        <p:origin x="120" y="306"/>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026C1A-E9C0-3649-8DE0-0F721770D521}" type="datetimeFigureOut">
              <a:rPr lang="fr-FR" smtClean="0"/>
              <a:pPr/>
              <a:t>07/12/2017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6351CB-C7E3-8F4F-AA6E-DB407BF173DE}" type="slidenum">
              <a:rPr lang="fr-FR" smtClean="0"/>
              <a:pPr/>
              <a:t>‹N°›</a:t>
            </a:fld>
            <a:endParaRPr lang="fr-FR"/>
          </a:p>
        </p:txBody>
      </p:sp>
    </p:spTree>
    <p:extLst>
      <p:ext uri="{BB962C8B-B14F-4D97-AF65-F5344CB8AC3E}">
        <p14:creationId xmlns:p14="http://schemas.microsoft.com/office/powerpoint/2010/main" val="4156207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6820A-C1B1-9944-A68D-DA5B884778EE}" type="datetimeFigureOut">
              <a:rPr lang="fr-FR" smtClean="0"/>
              <a:pPr/>
              <a:t>07/12/2017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EBCA58-F001-2A42-AB6A-B366B18E47A3}" type="slidenum">
              <a:rPr lang="fr-FR" smtClean="0"/>
              <a:pPr/>
              <a:t>‹N°›</a:t>
            </a:fld>
            <a:endParaRPr lang="fr-FR"/>
          </a:p>
        </p:txBody>
      </p:sp>
    </p:spTree>
    <p:extLst>
      <p:ext uri="{BB962C8B-B14F-4D97-AF65-F5344CB8AC3E}">
        <p14:creationId xmlns:p14="http://schemas.microsoft.com/office/powerpoint/2010/main" val="22721086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
          </a:p>
        </p:txBody>
      </p:sp>
      <p:sp>
        <p:nvSpPr>
          <p:cNvPr id="4" name="Espace réservé du numéro de diapositive 3"/>
          <p:cNvSpPr>
            <a:spLocks noGrp="1"/>
          </p:cNvSpPr>
          <p:nvPr>
            <p:ph type="sldNum" sz="quarter" idx="10"/>
          </p:nvPr>
        </p:nvSpPr>
        <p:spPr/>
        <p:txBody>
          <a:bodyPr/>
          <a:lstStyle/>
          <a:p>
            <a:pPr algn="l" rtl="0"/>
            <a:fld id="{41F8F3B0-9038-9349-AB5F-4B03B4F47BEA}" type="slidenum">
              <a:rPr/>
              <a:pPr algn="l" rtl="0"/>
              <a:t>2</a:t>
            </a:fld>
            <a:endParaRPr lang="en" altLang="fr-FR"/>
          </a:p>
        </p:txBody>
      </p:sp>
    </p:spTree>
    <p:extLst>
      <p:ext uri="{BB962C8B-B14F-4D97-AF65-F5344CB8AC3E}">
        <p14:creationId xmlns:p14="http://schemas.microsoft.com/office/powerpoint/2010/main" val="117758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
          </a:p>
        </p:txBody>
      </p:sp>
      <p:sp>
        <p:nvSpPr>
          <p:cNvPr id="4" name="Espace réservé du numéro de diapositive 3"/>
          <p:cNvSpPr>
            <a:spLocks noGrp="1"/>
          </p:cNvSpPr>
          <p:nvPr>
            <p:ph type="sldNum" sz="quarter" idx="10"/>
          </p:nvPr>
        </p:nvSpPr>
        <p:spPr/>
        <p:txBody>
          <a:bodyPr/>
          <a:lstStyle/>
          <a:p>
            <a:pPr algn="l" rtl="0"/>
            <a:fld id="{41F8F3B0-9038-9349-AB5F-4B03B4F47BEA}" type="slidenum">
              <a:rPr/>
              <a:pPr algn="l" rtl="0"/>
              <a:t>10</a:t>
            </a:fld>
            <a:endParaRPr lang="en" altLang="fr-FR"/>
          </a:p>
        </p:txBody>
      </p:sp>
    </p:spTree>
    <p:extLst>
      <p:ext uri="{BB962C8B-B14F-4D97-AF65-F5344CB8AC3E}">
        <p14:creationId xmlns:p14="http://schemas.microsoft.com/office/powerpoint/2010/main" val="647136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15</a:t>
            </a:fld>
            <a:endParaRPr lang="fr-FR"/>
          </a:p>
        </p:txBody>
      </p:sp>
    </p:spTree>
    <p:extLst>
      <p:ext uri="{BB962C8B-B14F-4D97-AF65-F5344CB8AC3E}">
        <p14:creationId xmlns:p14="http://schemas.microsoft.com/office/powerpoint/2010/main" val="1675082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 name="Rectangle 1"/>
          <p:cNvSpPr/>
          <p:nvPr userDrawn="1"/>
        </p:nvSpPr>
        <p:spPr>
          <a:xfrm>
            <a:off x="-2433" y="0"/>
            <a:ext cx="9146433"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5" name="Titre 4"/>
          <p:cNvSpPr>
            <a:spLocks noGrp="1"/>
          </p:cNvSpPr>
          <p:nvPr>
            <p:ph type="title"/>
          </p:nvPr>
        </p:nvSpPr>
        <p:spPr>
          <a:xfrm>
            <a:off x="1188000" y="2106000"/>
            <a:ext cx="7276629" cy="1487487"/>
          </a:xfrm>
        </p:spPr>
        <p:txBody>
          <a:bodyPr lIns="0" rIns="0" anchor="b">
            <a:noAutofit/>
          </a:bodyPr>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hasCustomPrompt="1"/>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dirty="0" smtClean="0"/>
              <a:t>Cliquez pour modifier les styles des sous-titres du masque</a:t>
            </a:r>
          </a:p>
        </p:txBody>
      </p:sp>
      <p:sp>
        <p:nvSpPr>
          <p:cNvPr id="7" name="Rectangle 6"/>
          <p:cNvSpPr/>
          <p:nvPr userDrawn="1"/>
        </p:nvSpPr>
        <p:spPr>
          <a:xfrm>
            <a:off x="0" y="6750000"/>
            <a:ext cx="9144000" cy="10800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TOTAL_LOGO_bandeau_01_haut_T_RGB.png"/>
          <p:cNvPicPr>
            <a:picLocks noChangeAspect="1"/>
          </p:cNvPicPr>
          <p:nvPr userDrawn="1"/>
        </p:nvPicPr>
        <p:blipFill>
          <a:blip r:embed="rId2"/>
          <a:stretch>
            <a:fillRect/>
          </a:stretch>
        </p:blipFill>
        <p:spPr>
          <a:xfrm>
            <a:off x="1" y="363225"/>
            <a:ext cx="6084167" cy="86093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en-US" noProof="0" smtClean="0"/>
              <a:t>TCG 3.1 – One MAESTRO and HSE Organization – V3</a:t>
            </a:r>
            <a:endParaRPr lang="fr-FR" noProof="0"/>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3" name="Espace réservé du pied de page 2"/>
          <p:cNvSpPr>
            <a:spLocks noGrp="1"/>
          </p:cNvSpPr>
          <p:nvPr>
            <p:ph type="ftr" sz="quarter" idx="10"/>
          </p:nvPr>
        </p:nvSpPr>
        <p:spPr/>
        <p:txBody>
          <a:bodyPr/>
          <a:lstStyle/>
          <a:p>
            <a:r>
              <a:rPr lang="en-US" noProof="0" smtClean="0"/>
              <a:t>TCG 3.1 – One MAESTRO and HSE Organization – V3</a:t>
            </a:r>
            <a:endParaRPr lang="fr-FR" noProof="0"/>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‹N°›</a:t>
            </a:fld>
            <a:endParaRPr lang="fr-FR"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Tree>
    <p:extLst>
      <p:ext uri="{BB962C8B-B14F-4D97-AF65-F5344CB8AC3E}">
        <p14:creationId xmlns:p14="http://schemas.microsoft.com/office/powerpoint/2010/main" val="365818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52"/>
            <a:ext cx="7772400" cy="1362075"/>
          </a:xfrm>
        </p:spPr>
        <p:txBody>
          <a:bodyPr anchor="ctr">
            <a:noAutofit/>
          </a:bodyP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5" name="Espace réservé du pied de page 4"/>
          <p:cNvSpPr>
            <a:spLocks noGrp="1"/>
          </p:cNvSpPr>
          <p:nvPr>
            <p:ph type="ftr" sz="quarter" idx="11"/>
          </p:nvPr>
        </p:nvSpPr>
        <p:spPr/>
        <p:txBody>
          <a:bodyPr/>
          <a:lstStyle/>
          <a:p>
            <a:r>
              <a:rPr lang="en-US" noProof="0" smtClean="0"/>
              <a:t>TCG 3.1 – One MAESTRO and HSE Organization – V3</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Rectangle 6"/>
          <p:cNvSpPr/>
          <p:nvPr userDrawn="1"/>
        </p:nvSpPr>
        <p:spPr>
          <a:xfrm>
            <a:off x="8928000" y="0"/>
            <a:ext cx="2160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6" name="Espace réservé du pied de page 5"/>
          <p:cNvSpPr>
            <a:spLocks noGrp="1"/>
          </p:cNvSpPr>
          <p:nvPr>
            <p:ph type="ftr" sz="quarter" idx="11"/>
          </p:nvPr>
        </p:nvSpPr>
        <p:spPr/>
        <p:txBody>
          <a:bodyPr/>
          <a:lstStyle/>
          <a:p>
            <a:r>
              <a:rPr lang="en-US" noProof="0" smtClean="0"/>
              <a:t>TCG 3.1 – One MAESTRO and HSE Organization – V3</a:t>
            </a:r>
            <a:endParaRPr lang="fr-FR" noProof="0" dirty="0"/>
          </a:p>
        </p:txBody>
      </p:sp>
      <p:sp>
        <p:nvSpPr>
          <p:cNvPr id="7" name="Espace réservé du numéro de diapositive 6"/>
          <p:cNvSpPr>
            <a:spLocks noGrp="1"/>
          </p:cNvSpPr>
          <p:nvPr>
            <p:ph type="sldNum" sz="quarter" idx="12"/>
          </p:nvPr>
        </p:nvSpPr>
        <p:spPr/>
        <p:txBody>
          <a:bodyPr/>
          <a:lstStyle/>
          <a:p>
            <a:fld id="{21F90BE8-D879-4F46-ACF9-7BCC67DCFB7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695600"/>
            <a:ext cx="8218800" cy="4284000"/>
          </a:xfrm>
          <a:prstGeom prst="rect">
            <a:avLst/>
          </a:prstGeom>
        </p:spPr>
        <p:txBody>
          <a:bodyPr/>
          <a:lstStyle>
            <a:lvl1pPr>
              <a:defRPr/>
            </a:lvl1pPr>
          </a:lstStyle>
          <a:p>
            <a:pPr lvl="0"/>
            <a:r>
              <a:rPr lang="fr-FR" dirty="0" smtClean="0"/>
              <a:t>Bar graph</a:t>
            </a:r>
            <a:endParaRPr lang="fr-FR" dirty="0"/>
          </a:p>
        </p:txBody>
      </p:sp>
      <p:sp>
        <p:nvSpPr>
          <p:cNvPr id="5" name="Espace réservé du pied de page 4"/>
          <p:cNvSpPr>
            <a:spLocks noGrp="1"/>
          </p:cNvSpPr>
          <p:nvPr>
            <p:ph type="ftr" sz="quarter" idx="11"/>
          </p:nvPr>
        </p:nvSpPr>
        <p:spPr/>
        <p:txBody>
          <a:bodyPr/>
          <a:lstStyle/>
          <a:p>
            <a:r>
              <a:rPr lang="en-US" smtClean="0"/>
              <a:t>TCG 3.1 – One MAESTRO and HSE Organization – V3</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Espace réservé du texte 7"/>
          <p:cNvSpPr>
            <a:spLocks noGrp="1"/>
          </p:cNvSpPr>
          <p:nvPr>
            <p:ph type="body" sz="quarter" idx="13" hasCustomPrompt="1"/>
          </p:nvPr>
        </p:nvSpPr>
        <p:spPr>
          <a:xfrm>
            <a:off x="2267744" y="1418400"/>
            <a:ext cx="4608512" cy="338554"/>
          </a:xfrm>
        </p:spPr>
        <p:txBody>
          <a:bodyPr wrap="square" anchor="t" anchorCtr="1">
            <a:spAutoFit/>
          </a:bodyPr>
          <a:lstStyle>
            <a:lvl1pPr algn="ctr">
              <a:buNone/>
              <a:defRPr sz="1600"/>
            </a:lvl1pPr>
          </a:lstStyle>
          <a:p>
            <a:pPr lvl="0"/>
            <a:r>
              <a:rPr lang="fr-FR" dirty="0" smtClean="0"/>
              <a:t>Bar graph </a:t>
            </a:r>
            <a:r>
              <a:rPr lang="fr-FR" dirty="0" err="1" smtClean="0"/>
              <a:t>title</a:t>
            </a:r>
            <a:endParaRPr lang="fr-FR" dirty="0"/>
          </a:p>
        </p:txBody>
      </p:sp>
      <p:sp>
        <p:nvSpPr>
          <p:cNvPr id="8"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val="230045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972000"/>
            <a:ext cx="8218800" cy="2484000"/>
          </a:xfrm>
          <a:prstGeom prst="rect">
            <a:avLst/>
          </a:prstGeom>
        </p:spPr>
        <p:txBody>
          <a:bodyPr/>
          <a:lstStyle>
            <a:lvl1pPr>
              <a:defRPr/>
            </a:lvl1pPr>
          </a:lstStyle>
          <a:p>
            <a:pPr lvl="0"/>
            <a:r>
              <a:rPr lang="fr-FR" dirty="0" smtClean="0"/>
              <a:t>Bar graph</a:t>
            </a:r>
            <a:endParaRPr lang="fr-FR" dirty="0"/>
          </a:p>
        </p:txBody>
      </p:sp>
      <p:sp>
        <p:nvSpPr>
          <p:cNvPr id="5" name="Espace réservé du pied de page 4"/>
          <p:cNvSpPr>
            <a:spLocks noGrp="1"/>
          </p:cNvSpPr>
          <p:nvPr>
            <p:ph type="ftr" sz="quarter" idx="11"/>
          </p:nvPr>
        </p:nvSpPr>
        <p:spPr/>
        <p:txBody>
          <a:bodyPr/>
          <a:lstStyle/>
          <a:p>
            <a:r>
              <a:rPr lang="en-US" smtClean="0"/>
              <a:t>TCG 3.1 – One MAESTRO and HSE Organization – V3</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8" name="Espace réservé du contenu 2"/>
          <p:cNvSpPr>
            <a:spLocks noGrp="1"/>
          </p:cNvSpPr>
          <p:nvPr>
            <p:ph idx="13" hasCustomPrompt="1"/>
          </p:nvPr>
        </p:nvSpPr>
        <p:spPr>
          <a:xfrm>
            <a:off x="457200" y="3510000"/>
            <a:ext cx="8218800" cy="2484000"/>
          </a:xfrm>
          <a:prstGeom prst="rect">
            <a:avLst/>
          </a:prstGeom>
        </p:spPr>
        <p:txBody>
          <a:bodyPr/>
          <a:lstStyle>
            <a:lvl1pPr>
              <a:defRPr/>
            </a:lvl1pPr>
          </a:lstStyle>
          <a:p>
            <a:pPr lvl="0"/>
            <a:r>
              <a:rPr lang="fr-FR" dirty="0" smtClean="0"/>
              <a:t>Bar graph</a:t>
            </a:r>
            <a:endParaRPr lang="fr-FR" dirty="0"/>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val="230045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767600"/>
            <a:ext cx="8218800" cy="4248000"/>
          </a:xfrm>
          <a:prstGeom prst="rect">
            <a:avLst/>
          </a:prstGeom>
        </p:spPr>
        <p:txBody>
          <a:bodyPr/>
          <a:lstStyle>
            <a:lvl1pPr>
              <a:defRPr sz="2000"/>
            </a:lvl1pPr>
          </a:lstStyle>
          <a:p>
            <a:pPr lvl="0"/>
            <a:r>
              <a:rPr lang="fr-FR" dirty="0" smtClean="0"/>
              <a:t>Ring graph</a:t>
            </a:r>
          </a:p>
        </p:txBody>
      </p:sp>
      <p:sp>
        <p:nvSpPr>
          <p:cNvPr id="5" name="Espace réservé du pied de page 4"/>
          <p:cNvSpPr>
            <a:spLocks noGrp="1"/>
          </p:cNvSpPr>
          <p:nvPr>
            <p:ph type="ftr" sz="quarter" idx="11"/>
          </p:nvPr>
        </p:nvSpPr>
        <p:spPr/>
        <p:txBody>
          <a:bodyPr/>
          <a:lstStyle/>
          <a:p>
            <a:r>
              <a:rPr lang="en-US" smtClean="0"/>
              <a:t>TCG 3.1 – One MAESTRO and HSE Organization – V3</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8" name="Espace réservé du texte 7"/>
          <p:cNvSpPr>
            <a:spLocks noGrp="1"/>
          </p:cNvSpPr>
          <p:nvPr>
            <p:ph type="body" sz="quarter" idx="13" hasCustomPrompt="1"/>
          </p:nvPr>
        </p:nvSpPr>
        <p:spPr>
          <a:xfrm>
            <a:off x="2267744" y="1418400"/>
            <a:ext cx="4608512" cy="338554"/>
          </a:xfrm>
        </p:spPr>
        <p:txBody>
          <a:bodyPr wrap="square" anchor="t" anchorCtr="1">
            <a:spAutoFit/>
          </a:bodyPr>
          <a:lstStyle>
            <a:lvl1pPr algn="ctr">
              <a:spcBef>
                <a:spcPct val="50000"/>
              </a:spcBef>
              <a:buNone/>
              <a:defRPr sz="1600"/>
            </a:lvl1pPr>
          </a:lstStyle>
          <a:p>
            <a:pPr algn="ctr">
              <a:spcBef>
                <a:spcPct val="50000"/>
              </a:spcBef>
            </a:pPr>
            <a:r>
              <a:rPr lang="en-GB" sz="1600" dirty="0" smtClean="0">
                <a:cs typeface="Arial"/>
              </a:rPr>
              <a:t>Ring graph title</a:t>
            </a:r>
            <a:endParaRPr lang="en-GB" sz="1600" dirty="0">
              <a:cs typeface="Arial"/>
            </a:endParaRPr>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val="230045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125538"/>
            <a:ext cx="8218488" cy="4896000"/>
          </a:xfrm>
          <a:prstGeom prst="rect">
            <a:avLst/>
          </a:prstGeom>
        </p:spPr>
        <p:txBody>
          <a:bodyPr anchor="t" anchorCtr="0"/>
          <a:lstStyle>
            <a:lvl1pPr>
              <a:defRPr/>
            </a:lvl1pPr>
          </a:lstStyle>
          <a:p>
            <a:pPr lvl="0"/>
            <a:r>
              <a:rPr lang="fr-FR" dirty="0" smtClean="0"/>
              <a:t>Table</a:t>
            </a:r>
          </a:p>
        </p:txBody>
      </p:sp>
      <p:sp>
        <p:nvSpPr>
          <p:cNvPr id="5" name="Espace réservé du pied de page 4"/>
          <p:cNvSpPr>
            <a:spLocks noGrp="1"/>
          </p:cNvSpPr>
          <p:nvPr>
            <p:ph type="ftr" sz="quarter" idx="11"/>
          </p:nvPr>
        </p:nvSpPr>
        <p:spPr/>
        <p:txBody>
          <a:bodyPr/>
          <a:lstStyle/>
          <a:p>
            <a:r>
              <a:rPr lang="en-US" smtClean="0"/>
              <a:t>TCG 3.1 – One MAESTRO and HSE Organization – V3</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val="230045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5" name="Espace réservé du pied de page 4"/>
          <p:cNvSpPr>
            <a:spLocks noGrp="1"/>
          </p:cNvSpPr>
          <p:nvPr>
            <p:ph type="ftr" sz="quarter" idx="11"/>
          </p:nvPr>
        </p:nvSpPr>
        <p:spPr/>
        <p:txBody>
          <a:bodyPr/>
          <a:lstStyle/>
          <a:p>
            <a:r>
              <a:rPr lang="en-US" noProof="0" smtClean="0"/>
              <a:t>TCG 3.1 – One MAESTRO and HSE Organization – V3</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Tree>
    <p:extLst>
      <p:ext uri="{BB962C8B-B14F-4D97-AF65-F5344CB8AC3E}">
        <p14:creationId xmlns:p14="http://schemas.microsoft.com/office/powerpoint/2010/main" val="295768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6"/>
            <a:ext cx="5562600" cy="365125"/>
          </a:xfrm>
          <a:prstGeom prst="rect">
            <a:avLst/>
          </a:prstGeom>
        </p:spPr>
        <p:txBody>
          <a:bodyPr vert="horz" lIns="0" tIns="45720" rIns="91440" bIns="45720" rtlCol="0" anchor="ctr"/>
          <a:lstStyle>
            <a:lvl1pPr algn="l">
              <a:defRPr sz="900">
                <a:solidFill>
                  <a:schemeClr val="tx1"/>
                </a:solidFill>
                <a:latin typeface="+mn-lt"/>
                <a:cs typeface="Helvetica"/>
              </a:defRPr>
            </a:lvl1pPr>
          </a:lstStyle>
          <a:p>
            <a:r>
              <a:rPr lang="en-US" smtClean="0"/>
              <a:t>TCG 3.1 – One MAESTRO and HSE Organization – V3</a:t>
            </a:r>
            <a:endParaRPr lang="fr-FR" dirty="0"/>
          </a:p>
        </p:txBody>
      </p:sp>
      <p:sp>
        <p:nvSpPr>
          <p:cNvPr id="6" name="Espace réservé du numéro de diapositive 5"/>
          <p:cNvSpPr>
            <a:spLocks noGrp="1"/>
          </p:cNvSpPr>
          <p:nvPr>
            <p:ph type="sldNum" sz="quarter" idx="4"/>
          </p:nvPr>
        </p:nvSpPr>
        <p:spPr>
          <a:xfrm>
            <a:off x="6553200" y="6411916"/>
            <a:ext cx="725488" cy="365125"/>
          </a:xfrm>
          <a:prstGeom prst="rect">
            <a:avLst/>
          </a:prstGeom>
        </p:spPr>
        <p:txBody>
          <a:bodyPr vert="horz" lIns="91440" tIns="45720" rIns="91440" bIns="45720" rtlCol="0" anchor="ctr"/>
          <a:lstStyle>
            <a:lvl1pPr algn="r">
              <a:defRPr sz="1200">
                <a:solidFill>
                  <a:schemeClr val="tx1">
                    <a:tint val="75000"/>
                  </a:schemeClr>
                </a:solidFill>
                <a:latin typeface="+mn-lt"/>
                <a:cs typeface="Helvetica"/>
              </a:defRPr>
            </a:lvl1pPr>
          </a:lstStyle>
          <a:p>
            <a:fld id="{21F90BE8-D879-4F46-ACF9-7BCC67DCFB75}" type="slidenum">
              <a:rPr lang="fr-FR" smtClean="0"/>
              <a:pPr/>
              <a:t>‹N°›</a:t>
            </a:fld>
            <a:endParaRPr lang="fr-FR" dirty="0"/>
          </a:p>
        </p:txBody>
      </p:sp>
      <p:sp>
        <p:nvSpPr>
          <p:cNvPr id="7" name="Rectangle 6"/>
          <p:cNvSpPr/>
          <p:nvPr/>
        </p:nvSpPr>
        <p:spPr>
          <a:xfrm>
            <a:off x="9031305" y="0"/>
            <a:ext cx="11269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cxnSp>
        <p:nvCxnSpPr>
          <p:cNvPr id="9" name="Connecteur droit 8"/>
          <p:cNvCxnSpPr/>
          <p:nvPr/>
        </p:nvCxnSpPr>
        <p:spPr>
          <a:xfrm>
            <a:off x="457200" y="631185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5400000">
            <a:off x="7334251" y="6594478"/>
            <a:ext cx="365125" cy="1588"/>
          </a:xfrm>
          <a:prstGeom prst="line">
            <a:avLst/>
          </a:prstGeom>
          <a:ln w="6350" cap="flat" cmpd="sng" algn="ctr">
            <a:solidFill>
              <a:schemeClr val="tx1">
                <a:alpha val="7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 name="Espace réservé du texte 3"/>
          <p:cNvSpPr>
            <a:spLocks noGrp="1"/>
          </p:cNvSpPr>
          <p:nvPr>
            <p:ph type="body" idx="1"/>
          </p:nvPr>
        </p:nvSpPr>
        <p:spPr>
          <a:xfrm>
            <a:off x="457200" y="1124744"/>
            <a:ext cx="8218488" cy="5001420"/>
          </a:xfrm>
          <a:prstGeom prst="rect">
            <a:avLst/>
          </a:prstGeom>
        </p:spPr>
        <p:txBody>
          <a:bodyPr vert="horz" lIns="91440" tIns="45720" rIns="91440" bIns="45720" rtlCol="0">
            <a:normAutofit/>
          </a:bodyPr>
          <a:lstStyle/>
          <a:p>
            <a:pPr lvl="0"/>
            <a:r>
              <a:rPr lang="fr-FR" noProof="0" dirty="0" smtClean="0"/>
              <a:t>Modifiez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p:txBody>
      </p:sp>
      <p:pic>
        <p:nvPicPr>
          <p:cNvPr id="11" name="Image 10" descr="TOTAL_ADM.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85087" y="6374892"/>
            <a:ext cx="1008000" cy="402149"/>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90" r:id="rId2"/>
    <p:sldLayoutId id="2147483658" r:id="rId3"/>
    <p:sldLayoutId id="2147483659" r:id="rId4"/>
    <p:sldLayoutId id="2147483692" r:id="rId5"/>
    <p:sldLayoutId id="2147483693" r:id="rId6"/>
    <p:sldLayoutId id="2147483694" r:id="rId7"/>
    <p:sldLayoutId id="2147483695" r:id="rId8"/>
    <p:sldLayoutId id="2147483696" r:id="rId9"/>
    <p:sldLayoutId id="2147483697" r:id="rId10"/>
  </p:sldLayoutIdLst>
  <p:hf hdr="0" dt="0"/>
  <p:txStyles>
    <p:titleStyle>
      <a:lvl1pPr algn="l" defTabSz="457200" rtl="0" eaLnBrk="1" latinLnBrk="0" hangingPunct="1">
        <a:spcBef>
          <a:spcPct val="0"/>
        </a:spcBef>
        <a:buNone/>
        <a:defRPr sz="2200" b="1" i="0" kern="1200" cap="all">
          <a:solidFill>
            <a:schemeClr val="accent3">
              <a:lumMod val="75000"/>
            </a:schemeClr>
          </a:solidFill>
          <a:latin typeface="+mj-lt"/>
          <a:ea typeface="+mj-ea"/>
          <a:cs typeface="Arial"/>
        </a:defRPr>
      </a:lvl1pPr>
    </p:titleStyle>
    <p:bodyStyle>
      <a:lvl1pPr marL="285750" indent="-285750" algn="l" defTabSz="457200" rtl="0" eaLnBrk="1" latinLnBrk="0" hangingPunct="1">
        <a:spcBef>
          <a:spcPts val="300"/>
        </a:spcBef>
        <a:spcAft>
          <a:spcPts val="300"/>
        </a:spcAft>
        <a:buClr>
          <a:schemeClr val="accent3">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3">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3">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3">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800000"/>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7.emf"/><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endParaRPr lang="en" altLang="fr-FR"/>
          </a:p>
        </p:txBody>
      </p:sp>
      <p:sp>
        <p:nvSpPr>
          <p:cNvPr id="3" name="Titre 2"/>
          <p:cNvSpPr>
            <a:spLocks noGrp="1"/>
          </p:cNvSpPr>
          <p:nvPr>
            <p:ph type="title"/>
          </p:nvPr>
        </p:nvSpPr>
        <p:spPr>
          <a:xfrm>
            <a:off x="1187450" y="2106613"/>
            <a:ext cx="7277100" cy="1487487"/>
          </a:xfrm>
        </p:spPr>
        <p:txBody>
          <a:bodyPr/>
          <a:lstStyle/>
          <a:p>
            <a:pPr algn="l" rtl="0" eaLnBrk="1" fontAlgn="auto" hangingPunct="1">
              <a:spcAft>
                <a:spcPts val="0"/>
              </a:spcAft>
              <a:defRPr/>
            </a:pPr>
            <a:r>
              <a:rPr lang="en" b="1" i="0" u="none" baseline="0">
                <a:ea typeface="+mj-ea"/>
              </a:rPr>
              <a:t>One MAESTRO </a:t>
            </a:r>
            <a:r>
              <a:rPr lang="en">
                <a:ea typeface="+mj-ea"/>
              </a:rPr>
              <a:t/>
            </a:r>
            <a:br>
              <a:rPr lang="en">
                <a:ea typeface="+mj-ea"/>
              </a:rPr>
            </a:br>
            <a:r>
              <a:rPr lang="en" b="1" i="0" u="none" baseline="0">
                <a:ea typeface="+mj-ea"/>
              </a:rPr>
              <a:t>and HSE Organization</a:t>
            </a:r>
            <a:endParaRPr lang="en" dirty="0">
              <a:ea typeface="+mj-ea"/>
            </a:endParaRPr>
          </a:p>
        </p:txBody>
      </p:sp>
      <p:sp>
        <p:nvSpPr>
          <p:cNvPr id="14339" name="Espace réservé du texte 5"/>
          <p:cNvSpPr>
            <a:spLocks noGrp="1"/>
          </p:cNvSpPr>
          <p:nvPr>
            <p:ph type="body" sz="quarter" idx="10"/>
          </p:nvPr>
        </p:nvSpPr>
        <p:spPr>
          <a:xfrm>
            <a:off x="1187450" y="3640138"/>
            <a:ext cx="7277100" cy="1778000"/>
          </a:xfrm>
        </p:spPr>
        <p:txBody>
          <a:bodyPr/>
          <a:lstStyle/>
          <a:p>
            <a:r>
              <a:rPr lang="en" dirty="0" smtClean="0">
                <a:cs typeface="Arial" pitchFamily="34" charset="0"/>
              </a:rPr>
              <a:t>Safety Training for New Recruits</a:t>
            </a:r>
          </a:p>
          <a:p>
            <a:pPr algn="l" rtl="0" eaLnBrk="1" hangingPunct="1"/>
            <a:r>
              <a:rPr lang="en" b="0" i="0" u="none" baseline="0" dirty="0" smtClean="0">
                <a:cs typeface="Arial" charset="0"/>
              </a:rPr>
              <a:t>Module </a:t>
            </a:r>
            <a:r>
              <a:rPr lang="en" b="0" i="0" u="none" baseline="0" dirty="0">
                <a:cs typeface="Arial" charset="0"/>
              </a:rPr>
              <a:t>TCG 3.1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en" b="1" i="0" u="none" baseline="0"/>
              <a:t>HSE technical standards: a comprehensive set of documents for Group to site/subsidiary level</a:t>
            </a:r>
            <a:endParaRPr lang="en" dirty="0"/>
          </a:p>
        </p:txBody>
      </p:sp>
      <p:sp>
        <p:nvSpPr>
          <p:cNvPr id="24579"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E0B864A1-A937-1E47-AAFB-9CF6F599A7F4}" type="slidenum">
              <a:rPr>
                <a:solidFill>
                  <a:srgbClr val="898989"/>
                </a:solidFill>
                <a:ea typeface="Helvetica" charset="0"/>
                <a:cs typeface="Helvetica" charset="0"/>
              </a:rPr>
              <a:pPr algn="r" rtl="0"/>
              <a:t>10</a:t>
            </a:fld>
            <a:endParaRPr lang="en" altLang="fr-FR">
              <a:solidFill>
                <a:srgbClr val="898989"/>
              </a:solidFill>
              <a:ea typeface="Helvetica" charset="0"/>
              <a:cs typeface="Helvetica" charset="0"/>
            </a:endParaRPr>
          </a:p>
        </p:txBody>
      </p:sp>
      <p:pic>
        <p:nvPicPr>
          <p:cNvPr id="24590" name="Picture 4"/>
          <p:cNvPicPr>
            <a:picLocks noChangeAspect="1" noChangeArrowheads="1"/>
          </p:cNvPicPr>
          <p:nvPr/>
        </p:nvPicPr>
        <p:blipFill>
          <a:blip r:embed="rId3">
            <a:extLst>
              <a:ext uri="{28A0092B-C50C-407E-A947-70E740481C1C}">
                <a14:useLocalDpi xmlns:a14="http://schemas.microsoft.com/office/drawing/2010/main" val="0"/>
              </a:ext>
            </a:extLst>
          </a:blip>
          <a:srcRect t="1952" b="1785"/>
          <a:stretch>
            <a:fillRect/>
          </a:stretch>
        </p:blipFill>
        <p:spPr bwMode="auto">
          <a:xfrm>
            <a:off x="5210376" y="1230230"/>
            <a:ext cx="862012"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64245" y="1246231"/>
            <a:ext cx="855663"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2" name="ZoneTexte 38"/>
          <p:cNvSpPr txBox="1">
            <a:spLocks noChangeArrowheads="1"/>
          </p:cNvSpPr>
          <p:nvPr/>
        </p:nvSpPr>
        <p:spPr bwMode="auto">
          <a:xfrm>
            <a:off x="4494803" y="2880436"/>
            <a:ext cx="310638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marL="285750" indent="-285750" algn="l" rtl="0">
              <a:spcBef>
                <a:spcPts val="300"/>
              </a:spcBef>
              <a:spcAft>
                <a:spcPts val="300"/>
              </a:spcAft>
              <a:buClr>
                <a:srgbClr val="A90025"/>
              </a:buClr>
              <a:buSzPct val="120000"/>
              <a:buFont typeface="Lucida Grande" charset="0"/>
              <a:buChar char="●"/>
            </a:pPr>
            <a:r>
              <a:rPr lang="en" sz="2000" b="0" i="0" u="none" baseline="0">
                <a:latin typeface="+mn-lt"/>
                <a:cs typeface="Arial"/>
              </a:rPr>
              <a:t>Directives</a:t>
            </a:r>
          </a:p>
          <a:p>
            <a:pPr marL="285750" indent="-285750" algn="l" rtl="0">
              <a:spcBef>
                <a:spcPts val="300"/>
              </a:spcBef>
              <a:spcAft>
                <a:spcPts val="300"/>
              </a:spcAft>
              <a:buClr>
                <a:srgbClr val="A90025"/>
              </a:buClr>
              <a:buSzPct val="120000"/>
              <a:buFont typeface="Lucida Grande" charset="0"/>
              <a:buChar char="●"/>
            </a:pPr>
            <a:r>
              <a:rPr lang="en" sz="2000" b="0" i="0" u="none" baseline="0">
                <a:latin typeface="+mn-lt"/>
                <a:cs typeface="Arial"/>
              </a:rPr>
              <a:t>Company regulations</a:t>
            </a:r>
          </a:p>
          <a:p>
            <a:pPr marL="285750" indent="-285750" algn="l" rtl="0">
              <a:spcBef>
                <a:spcPts val="300"/>
              </a:spcBef>
              <a:spcAft>
                <a:spcPts val="300"/>
              </a:spcAft>
              <a:buClr>
                <a:srgbClr val="A90025"/>
              </a:buClr>
              <a:buSzPct val="120000"/>
              <a:buFont typeface="Lucida Grande" charset="0"/>
              <a:buChar char="●"/>
            </a:pPr>
            <a:r>
              <a:rPr lang="en" sz="2000" b="0" i="0" u="none" baseline="0">
                <a:latin typeface="+mn-lt"/>
                <a:cs typeface="Arial"/>
              </a:rPr>
              <a:t>Guide and manuals</a:t>
            </a:r>
            <a:endParaRPr lang="en" altLang="fr-FR" sz="2000" dirty="0">
              <a:latin typeface="+mn-lt"/>
              <a:cs typeface="Arial"/>
            </a:endParaRPr>
          </a:p>
        </p:txBody>
      </p:sp>
      <p:sp>
        <p:nvSpPr>
          <p:cNvPr id="24593" name="ZoneTexte 39"/>
          <p:cNvSpPr txBox="1">
            <a:spLocks noChangeArrowheads="1"/>
          </p:cNvSpPr>
          <p:nvPr/>
        </p:nvSpPr>
        <p:spPr bwMode="auto">
          <a:xfrm>
            <a:off x="4506031" y="4775107"/>
            <a:ext cx="29512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marL="285750" indent="-285750" algn="l" rtl="0">
              <a:spcBef>
                <a:spcPts val="300"/>
              </a:spcBef>
              <a:spcAft>
                <a:spcPts val="300"/>
              </a:spcAft>
              <a:buClr>
                <a:srgbClr val="A90025"/>
              </a:buClr>
              <a:buSzPct val="120000"/>
              <a:buFont typeface="Lucida Grande" charset="0"/>
              <a:buChar char="●"/>
            </a:pPr>
            <a:r>
              <a:rPr lang="en" sz="2000" b="0" i="0" u="none" baseline="0" dirty="0">
                <a:latin typeface="+mn-lt"/>
                <a:cs typeface="Arial"/>
              </a:rPr>
              <a:t>Site/subsidiary policy</a:t>
            </a:r>
          </a:p>
          <a:p>
            <a:pPr marL="285750" indent="-285750" algn="l" rtl="0">
              <a:spcBef>
                <a:spcPts val="300"/>
              </a:spcBef>
              <a:spcAft>
                <a:spcPts val="300"/>
              </a:spcAft>
              <a:buClr>
                <a:srgbClr val="A90025"/>
              </a:buClr>
              <a:buSzPct val="120000"/>
              <a:buFont typeface="Lucida Grande" charset="0"/>
              <a:buChar char="●"/>
            </a:pPr>
            <a:r>
              <a:rPr lang="en" sz="2000" b="0" i="0" u="none" baseline="0" dirty="0">
                <a:latin typeface="+mn-lt"/>
                <a:cs typeface="Arial"/>
              </a:rPr>
              <a:t>Regulations</a:t>
            </a:r>
          </a:p>
          <a:p>
            <a:pPr marL="285750" indent="-285750" algn="l" rtl="0">
              <a:spcBef>
                <a:spcPts val="300"/>
              </a:spcBef>
              <a:spcAft>
                <a:spcPts val="300"/>
              </a:spcAft>
              <a:buClr>
                <a:srgbClr val="A90025"/>
              </a:buClr>
              <a:buSzPct val="120000"/>
              <a:buFont typeface="Lucida Grande" charset="0"/>
              <a:buChar char="●"/>
            </a:pPr>
            <a:r>
              <a:rPr lang="en" sz="2000" b="0" i="0" u="none" baseline="0" dirty="0">
                <a:latin typeface="+mn-lt"/>
                <a:cs typeface="Arial"/>
              </a:rPr>
              <a:t>Procedures</a:t>
            </a:r>
          </a:p>
        </p:txBody>
      </p:sp>
      <p:sp>
        <p:nvSpPr>
          <p:cNvPr id="22" name="ZoneTexte 21"/>
          <p:cNvSpPr txBox="1"/>
          <p:nvPr/>
        </p:nvSpPr>
        <p:spPr>
          <a:xfrm>
            <a:off x="1392937" y="1558223"/>
            <a:ext cx="2314575" cy="369887"/>
          </a:xfrm>
          <a:prstGeom prst="rect">
            <a:avLst/>
          </a:prstGeom>
          <a:noFill/>
        </p:spPr>
        <p:txBody>
          <a:bodyPr>
            <a:spAutoFit/>
          </a:bodyPr>
          <a:lstStyle/>
          <a:p>
            <a:pPr algn="l" rtl="0">
              <a:defRPr/>
            </a:pPr>
            <a:r>
              <a:rPr lang="en" b="0" i="0" u="none" baseline="0"/>
              <a:t>Group level</a:t>
            </a:r>
          </a:p>
        </p:txBody>
      </p:sp>
      <p:sp>
        <p:nvSpPr>
          <p:cNvPr id="23" name="ZoneTexte 22"/>
          <p:cNvSpPr txBox="1"/>
          <p:nvPr/>
        </p:nvSpPr>
        <p:spPr>
          <a:xfrm>
            <a:off x="1331640" y="5099077"/>
            <a:ext cx="2519362" cy="400110"/>
          </a:xfrm>
          <a:prstGeom prst="rect">
            <a:avLst/>
          </a:prstGeom>
          <a:noFill/>
        </p:spPr>
        <p:txBody>
          <a:bodyPr>
            <a:spAutoFit/>
          </a:bodyPr>
          <a:lstStyle/>
          <a:p>
            <a:pPr algn="l" rtl="0">
              <a:defRPr/>
            </a:pPr>
            <a:r>
              <a:rPr lang="en" sz="2000" b="0" i="0" u="none" baseline="0" dirty="0"/>
              <a:t>Site/subsidiary level</a:t>
            </a:r>
          </a:p>
        </p:txBody>
      </p:sp>
      <p:pic>
        <p:nvPicPr>
          <p:cNvPr id="24"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l="17334" t="17676" r="17455" b="10852"/>
          <a:stretch>
            <a:fillRect/>
          </a:stretch>
        </p:blipFill>
        <p:spPr bwMode="auto">
          <a:xfrm>
            <a:off x="534988" y="5105635"/>
            <a:ext cx="79216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http://mediagrp.corp.local/DSER/DSER_SECURITE/media/01%20FR/02%20SEI%20la%20direction%20sécurité%20du%20groupe/04%20Sécurité%20des%20Transports/Images/2159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 y="5675547"/>
            <a:ext cx="7842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63" y="4388085"/>
            <a:ext cx="77628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ZoneTexte 26"/>
          <p:cNvSpPr txBox="1"/>
          <p:nvPr/>
        </p:nvSpPr>
        <p:spPr>
          <a:xfrm>
            <a:off x="907976" y="2603127"/>
            <a:ext cx="2367880" cy="1631216"/>
          </a:xfrm>
          <a:prstGeom prst="rect">
            <a:avLst/>
          </a:prstGeom>
          <a:noFill/>
        </p:spPr>
        <p:txBody>
          <a:bodyPr wrap="square">
            <a:spAutoFit/>
          </a:bodyPr>
          <a:lstStyle/>
          <a:p>
            <a:pPr algn="ctr" rtl="0">
              <a:defRPr/>
            </a:pPr>
            <a:r>
              <a:rPr lang="en" sz="2000" b="0" i="0" u="none" baseline="0" dirty="0"/>
              <a:t>Branch </a:t>
            </a:r>
            <a:r>
              <a:rPr lang="en" sz="2000" b="0" i="0" u="none" baseline="0" dirty="0" smtClean="0"/>
              <a:t>level:</a:t>
            </a:r>
          </a:p>
          <a:p>
            <a:pPr algn="ctr" rtl="0">
              <a:defRPr/>
            </a:pPr>
            <a:r>
              <a:rPr lang="en" sz="2000" b="0" i="0" u="none" baseline="0" dirty="0" smtClean="0"/>
              <a:t>EP</a:t>
            </a:r>
            <a:endParaRPr lang="en" sz="2000" b="0" i="0" u="none" baseline="0" dirty="0"/>
          </a:p>
          <a:p>
            <a:pPr algn="ctr" rtl="0">
              <a:defRPr/>
            </a:pPr>
            <a:r>
              <a:rPr lang="en" sz="2000" b="0" i="0" u="none" baseline="0" dirty="0"/>
              <a:t>MS</a:t>
            </a:r>
          </a:p>
          <a:p>
            <a:pPr algn="ctr" rtl="0">
              <a:defRPr/>
            </a:pPr>
            <a:r>
              <a:rPr lang="en" sz="2000" b="0" i="0" u="none" baseline="0" dirty="0"/>
              <a:t>RC</a:t>
            </a:r>
          </a:p>
          <a:p>
            <a:pPr algn="ctr" rtl="0">
              <a:defRPr/>
            </a:pPr>
            <a:r>
              <a:rPr lang="en" sz="2000" b="0" i="0" u="none" baseline="0" dirty="0"/>
              <a:t>GRP</a:t>
            </a:r>
            <a:endParaRPr lang="en" sz="2000" dirty="0"/>
          </a:p>
        </p:txBody>
      </p:sp>
      <p:pic>
        <p:nvPicPr>
          <p:cNvPr id="28" name="Image 10" descr="TOTAL_ADM.png"/>
          <p:cNvPicPr>
            <a:picLocks noChangeAspect="1"/>
          </p:cNvPicPr>
          <p:nvPr/>
        </p:nvPicPr>
        <p:blipFill>
          <a:blip r:embed="rId8">
            <a:extLst>
              <a:ext uri="{28A0092B-C50C-407E-A947-70E740481C1C}">
                <a14:useLocalDpi xmlns:a14="http://schemas.microsoft.com/office/drawing/2010/main" val="0"/>
              </a:ext>
            </a:extLst>
          </a:blip>
          <a:srcRect l="-2" r="63081"/>
          <a:stretch>
            <a:fillRect/>
          </a:stretch>
        </p:blipFill>
        <p:spPr bwMode="auto">
          <a:xfrm>
            <a:off x="457200" y="1246231"/>
            <a:ext cx="8699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Connecteur droit 28"/>
          <p:cNvCxnSpPr/>
          <p:nvPr/>
        </p:nvCxnSpPr>
        <p:spPr>
          <a:xfrm>
            <a:off x="457200" y="2506008"/>
            <a:ext cx="7499176" cy="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Connecteur droit 29"/>
          <p:cNvCxnSpPr/>
          <p:nvPr/>
        </p:nvCxnSpPr>
        <p:spPr>
          <a:xfrm>
            <a:off x="474662" y="4254825"/>
            <a:ext cx="7481714" cy="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3751390" y="1261245"/>
            <a:ext cx="28522" cy="4976277"/>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sp>
        <p:nvSpPr>
          <p:cNvPr id="20"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US" sz="1000" b="0" i="0" u="none" baseline="0" smtClean="0"/>
              <a:t>TCG 3.1 – One MAESTRO and HSE Organization – V3</a:t>
            </a:r>
            <a:endParaRPr lang="en" altLang="fr-FR" sz="1000" dirty="0"/>
          </a:p>
        </p:txBody>
      </p:sp>
      <p:pic>
        <p:nvPicPr>
          <p:cNvPr id="32" name="Imag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7432" y="1637701"/>
            <a:ext cx="2821436" cy="31436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en" b="1" i="0" u="none" baseline="0"/>
              <a:t>A shared HSE culture</a:t>
            </a:r>
            <a:endParaRPr lang="en" dirty="0"/>
          </a:p>
        </p:txBody>
      </p:sp>
      <p:sp>
        <p:nvSpPr>
          <p:cNvPr id="25602"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BE64F3FE-6443-C047-9895-5E7A28187721}" type="slidenum">
              <a:rPr>
                <a:solidFill>
                  <a:srgbClr val="898989"/>
                </a:solidFill>
                <a:ea typeface="Helvetica" charset="0"/>
                <a:cs typeface="Helvetica" charset="0"/>
              </a:rPr>
              <a:pPr algn="r" rtl="0"/>
              <a:t>11</a:t>
            </a:fld>
            <a:endParaRPr lang="en" altLang="fr-FR">
              <a:solidFill>
                <a:srgbClr val="898989"/>
              </a:solidFill>
              <a:ea typeface="Helvetica" charset="0"/>
              <a:cs typeface="Helvetica" charset="0"/>
            </a:endParaRPr>
          </a:p>
        </p:txBody>
      </p:sp>
      <p:sp>
        <p:nvSpPr>
          <p:cNvPr id="25605" name="ZoneTexte 7"/>
          <p:cNvSpPr txBox="1">
            <a:spLocks noChangeArrowheads="1"/>
          </p:cNvSpPr>
          <p:nvPr/>
        </p:nvSpPr>
        <p:spPr bwMode="auto">
          <a:xfrm>
            <a:off x="5584154" y="1700745"/>
            <a:ext cx="16722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 b="1" i="0" u="none" baseline="0" dirty="0"/>
              <a:t>Golden Rules</a:t>
            </a:r>
          </a:p>
        </p:txBody>
      </p:sp>
      <p:sp>
        <p:nvSpPr>
          <p:cNvPr id="25606" name="ZoneTexte 8"/>
          <p:cNvSpPr txBox="1">
            <a:spLocks noChangeArrowheads="1"/>
          </p:cNvSpPr>
          <p:nvPr/>
        </p:nvSpPr>
        <p:spPr bwMode="auto">
          <a:xfrm>
            <a:off x="6242500" y="3171805"/>
            <a:ext cx="13561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 b="1" i="0" u="none" baseline="0" dirty="0"/>
              <a:t>STOP card</a:t>
            </a:r>
            <a:endParaRPr lang="en" altLang="fr-FR" b="1" dirty="0"/>
          </a:p>
        </p:txBody>
      </p:sp>
      <p:sp>
        <p:nvSpPr>
          <p:cNvPr id="25607" name="ZoneTexte 9"/>
          <p:cNvSpPr txBox="1">
            <a:spLocks noChangeArrowheads="1"/>
          </p:cNvSpPr>
          <p:nvPr/>
        </p:nvSpPr>
        <p:spPr bwMode="auto">
          <a:xfrm>
            <a:off x="2166937" y="4257213"/>
            <a:ext cx="9028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 b="1" i="0" u="none" baseline="0" dirty="0"/>
              <a:t>Audits</a:t>
            </a:r>
          </a:p>
        </p:txBody>
      </p:sp>
      <p:sp>
        <p:nvSpPr>
          <p:cNvPr id="25608" name="ZoneTexte 10"/>
          <p:cNvSpPr txBox="1">
            <a:spLocks noChangeArrowheads="1"/>
          </p:cNvSpPr>
          <p:nvPr/>
        </p:nvSpPr>
        <p:spPr bwMode="auto">
          <a:xfrm>
            <a:off x="479425" y="2789800"/>
            <a:ext cx="1249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 b="1" i="0" u="none" baseline="0" dirty="0"/>
              <a:t>Feedback</a:t>
            </a:r>
          </a:p>
        </p:txBody>
      </p:sp>
      <p:sp>
        <p:nvSpPr>
          <p:cNvPr id="25609" name="ZoneTexte 11"/>
          <p:cNvSpPr txBox="1">
            <a:spLocks noChangeArrowheads="1"/>
          </p:cNvSpPr>
          <p:nvPr/>
        </p:nvSpPr>
        <p:spPr bwMode="auto">
          <a:xfrm>
            <a:off x="1592262" y="1528995"/>
            <a:ext cx="22365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 b="1" i="0" u="none" baseline="0" dirty="0"/>
              <a:t>Anomaly reporting</a:t>
            </a:r>
          </a:p>
        </p:txBody>
      </p:sp>
      <p:sp>
        <p:nvSpPr>
          <p:cNvPr id="25610" name="ZoneTexte 12"/>
          <p:cNvSpPr txBox="1">
            <a:spLocks noChangeArrowheads="1"/>
          </p:cNvSpPr>
          <p:nvPr/>
        </p:nvSpPr>
        <p:spPr bwMode="auto">
          <a:xfrm>
            <a:off x="4112541" y="4781775"/>
            <a:ext cx="1890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 b="1" i="0" u="none" baseline="0" dirty="0"/>
              <a:t>Event reporting</a:t>
            </a:r>
          </a:p>
        </p:txBody>
      </p:sp>
      <p:sp>
        <p:nvSpPr>
          <p:cNvPr id="14"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US" sz="1000" b="0" i="0" u="none" baseline="0" smtClean="0"/>
              <a:t>TCG 3.1 – One MAESTRO and HSE Organization – V3</a:t>
            </a:r>
            <a:endParaRPr lang="en" altLang="fr-FR" sz="1000" dirty="0"/>
          </a:p>
        </p:txBody>
      </p:sp>
      <p:pic>
        <p:nvPicPr>
          <p:cNvPr id="15" name="Image 14"/>
          <p:cNvPicPr>
            <a:picLocks noChangeAspect="1"/>
          </p:cNvPicPr>
          <p:nvPr/>
        </p:nvPicPr>
        <p:blipFill>
          <a:blip r:embed="rId2"/>
          <a:stretch>
            <a:fillRect/>
          </a:stretch>
        </p:blipFill>
        <p:spPr>
          <a:xfrm>
            <a:off x="3347864" y="2060848"/>
            <a:ext cx="2663712" cy="255554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bwMode="auto"/>
        <p:txBody>
          <a:bodyPr wrap="square" numCol="1" anchorCtr="0" compatLnSpc="1">
            <a:prstTxWarp prst="textNoShape">
              <a:avLst/>
            </a:prstTxWarp>
          </a:bodyPr>
          <a:lstStyle/>
          <a:p>
            <a:pPr algn="l" rtl="0"/>
            <a:r>
              <a:rPr lang="en" b="1" i="0" u="none" cap="none" baseline="0">
                <a:cs typeface="Arial" charset="0"/>
              </a:rPr>
              <a:t>ACTUAL SITUATION: THE HSE ROLE OF…</a:t>
            </a:r>
            <a:endParaRPr lang="en" altLang="fr-FR" cap="none">
              <a:cs typeface="Arial" charset="0"/>
            </a:endParaRPr>
          </a:p>
        </p:txBody>
      </p:sp>
      <p:sp>
        <p:nvSpPr>
          <p:cNvPr id="26626"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1DACCA96-6A40-FD47-8BC6-116871DD3BBC}" type="slidenum">
              <a:rPr>
                <a:solidFill>
                  <a:srgbClr val="898989"/>
                </a:solidFill>
                <a:ea typeface="Helvetica" charset="0"/>
                <a:cs typeface="Helvetica" charset="0"/>
              </a:rPr>
              <a:pPr algn="r" rtl="0"/>
              <a:t>12</a:t>
            </a:fld>
            <a:endParaRPr lang="en" altLang="fr-FR">
              <a:solidFill>
                <a:srgbClr val="898989"/>
              </a:solidFill>
              <a:ea typeface="Helvetica" charset="0"/>
              <a:cs typeface="Helvetica" charset="0"/>
            </a:endParaRPr>
          </a:p>
        </p:txBody>
      </p:sp>
      <p:sp>
        <p:nvSpPr>
          <p:cNvPr id="26627" name="Espace réservé du texte 5"/>
          <p:cNvSpPr>
            <a:spLocks noGrp="1"/>
          </p:cNvSpPr>
          <p:nvPr>
            <p:ph type="body" sz="quarter" idx="12"/>
          </p:nvPr>
        </p:nvSpPr>
        <p:spPr>
          <a:xfrm>
            <a:off x="457200" y="1412875"/>
            <a:ext cx="8218488" cy="5040313"/>
          </a:xfrm>
        </p:spPr>
        <p:txBody>
          <a:bodyPr/>
          <a:lstStyle/>
          <a:p>
            <a:pPr algn="l" rtl="0"/>
            <a:r>
              <a:rPr lang="en" b="0" i="0" u="none" baseline="0" dirty="0" smtClean="0">
                <a:cs typeface="Arial" charset="0"/>
              </a:rPr>
              <a:t>John</a:t>
            </a:r>
            <a:endParaRPr lang="en" b="0" i="0" u="none" baseline="0" dirty="0">
              <a:cs typeface="Arial" charset="0"/>
            </a:endParaRPr>
          </a:p>
          <a:p>
            <a:endParaRPr lang="en" altLang="fr-FR" dirty="0">
              <a:cs typeface="Arial" charset="0"/>
            </a:endParaRPr>
          </a:p>
          <a:p>
            <a:pPr algn="l" rtl="0"/>
            <a:r>
              <a:rPr lang="en" b="0" i="0" u="none" baseline="0" dirty="0">
                <a:cs typeface="Arial" charset="0"/>
              </a:rPr>
              <a:t>The center </a:t>
            </a:r>
            <a:r>
              <a:rPr lang="en" b="0" i="0" u="none" baseline="0" dirty="0" smtClean="0">
                <a:cs typeface="Arial" charset="0"/>
              </a:rPr>
              <a:t>manager</a:t>
            </a:r>
            <a:endParaRPr lang="en" b="0" i="0" u="none" baseline="0" dirty="0">
              <a:cs typeface="Arial" charset="0"/>
            </a:endParaRPr>
          </a:p>
          <a:p>
            <a:endParaRPr lang="en" altLang="fr-FR" dirty="0">
              <a:cs typeface="Arial" charset="0"/>
            </a:endParaRPr>
          </a:p>
          <a:p>
            <a:pPr algn="l" rtl="0"/>
            <a:r>
              <a:rPr lang="en" b="0" i="0" u="none" baseline="0" dirty="0">
                <a:cs typeface="Arial" charset="0"/>
              </a:rPr>
              <a:t>The </a:t>
            </a:r>
            <a:r>
              <a:rPr lang="en" b="0" i="0" u="none" baseline="0" dirty="0" smtClean="0">
                <a:cs typeface="Arial" charset="0"/>
              </a:rPr>
              <a:t>instructor</a:t>
            </a:r>
            <a:endParaRPr lang="en" b="0" i="0" u="none" baseline="0" dirty="0">
              <a:cs typeface="Arial" charset="0"/>
            </a:endParaRPr>
          </a:p>
          <a:p>
            <a:endParaRPr lang="en" altLang="fr-FR" dirty="0">
              <a:cs typeface="Arial" charset="0"/>
            </a:endParaRPr>
          </a:p>
          <a:p>
            <a:pPr algn="l" rtl="0"/>
            <a:r>
              <a:rPr lang="en" b="0" i="0" u="none" baseline="0" dirty="0">
                <a:cs typeface="Arial" charset="0"/>
              </a:rPr>
              <a:t>Each </a:t>
            </a:r>
            <a:r>
              <a:rPr lang="en" b="0" i="0" u="none" baseline="0" dirty="0" smtClean="0">
                <a:cs typeface="Arial" charset="0"/>
              </a:rPr>
              <a:t>parachutist</a:t>
            </a:r>
            <a:endParaRPr lang="en" b="0" i="0" u="none" baseline="0" dirty="0">
              <a:cs typeface="Arial" charset="0"/>
            </a:endParaRPr>
          </a:p>
          <a:p>
            <a:endParaRPr lang="en" altLang="fr-FR" dirty="0">
              <a:cs typeface="Arial" charset="0"/>
            </a:endParaRPr>
          </a:p>
          <a:p>
            <a:pPr algn="l" rtl="0"/>
            <a:r>
              <a:rPr lang="en" b="0" i="0" u="none" baseline="0" dirty="0">
                <a:cs typeface="Arial" charset="0"/>
              </a:rPr>
              <a:t>An HSE technician, if John recruited </a:t>
            </a:r>
            <a:r>
              <a:rPr lang="en" b="0" i="0" u="none" baseline="0" dirty="0" smtClean="0">
                <a:cs typeface="Arial" charset="0"/>
              </a:rPr>
              <a:t>one</a:t>
            </a:r>
            <a:endParaRPr lang="en" b="0" i="0" u="none" baseline="0" dirty="0">
              <a:cs typeface="Arial" charset="0"/>
            </a:endParaRPr>
          </a:p>
          <a:p>
            <a:endParaRPr lang="en" altLang="fr-FR" dirty="0">
              <a:cs typeface="Arial" charset="0"/>
            </a:endParaRPr>
          </a:p>
          <a:p>
            <a:endParaRPr lang="en" altLang="fr-FR" dirty="0">
              <a:cs typeface="Arial" charset="0"/>
            </a:endParaRPr>
          </a:p>
          <a:p>
            <a:endParaRPr lang="en" altLang="fr-FR" dirty="0">
              <a:cs typeface="Arial" charset="0"/>
            </a:endParaRPr>
          </a:p>
        </p:txBody>
      </p:sp>
      <p:sp>
        <p:nvSpPr>
          <p:cNvPr id="6"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US" sz="1000" b="0" i="0" u="none" baseline="0" smtClean="0"/>
              <a:t>TCG 3.1 – One MAESTRO and HSE Organization – V3</a:t>
            </a:r>
            <a:endParaRPr lang="en" altLang="fr-FR"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362950" cy="635000"/>
          </a:xfrm>
        </p:spPr>
        <p:txBody>
          <a:bodyPr/>
          <a:lstStyle/>
          <a:p>
            <a:pPr algn="l" rtl="0">
              <a:defRPr/>
            </a:pPr>
            <a:r>
              <a:rPr lang="en" b="1" i="0" u="none" baseline="0"/>
              <a:t>HSE responsibilities in the Total Group</a:t>
            </a:r>
            <a:endParaRPr lang="en" dirty="0"/>
          </a:p>
        </p:txBody>
      </p:sp>
      <p:sp>
        <p:nvSpPr>
          <p:cNvPr id="27650"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7A6478E8-9340-B844-98B1-CE3B88B2B4B2}" type="slidenum">
              <a:rPr>
                <a:solidFill>
                  <a:srgbClr val="898989"/>
                </a:solidFill>
                <a:ea typeface="Helvetica" charset="0"/>
                <a:cs typeface="Helvetica" charset="0"/>
              </a:rPr>
              <a:pPr algn="r" rtl="0"/>
              <a:t>13</a:t>
            </a:fld>
            <a:endParaRPr lang="en" altLang="fr-FR">
              <a:solidFill>
                <a:srgbClr val="898989"/>
              </a:solidFill>
              <a:ea typeface="Helvetica" charset="0"/>
              <a:cs typeface="Helvetica" charset="0"/>
            </a:endParaRPr>
          </a:p>
        </p:txBody>
      </p:sp>
      <p:sp>
        <p:nvSpPr>
          <p:cNvPr id="6" name="Rectangle à coins arrondis 5"/>
          <p:cNvSpPr/>
          <p:nvPr/>
        </p:nvSpPr>
        <p:spPr>
          <a:xfrm>
            <a:off x="1042988" y="1500188"/>
            <a:ext cx="3376612" cy="792162"/>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a:r>
              <a:rPr lang="en" b="1" i="0" u="none" baseline="0">
                <a:solidFill>
                  <a:schemeClr val="bg1"/>
                </a:solidFill>
              </a:rPr>
              <a:t>CEO (Mr Pouyanné)</a:t>
            </a:r>
          </a:p>
        </p:txBody>
      </p:sp>
      <p:sp>
        <p:nvSpPr>
          <p:cNvPr id="7" name="Rectangle à coins arrondis 6"/>
          <p:cNvSpPr/>
          <p:nvPr/>
        </p:nvSpPr>
        <p:spPr>
          <a:xfrm>
            <a:off x="1042988" y="2458244"/>
            <a:ext cx="3376612" cy="792163"/>
          </a:xfrm>
          <a:prstGeom prst="roundRect">
            <a:avLst/>
          </a:prstGeom>
          <a:solidFill>
            <a:srgbClr val="FFAA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en" b="1" i="0" u="none" baseline="0">
                <a:solidFill>
                  <a:schemeClr val="bg1"/>
                </a:solidFill>
              </a:rPr>
              <a:t>The Branch manager</a:t>
            </a:r>
          </a:p>
        </p:txBody>
      </p:sp>
      <p:sp>
        <p:nvSpPr>
          <p:cNvPr id="8" name="Rectangle à coins arrondis 7"/>
          <p:cNvSpPr/>
          <p:nvPr/>
        </p:nvSpPr>
        <p:spPr>
          <a:xfrm>
            <a:off x="1042988" y="3416301"/>
            <a:ext cx="3376612" cy="792162"/>
          </a:xfrm>
          <a:prstGeom prst="roundRect">
            <a:avLst/>
          </a:prstGeom>
          <a:solidFill>
            <a:srgbClr val="133C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en" b="1" i="0" u="none" baseline="0">
                <a:solidFill>
                  <a:schemeClr val="bg1"/>
                </a:solidFill>
              </a:rPr>
              <a:t>The Site/subsidiary manager The Site/subsidiary HSE operational manager</a:t>
            </a:r>
            <a:endParaRPr lang="en" b="1" dirty="0">
              <a:solidFill>
                <a:schemeClr val="bg1"/>
              </a:solidFill>
            </a:endParaRPr>
          </a:p>
        </p:txBody>
      </p:sp>
      <p:sp>
        <p:nvSpPr>
          <p:cNvPr id="9" name="Rectangle à coins arrondis 8"/>
          <p:cNvSpPr/>
          <p:nvPr/>
        </p:nvSpPr>
        <p:spPr>
          <a:xfrm>
            <a:off x="1035050" y="4374357"/>
            <a:ext cx="3384550" cy="792163"/>
          </a:xfrm>
          <a:prstGeom prst="roundRect">
            <a:avLst/>
          </a:prstGeom>
          <a:solidFill>
            <a:srgbClr val="3876A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en" b="1" i="0" u="none" baseline="0">
                <a:solidFill>
                  <a:schemeClr val="bg1"/>
                </a:solidFill>
              </a:rPr>
              <a:t>The Site/subsidiary manager</a:t>
            </a:r>
          </a:p>
        </p:txBody>
      </p:sp>
      <p:sp>
        <p:nvSpPr>
          <p:cNvPr id="27655" name="ZoneTexte 2"/>
          <p:cNvSpPr txBox="1">
            <a:spLocks noChangeArrowheads="1"/>
          </p:cNvSpPr>
          <p:nvPr/>
        </p:nvSpPr>
        <p:spPr bwMode="auto">
          <a:xfrm>
            <a:off x="647700" y="1042988"/>
            <a:ext cx="4294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 b="1" i="1" u="none" baseline="0"/>
              <a:t>The general manager = the HSE manager</a:t>
            </a:r>
          </a:p>
        </p:txBody>
      </p:sp>
      <p:sp>
        <p:nvSpPr>
          <p:cNvPr id="10" name="Rectangle à coins arrondis 9"/>
          <p:cNvSpPr/>
          <p:nvPr/>
        </p:nvSpPr>
        <p:spPr>
          <a:xfrm>
            <a:off x="1035050" y="5326426"/>
            <a:ext cx="3384550" cy="792163"/>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en" b="1" i="0" u="none" baseline="0">
                <a:solidFill>
                  <a:schemeClr val="bg1"/>
                </a:solidFill>
              </a:rPr>
              <a:t>The employees</a:t>
            </a:r>
            <a:endParaRPr lang="en" b="1" dirty="0">
              <a:solidFill>
                <a:schemeClr val="bg1"/>
              </a:solidFill>
            </a:endParaRPr>
          </a:p>
        </p:txBody>
      </p:sp>
      <p:sp>
        <p:nvSpPr>
          <p:cNvPr id="11"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US" sz="1000" b="0" i="0" u="none" baseline="0" smtClean="0"/>
              <a:t>TCG 3.1 – One MAESTRO and HSE Organization – V3</a:t>
            </a:r>
            <a:endParaRPr lang="en" altLang="fr-FR"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1042988" y="1523834"/>
            <a:ext cx="3376612" cy="792162"/>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a:r>
              <a:rPr lang="en" b="1" i="0" u="none" baseline="0">
                <a:solidFill>
                  <a:schemeClr val="bg1"/>
                </a:solidFill>
              </a:rPr>
              <a:t>CEO (Mr Pouyanné)</a:t>
            </a:r>
          </a:p>
        </p:txBody>
      </p:sp>
      <p:sp>
        <p:nvSpPr>
          <p:cNvPr id="17" name="Rectangle à coins arrondis 16"/>
          <p:cNvSpPr/>
          <p:nvPr/>
        </p:nvSpPr>
        <p:spPr>
          <a:xfrm>
            <a:off x="1042988" y="2426954"/>
            <a:ext cx="3376612" cy="792163"/>
          </a:xfrm>
          <a:prstGeom prst="roundRect">
            <a:avLst/>
          </a:prstGeom>
          <a:solidFill>
            <a:srgbClr val="FFAA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en" b="1" i="0" u="none" baseline="0">
                <a:solidFill>
                  <a:schemeClr val="bg1"/>
                </a:solidFill>
              </a:rPr>
              <a:t>The Branch manager</a:t>
            </a:r>
          </a:p>
        </p:txBody>
      </p:sp>
      <p:sp>
        <p:nvSpPr>
          <p:cNvPr id="18" name="Rectangle à coins arrondis 17"/>
          <p:cNvSpPr/>
          <p:nvPr/>
        </p:nvSpPr>
        <p:spPr>
          <a:xfrm>
            <a:off x="1042988" y="3366505"/>
            <a:ext cx="3376612" cy="792162"/>
          </a:xfrm>
          <a:prstGeom prst="roundRect">
            <a:avLst/>
          </a:prstGeom>
          <a:solidFill>
            <a:srgbClr val="133C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en" b="1" i="0" u="none" baseline="0">
                <a:solidFill>
                  <a:schemeClr val="bg1"/>
                </a:solidFill>
              </a:rPr>
              <a:t>The Site/subsidiary manager The Site/subsidiary HSE operational manager</a:t>
            </a:r>
          </a:p>
        </p:txBody>
      </p:sp>
      <p:sp>
        <p:nvSpPr>
          <p:cNvPr id="19" name="Rectangle à coins arrondis 18"/>
          <p:cNvSpPr/>
          <p:nvPr/>
        </p:nvSpPr>
        <p:spPr>
          <a:xfrm>
            <a:off x="1042988" y="4306055"/>
            <a:ext cx="3384550" cy="792163"/>
          </a:xfrm>
          <a:prstGeom prst="roundRect">
            <a:avLst/>
          </a:prstGeom>
          <a:solidFill>
            <a:srgbClr val="3876A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en" b="1" i="0" u="none" baseline="0">
                <a:solidFill>
                  <a:schemeClr val="bg1"/>
                </a:solidFill>
              </a:rPr>
              <a:t>The Site/subsidiary manager</a:t>
            </a:r>
          </a:p>
        </p:txBody>
      </p:sp>
      <p:sp>
        <p:nvSpPr>
          <p:cNvPr id="28677"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05F06D3E-AF21-CE4B-9A78-469653CBCFBF}" type="slidenum">
              <a:rPr>
                <a:solidFill>
                  <a:srgbClr val="898989"/>
                </a:solidFill>
                <a:ea typeface="Helvetica" charset="0"/>
                <a:cs typeface="Helvetica" charset="0"/>
              </a:rPr>
              <a:pPr algn="r" rtl="0"/>
              <a:t>14</a:t>
            </a:fld>
            <a:endParaRPr lang="en" altLang="fr-FR">
              <a:solidFill>
                <a:srgbClr val="898989"/>
              </a:solidFill>
              <a:ea typeface="Helvetica" charset="0"/>
              <a:cs typeface="Helvetica" charset="0"/>
            </a:endParaRPr>
          </a:p>
        </p:txBody>
      </p:sp>
      <p:sp>
        <p:nvSpPr>
          <p:cNvPr id="10" name="Rectangle à coins arrondis 9"/>
          <p:cNvSpPr/>
          <p:nvPr/>
        </p:nvSpPr>
        <p:spPr>
          <a:xfrm>
            <a:off x="4354909" y="1577808"/>
            <a:ext cx="3673475" cy="684213"/>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en" sz="1600" b="0" i="0" u="none" baseline="0"/>
              <a:t>HSE specialists and experts develop the regulations for Branches</a:t>
            </a:r>
          </a:p>
        </p:txBody>
      </p:sp>
      <p:sp>
        <p:nvSpPr>
          <p:cNvPr id="11" name="Rectangle à coins arrondis 10"/>
          <p:cNvSpPr/>
          <p:nvPr/>
        </p:nvSpPr>
        <p:spPr>
          <a:xfrm>
            <a:off x="4354909" y="2489856"/>
            <a:ext cx="3673475" cy="684212"/>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en" sz="1600" b="0" i="0" u="none" baseline="0"/>
              <a:t>HSE specialists for professions within the Branch</a:t>
            </a:r>
            <a:endParaRPr lang="en" sz="1600" dirty="0"/>
          </a:p>
        </p:txBody>
      </p:sp>
      <p:sp>
        <p:nvSpPr>
          <p:cNvPr id="12" name="Rectangle à coins arrondis 11"/>
          <p:cNvSpPr/>
          <p:nvPr/>
        </p:nvSpPr>
        <p:spPr>
          <a:xfrm>
            <a:off x="4339034" y="3426494"/>
            <a:ext cx="3689350" cy="684213"/>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en" sz="1600" b="0" i="0" u="none" baseline="0"/>
              <a:t>HSE team to implement the HSE management system</a:t>
            </a:r>
          </a:p>
        </p:txBody>
      </p:sp>
      <p:sp>
        <p:nvSpPr>
          <p:cNvPr id="13" name="Rectangle à coins arrondis 12"/>
          <p:cNvSpPr/>
          <p:nvPr/>
        </p:nvSpPr>
        <p:spPr>
          <a:xfrm>
            <a:off x="4354909" y="4413465"/>
            <a:ext cx="3673475" cy="593725"/>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en" sz="1600" b="0" i="0" u="none" baseline="0" dirty="0"/>
              <a:t>Ground HSE team: advise, guide, check the regulations</a:t>
            </a:r>
          </a:p>
        </p:txBody>
      </p:sp>
      <p:sp>
        <p:nvSpPr>
          <p:cNvPr id="20" name="Titre 1"/>
          <p:cNvSpPr>
            <a:spLocks noGrp="1"/>
          </p:cNvSpPr>
          <p:nvPr>
            <p:ph type="title"/>
          </p:nvPr>
        </p:nvSpPr>
        <p:spPr>
          <a:xfrm>
            <a:off x="457200" y="274638"/>
            <a:ext cx="8362950" cy="635000"/>
          </a:xfrm>
        </p:spPr>
        <p:txBody>
          <a:bodyPr/>
          <a:lstStyle/>
          <a:p>
            <a:pPr algn="l" rtl="0">
              <a:defRPr/>
            </a:pPr>
            <a:r>
              <a:rPr lang="en" b="1" i="0" u="none" baseline="0"/>
              <a:t>HSE responsibilities in the Total Group</a:t>
            </a:r>
            <a:endParaRPr lang="en" dirty="0"/>
          </a:p>
        </p:txBody>
      </p:sp>
      <p:sp>
        <p:nvSpPr>
          <p:cNvPr id="28683" name="ZoneTexte 20"/>
          <p:cNvSpPr txBox="1">
            <a:spLocks noChangeArrowheads="1"/>
          </p:cNvSpPr>
          <p:nvPr/>
        </p:nvSpPr>
        <p:spPr bwMode="auto">
          <a:xfrm>
            <a:off x="467544" y="1018693"/>
            <a:ext cx="4294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 b="1" i="1" u="none" baseline="0" dirty="0"/>
              <a:t>The general manager = the HSE manager</a:t>
            </a:r>
          </a:p>
        </p:txBody>
      </p:sp>
      <p:sp>
        <p:nvSpPr>
          <p:cNvPr id="23" name="Rectangle à coins arrondis 22"/>
          <p:cNvSpPr/>
          <p:nvPr/>
        </p:nvSpPr>
        <p:spPr>
          <a:xfrm>
            <a:off x="5002981" y="981075"/>
            <a:ext cx="3673475" cy="431800"/>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en" sz="1600" b="0" i="0" u="none" baseline="0" dirty="0"/>
              <a:t>The HSE teams play a support role</a:t>
            </a:r>
            <a:endParaRPr lang="en" sz="1600" dirty="0"/>
          </a:p>
        </p:txBody>
      </p:sp>
      <p:sp>
        <p:nvSpPr>
          <p:cNvPr id="15" name="Rectangle à coins arrondis 14"/>
          <p:cNvSpPr/>
          <p:nvPr/>
        </p:nvSpPr>
        <p:spPr>
          <a:xfrm>
            <a:off x="1042988" y="5248288"/>
            <a:ext cx="3384550" cy="792163"/>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en" b="1" i="0" u="none" baseline="0">
                <a:solidFill>
                  <a:schemeClr val="bg1"/>
                </a:solidFill>
              </a:rPr>
              <a:t>The employees</a:t>
            </a:r>
            <a:endParaRPr lang="en" b="1" dirty="0">
              <a:solidFill>
                <a:schemeClr val="bg1"/>
              </a:solidFill>
            </a:endParaRPr>
          </a:p>
        </p:txBody>
      </p:sp>
      <p:sp>
        <p:nvSpPr>
          <p:cNvPr id="21" name="Rectangle à coins arrondis 20"/>
          <p:cNvSpPr/>
          <p:nvPr/>
        </p:nvSpPr>
        <p:spPr>
          <a:xfrm>
            <a:off x="4354909" y="5347506"/>
            <a:ext cx="3673475" cy="593725"/>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en" sz="1600" b="0" i="0" u="none" baseline="0" dirty="0"/>
              <a:t>Follow the regulations, use the tools, think about others.</a:t>
            </a:r>
            <a:endParaRPr lang="en" sz="1600" dirty="0"/>
          </a:p>
        </p:txBody>
      </p:sp>
      <p:sp>
        <p:nvSpPr>
          <p:cNvPr id="22"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US" sz="1000" b="0" i="0" u="none" baseline="0" smtClean="0"/>
              <a:t>TCG 3.1 – One MAESTRO and HSE Organization – V3</a:t>
            </a:r>
            <a:endParaRPr lang="en" altLang="fr-FR" sz="1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en" b="1" i="0" u="none" baseline="0"/>
              <a:t>HSE organization on a Group level</a:t>
            </a:r>
            <a:endParaRPr lang="en" dirty="0"/>
          </a:p>
        </p:txBody>
      </p:sp>
      <p:sp>
        <p:nvSpPr>
          <p:cNvPr id="29698"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0FA5B68D-89AC-F240-A889-614B2BD31F3A}" type="slidenum">
              <a:rPr>
                <a:solidFill>
                  <a:srgbClr val="898989"/>
                </a:solidFill>
                <a:ea typeface="Helvetica" charset="0"/>
                <a:cs typeface="Helvetica" charset="0"/>
              </a:rPr>
              <a:pPr algn="r" rtl="0"/>
              <a:t>15</a:t>
            </a:fld>
            <a:endParaRPr lang="en" altLang="fr-FR">
              <a:solidFill>
                <a:srgbClr val="898989"/>
              </a:solidFill>
              <a:ea typeface="Helvetica" charset="0"/>
              <a:cs typeface="Helvetica" charset="0"/>
            </a:endParaRPr>
          </a:p>
        </p:txBody>
      </p:sp>
      <p:sp>
        <p:nvSpPr>
          <p:cNvPr id="6"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US" sz="1000" b="0" i="0" u="none" baseline="0" smtClean="0"/>
              <a:t>TCG 3.1 – One MAESTRO and HSE Organization – V3</a:t>
            </a:r>
            <a:endParaRPr lang="en" altLang="fr-FR" sz="1000" dirty="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9355"/>
            <a:ext cx="9036496" cy="594795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l" rtl="0" eaLnBrk="1" fontAlgn="auto" hangingPunct="1">
              <a:spcAft>
                <a:spcPts val="0"/>
              </a:spcAft>
              <a:defRPr/>
            </a:pPr>
            <a:r>
              <a:rPr lang="en" b="1" i="0" u="none" baseline="0">
                <a:solidFill>
                  <a:schemeClr val="accent3">
                    <a:lumMod val="75000"/>
                  </a:schemeClr>
                </a:solidFill>
                <a:ea typeface="+mj-ea"/>
              </a:rPr>
              <a:t>Module objectives</a:t>
            </a:r>
            <a:endParaRPr lang="en" dirty="0">
              <a:solidFill>
                <a:schemeClr val="accent3">
                  <a:lumMod val="75000"/>
                </a:schemeClr>
              </a:solidFill>
              <a:ea typeface="+mj-ea"/>
            </a:endParaRPr>
          </a:p>
        </p:txBody>
      </p:sp>
      <p:sp>
        <p:nvSpPr>
          <p:cNvPr id="15362" name="Espace réservé du numéro de diapositive 2"/>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ED7664F5-AB76-7B49-8E79-789DCE439CB6}" type="slidenum">
              <a:rPr>
                <a:solidFill>
                  <a:srgbClr val="898989"/>
                </a:solidFill>
                <a:ea typeface="Helvetica" charset="0"/>
                <a:cs typeface="Helvetica" charset="0"/>
              </a:rPr>
              <a:pPr algn="r" rtl="0"/>
              <a:t>2</a:t>
            </a:fld>
            <a:endParaRPr lang="en" altLang="fr-FR">
              <a:solidFill>
                <a:srgbClr val="898989"/>
              </a:solidFill>
              <a:ea typeface="Helvetica" charset="0"/>
              <a:cs typeface="Helvetica" charset="0"/>
            </a:endParaRPr>
          </a:p>
        </p:txBody>
      </p:sp>
      <p:sp>
        <p:nvSpPr>
          <p:cNvPr id="15363" name="Espace réservé du contenu 4"/>
          <p:cNvSpPr>
            <a:spLocks noGrp="1"/>
          </p:cNvSpPr>
          <p:nvPr>
            <p:ph type="body" sz="quarter" idx="12"/>
          </p:nvPr>
        </p:nvSpPr>
        <p:spPr>
          <a:xfrm>
            <a:off x="457200" y="1773238"/>
            <a:ext cx="8218488" cy="2374900"/>
          </a:xfrm>
        </p:spPr>
        <p:txBody>
          <a:bodyPr/>
          <a:lstStyle/>
          <a:p>
            <a:pPr marL="0" indent="0" algn="just" rtl="0">
              <a:buFont typeface="Lucida Grande" charset="0"/>
              <a:buNone/>
            </a:pPr>
            <a:r>
              <a:rPr lang="en" b="0" i="0" u="none" baseline="0">
                <a:cs typeface="Arial" charset="0"/>
              </a:rPr>
              <a:t>At the end of this module, you:</a:t>
            </a:r>
          </a:p>
          <a:p>
            <a:pPr marL="0" indent="0" algn="just" rtl="0"/>
            <a:endParaRPr lang="en" altLang="fr-FR" dirty="0">
              <a:cs typeface="Arial" charset="0"/>
            </a:endParaRPr>
          </a:p>
          <a:p>
            <a:pPr algn="l" rtl="0"/>
            <a:r>
              <a:rPr lang="en" b="0" i="0" u="none" baseline="0"/>
              <a:t>will understand what MAESTRO is and you will be able to quote it key contents.</a:t>
            </a:r>
          </a:p>
          <a:p>
            <a:endParaRPr lang="en" altLang="fr-FR" dirty="0"/>
          </a:p>
          <a:p>
            <a:pPr algn="l" rtl="0"/>
            <a:r>
              <a:rPr lang="en" b="0" i="0" u="none" baseline="0"/>
              <a:t>will know the Group's HSE responsibilities, including yours. </a:t>
            </a:r>
            <a:endParaRPr lang="en" altLang="fr-FR" dirty="0"/>
          </a:p>
        </p:txBody>
      </p:sp>
      <p:sp>
        <p:nvSpPr>
          <p:cNvPr id="15364"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US" sz="1000" b="0" i="0" u="none" baseline="0" smtClean="0"/>
              <a:t>TCG 3.1 – One MAESTRO and HSE Organization – V3</a:t>
            </a:r>
            <a:endParaRPr lang="en" altLang="fr-FR"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en" b="1" i="0" u="none" baseline="0"/>
              <a:t>Actual situation:</a:t>
            </a:r>
            <a:r>
              <a:rPr lang="en"/>
              <a:t/>
            </a:r>
            <a:br>
              <a:rPr lang="en"/>
            </a:br>
            <a:r>
              <a:rPr lang="en" b="1" i="0" u="none" baseline="0"/>
              <a:t>general manager of 3 risk centers</a:t>
            </a:r>
            <a:endParaRPr lang="en" dirty="0"/>
          </a:p>
        </p:txBody>
      </p:sp>
      <p:sp>
        <p:nvSpPr>
          <p:cNvPr id="17410" name="Espace réservé du texte 2"/>
          <p:cNvSpPr>
            <a:spLocks noGrp="1"/>
          </p:cNvSpPr>
          <p:nvPr>
            <p:ph type="body" sz="quarter" idx="12"/>
          </p:nvPr>
        </p:nvSpPr>
        <p:spPr>
          <a:xfrm>
            <a:off x="457200" y="1125538"/>
            <a:ext cx="8218488" cy="5040312"/>
          </a:xfrm>
        </p:spPr>
        <p:txBody>
          <a:bodyPr/>
          <a:lstStyle/>
          <a:p>
            <a:pPr marL="0" indent="0" algn="just" rtl="0">
              <a:buFont typeface="Lucida Grande" charset="0"/>
              <a:buNone/>
            </a:pPr>
            <a:r>
              <a:rPr lang="en" sz="1600" b="0" i="1" u="none" baseline="0">
                <a:cs typeface="Arial" charset="0"/>
              </a:rPr>
              <a:t>“After several years of reflection, John decided to create 3 centers for high-adrenalin sports”: Two parachuting centers in two different countries and a racing circuit in one of the two.</a:t>
            </a:r>
          </a:p>
          <a:p>
            <a:pPr marL="0" indent="0" algn="just" rtl="0">
              <a:buFont typeface="Lucida Grande" charset="0"/>
              <a:buNone/>
            </a:pPr>
            <a:r>
              <a:rPr lang="en" sz="1600" b="0" i="1" u="none" baseline="0">
                <a:cs typeface="Arial" charset="0"/>
              </a:rPr>
              <a:t>The project is advanced since the 3 centers are ready, even minimally operational, with about thirty specialized instructors, mechanics and staff recruited. Almost nine pieces of equipment (cars, planes, etc.) are operational.</a:t>
            </a:r>
          </a:p>
          <a:p>
            <a:pPr marL="0" indent="0" algn="just" rtl="0">
              <a:buFont typeface="Lucida Grande" charset="0"/>
              <a:buNone/>
            </a:pPr>
            <a:r>
              <a:rPr lang="en" sz="1600" b="0" i="1" u="none" baseline="0">
                <a:cs typeface="Arial" charset="0"/>
              </a:rPr>
              <a:t>Conscious of the dangers of these activities, John really wishes to avoid any accidents or incidents and is very strict on the fact that risks be effectively controlled, whatever the site.</a:t>
            </a:r>
          </a:p>
          <a:p>
            <a:pPr marL="0" indent="0" algn="just" rtl="0">
              <a:buFont typeface="Lucida Grande" charset="0"/>
              <a:buNone/>
            </a:pPr>
            <a:r>
              <a:rPr lang="en" sz="1600" b="0" i="1" u="none" baseline="0">
                <a:cs typeface="Arial" charset="0"/>
              </a:rPr>
              <a:t>He feels he is the only one responsible for ensuring the safety of the entire project. And this morning, he is a little anxious, as he discovered some surprising practices when he examined the sites last week. Working remotely, he cannot be the only person responsible."</a:t>
            </a:r>
          </a:p>
          <a:p>
            <a:pPr marL="0" indent="0" algn="just" rtl="0">
              <a:buFont typeface="Lucida Grande" charset="0"/>
              <a:buNone/>
            </a:pPr>
            <a:endParaRPr lang="en" altLang="fr-FR" b="1">
              <a:cs typeface="Arial" charset="0"/>
            </a:endParaRPr>
          </a:p>
          <a:p>
            <a:pPr marL="0" indent="0" algn="ctr" rtl="0">
              <a:buFont typeface="Lucida Grande" charset="0"/>
              <a:buNone/>
            </a:pPr>
            <a:r>
              <a:rPr lang="en" b="1" i="0" u="none" baseline="0">
                <a:cs typeface="Arial" charset="0"/>
              </a:rPr>
              <a:t>What sort of risk control measures do you think he could implement to give him more peace of mind?</a:t>
            </a:r>
          </a:p>
        </p:txBody>
      </p:sp>
      <p:sp>
        <p:nvSpPr>
          <p:cNvPr id="17411"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C0B90986-8D5B-344C-AF39-ADD033692A87}" type="slidenum">
              <a:rPr>
                <a:solidFill>
                  <a:srgbClr val="898989"/>
                </a:solidFill>
                <a:ea typeface="Helvetica" charset="0"/>
                <a:cs typeface="Helvetica" charset="0"/>
              </a:rPr>
              <a:pPr algn="r" rtl="0"/>
              <a:t>3</a:t>
            </a:fld>
            <a:endParaRPr lang="en" altLang="fr-FR">
              <a:solidFill>
                <a:srgbClr val="898989"/>
              </a:solidFill>
              <a:ea typeface="Helvetica" charset="0"/>
              <a:cs typeface="Helvetica" charset="0"/>
            </a:endParaRPr>
          </a:p>
        </p:txBody>
      </p:sp>
      <p:sp>
        <p:nvSpPr>
          <p:cNvPr id="6"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US" sz="1000" b="0" i="0" u="none" baseline="0" smtClean="0"/>
              <a:t>TCG 3.1 – One MAESTRO and HSE Organization – V3</a:t>
            </a:r>
            <a:endParaRPr lang="en" altLang="fr-FR"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bwMode="auto">
          <a:xfrm>
            <a:off x="457200" y="274638"/>
            <a:ext cx="8507413" cy="635000"/>
          </a:xfrm>
        </p:spPr>
        <p:txBody>
          <a:bodyPr wrap="square" numCol="1" anchorCtr="0" compatLnSpc="1">
            <a:prstTxWarp prst="textNoShape">
              <a:avLst/>
            </a:prstTxWarp>
          </a:bodyPr>
          <a:lstStyle/>
          <a:p>
            <a:pPr algn="l" rtl="0"/>
            <a:r>
              <a:rPr lang="en" b="1" i="0" u="none" cap="none" baseline="0">
                <a:cs typeface="Arial" charset="0"/>
              </a:rPr>
              <a:t>One MAESTRO</a:t>
            </a:r>
            <a:r>
              <a:rPr lang="en" sz="2800" cap="none">
                <a:solidFill>
                  <a:srgbClr val="073771"/>
                </a:solidFill>
                <a:cs typeface="Arial" charset="0"/>
              </a:rPr>
              <a:t/>
            </a:r>
            <a:br>
              <a:rPr lang="en" sz="2800" cap="none">
                <a:solidFill>
                  <a:srgbClr val="073771"/>
                </a:solidFill>
                <a:cs typeface="Arial" charset="0"/>
              </a:rPr>
            </a:br>
            <a:r>
              <a:rPr lang="en" sz="1600" b="1" i="0" u="sng" cap="none" baseline="0">
                <a:solidFill>
                  <a:srgbClr val="FA3805"/>
                </a:solidFill>
                <a:cs typeface="Arial" charset="0"/>
              </a:rPr>
              <a:t>M</a:t>
            </a:r>
            <a:r>
              <a:rPr lang="en" sz="1600" b="1" i="0" u="none" cap="none" baseline="0">
                <a:solidFill>
                  <a:srgbClr val="073771"/>
                </a:solidFill>
                <a:cs typeface="Arial" charset="0"/>
              </a:rPr>
              <a:t>anagement </a:t>
            </a:r>
            <a:r>
              <a:rPr lang="en" sz="1600" b="1" i="0" u="sng" cap="none" baseline="0">
                <a:solidFill>
                  <a:srgbClr val="FA3805"/>
                </a:solidFill>
                <a:cs typeface="Arial" charset="0"/>
              </a:rPr>
              <a:t>A</a:t>
            </a:r>
            <a:r>
              <a:rPr lang="en" sz="1600" b="1" i="0" u="none" cap="none" baseline="0">
                <a:solidFill>
                  <a:srgbClr val="073771"/>
                </a:solidFill>
                <a:cs typeface="Arial" charset="0"/>
              </a:rPr>
              <a:t>nd </a:t>
            </a:r>
            <a:r>
              <a:rPr lang="en" sz="1600" b="1" i="0" u="sng" cap="none" baseline="0">
                <a:solidFill>
                  <a:srgbClr val="FA3805"/>
                </a:solidFill>
                <a:cs typeface="Arial" charset="0"/>
              </a:rPr>
              <a:t>E</a:t>
            </a:r>
            <a:r>
              <a:rPr lang="en" sz="1600" b="1" i="0" u="none" cap="none" baseline="0">
                <a:solidFill>
                  <a:srgbClr val="073771"/>
                </a:solidFill>
                <a:cs typeface="Arial" charset="0"/>
              </a:rPr>
              <a:t>xpectation </a:t>
            </a:r>
            <a:r>
              <a:rPr lang="en" sz="1600" b="1" i="0" u="sng" cap="none" baseline="0">
                <a:solidFill>
                  <a:srgbClr val="FA3805"/>
                </a:solidFill>
                <a:cs typeface="Arial" charset="0"/>
              </a:rPr>
              <a:t>S</a:t>
            </a:r>
            <a:r>
              <a:rPr lang="en" sz="1600" b="1" i="0" u="none" cap="none" baseline="0">
                <a:solidFill>
                  <a:srgbClr val="073771"/>
                </a:solidFill>
                <a:cs typeface="Arial" charset="0"/>
              </a:rPr>
              <a:t>tandards </a:t>
            </a:r>
            <a:r>
              <a:rPr lang="en" sz="1600" b="1" i="0" u="sng" cap="none" baseline="0">
                <a:solidFill>
                  <a:srgbClr val="FA3805"/>
                </a:solidFill>
                <a:cs typeface="Arial" charset="0"/>
              </a:rPr>
              <a:t>T</a:t>
            </a:r>
            <a:r>
              <a:rPr lang="en" sz="1600" b="1" i="0" u="none" cap="none" baseline="0">
                <a:solidFill>
                  <a:srgbClr val="073771"/>
                </a:solidFill>
                <a:cs typeface="Arial" charset="0"/>
              </a:rPr>
              <a:t>owards </a:t>
            </a:r>
            <a:r>
              <a:rPr lang="en" sz="1600" b="1" i="0" u="sng" cap="none" baseline="0">
                <a:solidFill>
                  <a:srgbClr val="FA3805"/>
                </a:solidFill>
                <a:cs typeface="Arial" charset="0"/>
              </a:rPr>
              <a:t>R</a:t>
            </a:r>
            <a:r>
              <a:rPr lang="en" sz="1600" b="1" i="0" u="none" cap="none" baseline="0">
                <a:solidFill>
                  <a:srgbClr val="073771"/>
                </a:solidFill>
                <a:cs typeface="Arial" charset="0"/>
              </a:rPr>
              <a:t>obust </a:t>
            </a:r>
            <a:r>
              <a:rPr lang="en" sz="1600" b="1" i="0" u="sng" cap="none" baseline="0">
                <a:solidFill>
                  <a:srgbClr val="FA3805"/>
                </a:solidFill>
                <a:cs typeface="Arial" charset="0"/>
              </a:rPr>
              <a:t>O</a:t>
            </a:r>
            <a:r>
              <a:rPr lang="en" sz="1600" b="1" i="0" u="none" cap="none" baseline="0">
                <a:solidFill>
                  <a:srgbClr val="073771"/>
                </a:solidFill>
                <a:cs typeface="Arial" charset="0"/>
              </a:rPr>
              <a:t>perations</a:t>
            </a:r>
            <a:r>
              <a:rPr lang="en" sz="1600" u="sng" cap="none">
                <a:solidFill>
                  <a:srgbClr val="073771"/>
                </a:solidFill>
                <a:cs typeface="Arial" charset="0"/>
              </a:rPr>
              <a:t/>
            </a:r>
            <a:br>
              <a:rPr lang="en" sz="1600" u="sng" cap="none">
                <a:solidFill>
                  <a:srgbClr val="073771"/>
                </a:solidFill>
                <a:cs typeface="Arial" charset="0"/>
              </a:rPr>
            </a:br>
            <a:endParaRPr lang="en" altLang="fr-FR" sz="1600" cap="none">
              <a:cs typeface="Arial" charset="0"/>
            </a:endParaRPr>
          </a:p>
        </p:txBody>
      </p:sp>
      <p:sp>
        <p:nvSpPr>
          <p:cNvPr id="18434"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C56FFC96-E5B9-9547-928A-D8854C36867B}" type="slidenum">
              <a:rPr>
                <a:solidFill>
                  <a:srgbClr val="898989"/>
                </a:solidFill>
                <a:ea typeface="Helvetica" charset="0"/>
                <a:cs typeface="Helvetica" charset="0"/>
              </a:rPr>
              <a:pPr algn="r" rtl="0"/>
              <a:t>4</a:t>
            </a:fld>
            <a:endParaRPr lang="en" altLang="fr-FR">
              <a:solidFill>
                <a:srgbClr val="898989"/>
              </a:solidFill>
              <a:ea typeface="Helvetica" charset="0"/>
              <a:cs typeface="Helvetica" charset="0"/>
            </a:endParaRPr>
          </a:p>
        </p:txBody>
      </p:sp>
      <p:sp>
        <p:nvSpPr>
          <p:cNvPr id="18435" name="Text Box 3"/>
          <p:cNvSpPr txBox="1">
            <a:spLocks noChangeArrowheads="1"/>
          </p:cNvSpPr>
          <p:nvPr/>
        </p:nvSpPr>
        <p:spPr bwMode="auto">
          <a:xfrm>
            <a:off x="107504" y="3352800"/>
            <a:ext cx="1352997" cy="56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rtl="0"/>
            <a:r>
              <a:rPr lang="en" sz="1600" b="1" i="0" u="none" baseline="0" dirty="0">
                <a:solidFill>
                  <a:schemeClr val="bg2"/>
                </a:solidFill>
              </a:rPr>
              <a:t>Workstation safety</a:t>
            </a:r>
          </a:p>
        </p:txBody>
      </p:sp>
      <p:sp>
        <p:nvSpPr>
          <p:cNvPr id="7" name="Text Box 5"/>
          <p:cNvSpPr txBox="1">
            <a:spLocks noChangeArrowheads="1"/>
          </p:cNvSpPr>
          <p:nvPr/>
        </p:nvSpPr>
        <p:spPr bwMode="auto">
          <a:xfrm>
            <a:off x="1549262" y="5764213"/>
            <a:ext cx="6190284" cy="441597"/>
          </a:xfrm>
          <a:prstGeom prst="rect">
            <a:avLst/>
          </a:prstGeom>
          <a:noFill/>
          <a:ln w="25400" algn="ctr">
            <a:noFill/>
            <a:miter lim="800000"/>
            <a:headEnd/>
            <a:tailEnd/>
          </a:ln>
        </p:spPr>
        <p:txBody>
          <a:bodyPr wrap="none" lIns="72009" tIns="36005" rIns="72009" bIns="36005">
            <a:spAutoFit/>
          </a:bodyPr>
          <a:lstStyle/>
          <a:p>
            <a:pPr algn="ctr" defTabSz="720725" rtl="0">
              <a:lnSpc>
                <a:spcPct val="120000"/>
              </a:lnSpc>
              <a:spcBef>
                <a:spcPct val="50000"/>
              </a:spcBef>
              <a:buClr>
                <a:srgbClr val="FA3805"/>
              </a:buClr>
              <a:buSzPct val="120000"/>
              <a:defRPr/>
            </a:pPr>
            <a:r>
              <a:rPr lang="en" sz="2200" b="1" i="0" u="none" cap="all" baseline="0" dirty="0">
                <a:solidFill>
                  <a:schemeClr val="accent3">
                    <a:lumMod val="75000"/>
                  </a:schemeClr>
                </a:solidFill>
                <a:latin typeface="+mj-lt"/>
                <a:ea typeface="+mj-ea"/>
                <a:cs typeface="Arial"/>
              </a:rPr>
              <a:t>A joint approach for managing risks</a:t>
            </a:r>
          </a:p>
        </p:txBody>
      </p:sp>
      <p:sp>
        <p:nvSpPr>
          <p:cNvPr id="18437" name="Arc 7"/>
          <p:cNvSpPr>
            <a:spLocks/>
          </p:cNvSpPr>
          <p:nvPr/>
        </p:nvSpPr>
        <p:spPr bwMode="auto">
          <a:xfrm rot="4756268">
            <a:off x="6422231" y="4433094"/>
            <a:ext cx="1265238" cy="704850"/>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
          </a:p>
        </p:txBody>
      </p:sp>
      <p:sp>
        <p:nvSpPr>
          <p:cNvPr id="18438" name="Arc 7"/>
          <p:cNvSpPr>
            <a:spLocks/>
          </p:cNvSpPr>
          <p:nvPr/>
        </p:nvSpPr>
        <p:spPr bwMode="auto">
          <a:xfrm rot="17603620" flipH="1">
            <a:off x="261937" y="3495676"/>
            <a:ext cx="1901825" cy="1403350"/>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
          </a:p>
        </p:txBody>
      </p:sp>
      <p:pic>
        <p:nvPicPr>
          <p:cNvPr id="10" name="Picture 2" descr="http://img.maxisciences.com/pollution/pollution-de-l-eau-par-des-hydrocarbures_12866_w250.jpg"/>
          <p:cNvPicPr>
            <a:picLocks noChangeAspect="1" noChangeArrowheads="1"/>
          </p:cNvPicPr>
          <p:nvPr/>
        </p:nvPicPr>
        <p:blipFill>
          <a:blip r:embed="rId2" cstate="email"/>
          <a:srcRect/>
          <a:stretch>
            <a:fillRect/>
          </a:stretch>
        </p:blipFill>
        <p:spPr bwMode="auto">
          <a:xfrm>
            <a:off x="1460500" y="2828925"/>
            <a:ext cx="1616075" cy="2073275"/>
          </a:xfrm>
          <a:prstGeom prst="rect">
            <a:avLst/>
          </a:prstGeom>
          <a:ln>
            <a:noFill/>
          </a:ln>
          <a:effectLst>
            <a:outerShdw blurRad="292100" dist="139700" dir="2700000" algn="tl" rotWithShape="0">
              <a:srgbClr val="333333">
                <a:alpha val="65000"/>
              </a:srgbClr>
            </a:outerShdw>
          </a:effectLst>
        </p:spPr>
      </p:pic>
      <p:sp>
        <p:nvSpPr>
          <p:cNvPr id="18440" name="Arc 7"/>
          <p:cNvSpPr>
            <a:spLocks/>
          </p:cNvSpPr>
          <p:nvPr/>
        </p:nvSpPr>
        <p:spPr bwMode="auto">
          <a:xfrm rot="2544923">
            <a:off x="5310188" y="3443288"/>
            <a:ext cx="1419225" cy="1616075"/>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
          </a:p>
        </p:txBody>
      </p:sp>
      <p:sp>
        <p:nvSpPr>
          <p:cNvPr id="18441" name="Text Box 3"/>
          <p:cNvSpPr txBox="1">
            <a:spLocks noChangeArrowheads="1"/>
          </p:cNvSpPr>
          <p:nvPr/>
        </p:nvSpPr>
        <p:spPr bwMode="auto">
          <a:xfrm>
            <a:off x="3235325" y="3411538"/>
            <a:ext cx="10715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rtl="0"/>
            <a:r>
              <a:rPr lang="en" sz="1600" b="1" i="0" u="none" baseline="0">
                <a:solidFill>
                  <a:schemeClr val="bg2"/>
                </a:solidFill>
              </a:rPr>
              <a:t>Major risks</a:t>
            </a:r>
          </a:p>
        </p:txBody>
      </p:sp>
      <p:pic>
        <p:nvPicPr>
          <p:cNvPr id="13" name="Picture 11"/>
          <p:cNvPicPr>
            <a:picLocks noChangeAspect="1" noChangeArrowheads="1"/>
          </p:cNvPicPr>
          <p:nvPr/>
        </p:nvPicPr>
        <p:blipFill>
          <a:blip r:embed="rId3" cstate="email"/>
          <a:stretch>
            <a:fillRect/>
          </a:stretch>
        </p:blipFill>
        <p:spPr>
          <a:xfrm>
            <a:off x="290513" y="1277938"/>
            <a:ext cx="1616075" cy="2074862"/>
          </a:xfrm>
          <a:prstGeom prst="rect">
            <a:avLst/>
          </a:prstGeom>
          <a:ln>
            <a:noFill/>
          </a:ln>
          <a:effectLst>
            <a:outerShdw blurRad="292100" dist="139700" dir="2700000" algn="tl" rotWithShape="0">
              <a:srgbClr val="333333">
                <a:alpha val="65000"/>
              </a:srgbClr>
            </a:outerShdw>
          </a:effectLst>
        </p:spPr>
      </p:pic>
      <p:pic>
        <p:nvPicPr>
          <p:cNvPr id="14" name="Picture 10"/>
          <p:cNvPicPr>
            <a:picLocks noChangeAspect="1" noChangeArrowheads="1"/>
          </p:cNvPicPr>
          <p:nvPr/>
        </p:nvPicPr>
        <p:blipFill rotWithShape="1">
          <a:blip r:embed="rId4" cstate="email"/>
          <a:srcRect t="-2213" b="4666"/>
          <a:stretch/>
        </p:blipFill>
        <p:spPr bwMode="auto">
          <a:xfrm>
            <a:off x="2894013" y="1274763"/>
            <a:ext cx="1614487" cy="2074862"/>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1844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6888" y="2752725"/>
            <a:ext cx="16160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4" descr="E:\My Pictures\Securit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1975" y="1336675"/>
            <a:ext cx="15494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5" descr="E:\My Pictures\Societa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9150" y="2709863"/>
            <a:ext cx="16160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7" name="Text Box 3"/>
          <p:cNvSpPr txBox="1">
            <a:spLocks noChangeArrowheads="1"/>
          </p:cNvSpPr>
          <p:nvPr/>
        </p:nvSpPr>
        <p:spPr bwMode="auto">
          <a:xfrm>
            <a:off x="1403350" y="4902200"/>
            <a:ext cx="17018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rtl="0"/>
            <a:r>
              <a:rPr lang="en" sz="1600" b="1" i="0" u="none" baseline="0">
                <a:solidFill>
                  <a:schemeClr val="bg2"/>
                </a:solidFill>
              </a:rPr>
              <a:t>Environment</a:t>
            </a:r>
          </a:p>
        </p:txBody>
      </p:sp>
      <p:sp>
        <p:nvSpPr>
          <p:cNvPr id="18448" name="Text Box 3"/>
          <p:cNvSpPr txBox="1">
            <a:spLocks noChangeArrowheads="1"/>
          </p:cNvSpPr>
          <p:nvPr/>
        </p:nvSpPr>
        <p:spPr bwMode="auto">
          <a:xfrm>
            <a:off x="4306888" y="4902200"/>
            <a:ext cx="1544637"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rtl="0"/>
            <a:r>
              <a:rPr lang="en" sz="1600" b="1" i="0" u="none" baseline="0">
                <a:solidFill>
                  <a:schemeClr val="bg2"/>
                </a:solidFill>
              </a:rPr>
              <a:t>Hygiene</a:t>
            </a:r>
          </a:p>
        </p:txBody>
      </p:sp>
      <p:sp>
        <p:nvSpPr>
          <p:cNvPr id="18449" name="Text Box 3"/>
          <p:cNvSpPr txBox="1">
            <a:spLocks noChangeArrowheads="1"/>
          </p:cNvSpPr>
          <p:nvPr/>
        </p:nvSpPr>
        <p:spPr bwMode="auto">
          <a:xfrm>
            <a:off x="5641975" y="3471863"/>
            <a:ext cx="154305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rtl="0"/>
            <a:r>
              <a:rPr lang="en" sz="1600" b="1" i="0" u="none" baseline="0">
                <a:solidFill>
                  <a:schemeClr val="bg2"/>
                </a:solidFill>
              </a:rPr>
              <a:t>Security</a:t>
            </a:r>
          </a:p>
        </p:txBody>
      </p:sp>
      <p:sp>
        <p:nvSpPr>
          <p:cNvPr id="18450" name="Text Box 3"/>
          <p:cNvSpPr txBox="1">
            <a:spLocks noChangeArrowheads="1"/>
          </p:cNvSpPr>
          <p:nvPr/>
        </p:nvSpPr>
        <p:spPr bwMode="auto">
          <a:xfrm>
            <a:off x="7169150" y="4902200"/>
            <a:ext cx="154305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rtl="0"/>
            <a:r>
              <a:rPr lang="en" sz="1600" b="1" i="0" u="none" baseline="0">
                <a:solidFill>
                  <a:schemeClr val="bg2"/>
                </a:solidFill>
              </a:rPr>
              <a:t>Societal</a:t>
            </a:r>
          </a:p>
        </p:txBody>
      </p:sp>
      <p:sp>
        <p:nvSpPr>
          <p:cNvPr id="18451" name="Arc 7"/>
          <p:cNvSpPr>
            <a:spLocks/>
          </p:cNvSpPr>
          <p:nvPr/>
        </p:nvSpPr>
        <p:spPr bwMode="auto">
          <a:xfrm rot="4339730">
            <a:off x="5125244" y="4958557"/>
            <a:ext cx="276225" cy="706437"/>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
          </a:p>
        </p:txBody>
      </p:sp>
      <p:sp>
        <p:nvSpPr>
          <p:cNvPr id="18452" name="Arc 7"/>
          <p:cNvSpPr>
            <a:spLocks/>
          </p:cNvSpPr>
          <p:nvPr/>
        </p:nvSpPr>
        <p:spPr bwMode="auto">
          <a:xfrm rot="16548578" flipH="1">
            <a:off x="2146300" y="4835525"/>
            <a:ext cx="996950" cy="476250"/>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
          </a:p>
        </p:txBody>
      </p:sp>
      <p:sp>
        <p:nvSpPr>
          <p:cNvPr id="18453" name="Arc 7"/>
          <p:cNvSpPr>
            <a:spLocks/>
          </p:cNvSpPr>
          <p:nvPr/>
        </p:nvSpPr>
        <p:spPr bwMode="auto">
          <a:xfrm rot="18226606" flipH="1">
            <a:off x="2881313" y="3360738"/>
            <a:ext cx="2532062" cy="1230312"/>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
          </a:p>
        </p:txBody>
      </p:sp>
      <p:sp>
        <p:nvSpPr>
          <p:cNvPr id="24"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US" sz="1000" b="0" i="0" u="none" baseline="0" smtClean="0"/>
              <a:t>TCG 3.1 – One MAESTRO and HSE Organization – V3</a:t>
            </a:r>
            <a:endParaRPr lang="en" altLang="fr-FR"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en" b="1" i="0" u="none" baseline="0"/>
              <a:t>One MAESTRO: a Group HSE framework</a:t>
            </a:r>
            <a:endParaRPr lang="en" dirty="0"/>
          </a:p>
        </p:txBody>
      </p:sp>
      <p:sp>
        <p:nvSpPr>
          <p:cNvPr id="19458"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CCE56DFD-BA52-6446-BF2B-8BD5CE13A9C4}" type="slidenum">
              <a:rPr>
                <a:solidFill>
                  <a:srgbClr val="898989"/>
                </a:solidFill>
                <a:ea typeface="Helvetica" charset="0"/>
                <a:cs typeface="Helvetica" charset="0"/>
              </a:rPr>
              <a:pPr algn="r" rtl="0"/>
              <a:t>5</a:t>
            </a:fld>
            <a:endParaRPr lang="en" altLang="fr-FR">
              <a:solidFill>
                <a:srgbClr val="898989"/>
              </a:solidFill>
              <a:ea typeface="Helvetica" charset="0"/>
              <a:cs typeface="Helvetica" charset="0"/>
            </a:endParaRPr>
          </a:p>
        </p:txBody>
      </p:sp>
      <p:sp>
        <p:nvSpPr>
          <p:cNvPr id="19461" name="Espace réservé du texte 2"/>
          <p:cNvSpPr>
            <a:spLocks noGrp="1"/>
          </p:cNvSpPr>
          <p:nvPr>
            <p:ph type="body" sz="quarter" idx="12"/>
          </p:nvPr>
        </p:nvSpPr>
        <p:spPr>
          <a:xfrm>
            <a:off x="457200" y="1125538"/>
            <a:ext cx="5562600" cy="5040312"/>
          </a:xfrm>
        </p:spPr>
        <p:txBody>
          <a:bodyPr/>
          <a:lstStyle/>
          <a:p>
            <a:pPr algn="l" rtl="0"/>
            <a:r>
              <a:rPr lang="en" b="0" i="0" u="none" baseline="0">
                <a:cs typeface="Arial" charset="0"/>
              </a:rPr>
              <a:t>A framework to control and manage the risks for </a:t>
            </a:r>
            <a:r>
              <a:rPr lang="en" b="1" i="0" u="none" baseline="0">
                <a:cs typeface="Arial" charset="0"/>
              </a:rPr>
              <a:t>the whole Group</a:t>
            </a:r>
            <a:r>
              <a:rPr lang="en" b="0" i="0" u="none" baseline="0">
                <a:cs typeface="Arial" charset="0"/>
              </a:rPr>
              <a:t>.</a:t>
            </a:r>
          </a:p>
          <a:p>
            <a:endParaRPr lang="en" altLang="fr-FR" dirty="0">
              <a:cs typeface="Arial" charset="0"/>
            </a:endParaRPr>
          </a:p>
          <a:p>
            <a:pPr algn="l" rtl="0"/>
            <a:r>
              <a:rPr lang="en" b="0" i="0" u="none" baseline="0">
                <a:cs typeface="Arial" charset="0"/>
              </a:rPr>
              <a:t>Principles, </a:t>
            </a:r>
            <a:r>
              <a:rPr lang="en" b="1" i="0" u="none" baseline="0">
                <a:cs typeface="Arial" charset="0"/>
              </a:rPr>
              <a:t>requirements</a:t>
            </a:r>
            <a:r>
              <a:rPr lang="en" b="0" i="0" u="none" baseline="0">
                <a:cs typeface="Arial" charset="0"/>
              </a:rPr>
              <a:t> to be developed by Branches, subsidiaries to sites.</a:t>
            </a:r>
          </a:p>
          <a:p>
            <a:pPr lvl="1" algn="l" rtl="0"/>
            <a:endParaRPr lang="en" altLang="fr-FR" dirty="0">
              <a:cs typeface="Arial" charset="0"/>
            </a:endParaRPr>
          </a:p>
          <a:p>
            <a:pPr algn="l" rtl="0"/>
            <a:r>
              <a:rPr lang="en" b="0" i="0" u="none" baseline="0">
                <a:cs typeface="Arial" charset="0"/>
              </a:rPr>
              <a:t>Arising from a Branch HSEQ policy, the regulations, responsibilities, operating processes, mandatory requirements, etc.</a:t>
            </a:r>
            <a:endParaRPr lang="en" altLang="fr-FR" dirty="0">
              <a:cs typeface="Arial" charset="0"/>
            </a:endParaRPr>
          </a:p>
          <a:p>
            <a:endParaRPr lang="en" altLang="fr-FR" dirty="0">
              <a:cs typeface="Arial" charset="0"/>
            </a:endParaRPr>
          </a:p>
          <a:p>
            <a:pPr algn="l" rtl="0"/>
            <a:r>
              <a:rPr lang="en" b="0" i="0" u="none" baseline="0">
                <a:cs typeface="Arial" charset="0"/>
              </a:rPr>
              <a:t>The implementation of ONE MAESTRO on sites and subsidiaries is checked regularly through an audit (MAESTRO AUDIT).</a:t>
            </a:r>
          </a:p>
        </p:txBody>
      </p:sp>
      <p:sp>
        <p:nvSpPr>
          <p:cNvPr id="7"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US" sz="1000" b="0" i="0" u="none" baseline="0" smtClean="0"/>
              <a:t>TCG 3.1 – One MAESTRO and HSE Organization – V3</a:t>
            </a:r>
            <a:endParaRPr lang="en" altLang="fr-FR" sz="1000"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9364" y="2996952"/>
            <a:ext cx="2821436" cy="31436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en" b="1" i="0" u="none" baseline="0"/>
              <a:t>The MAESTRO principles</a:t>
            </a:r>
            <a:endParaRPr lang="en" dirty="0"/>
          </a:p>
        </p:txBody>
      </p:sp>
      <p:sp>
        <p:nvSpPr>
          <p:cNvPr id="20482" name="Espace réservé du texte 2"/>
          <p:cNvSpPr>
            <a:spLocks noGrp="1"/>
          </p:cNvSpPr>
          <p:nvPr>
            <p:ph type="body" sz="quarter" idx="12"/>
          </p:nvPr>
        </p:nvSpPr>
        <p:spPr>
          <a:xfrm>
            <a:off x="457200" y="1125538"/>
            <a:ext cx="7499176" cy="5040312"/>
          </a:xfrm>
        </p:spPr>
        <p:txBody>
          <a:bodyPr/>
          <a:lstStyle/>
          <a:p>
            <a:pPr algn="l" rtl="0">
              <a:spcAft>
                <a:spcPts val="1200"/>
              </a:spcAft>
            </a:pPr>
            <a:r>
              <a:rPr lang="en" sz="1600" b="1" i="0" u="none" baseline="0" dirty="0"/>
              <a:t>Principle 01 - </a:t>
            </a:r>
            <a:r>
              <a:rPr lang="en" sz="1600" b="0" i="0" u="none" baseline="0" dirty="0"/>
              <a:t>Management, Leadership, Communication and Commitment</a:t>
            </a:r>
          </a:p>
          <a:p>
            <a:pPr algn="l" rtl="0">
              <a:spcAft>
                <a:spcPts val="1200"/>
              </a:spcAft>
            </a:pPr>
            <a:r>
              <a:rPr lang="en" sz="1600" b="1" i="0" u="none" baseline="0" dirty="0"/>
              <a:t>Principle 02 – </a:t>
            </a:r>
            <a:r>
              <a:rPr lang="en" sz="1600" b="0" i="0" u="none" baseline="0" dirty="0"/>
              <a:t>Respect for laws, regulations and Group requirements</a:t>
            </a:r>
          </a:p>
          <a:p>
            <a:pPr algn="l" rtl="0">
              <a:spcAft>
                <a:spcPts val="1200"/>
              </a:spcAft>
            </a:pPr>
            <a:r>
              <a:rPr lang="en" sz="1600" b="1" i="0" u="none" baseline="0" dirty="0"/>
              <a:t>Principle 03 – </a:t>
            </a:r>
            <a:r>
              <a:rPr lang="en" sz="1600" b="0" i="0" u="none" baseline="0" dirty="0"/>
              <a:t>Management of risks, design and construction</a:t>
            </a:r>
          </a:p>
          <a:p>
            <a:pPr algn="l" rtl="0">
              <a:spcAft>
                <a:spcPts val="1200"/>
              </a:spcAft>
            </a:pPr>
            <a:r>
              <a:rPr lang="en" sz="1600" b="1" i="0" u="none" baseline="0" dirty="0"/>
              <a:t>Principle 04 – </a:t>
            </a:r>
            <a:r>
              <a:rPr lang="en" sz="1600" b="0" i="0" u="none" baseline="0" dirty="0"/>
              <a:t>Reliability and effectiveness of operations</a:t>
            </a:r>
          </a:p>
          <a:p>
            <a:pPr algn="l" rtl="0">
              <a:spcAft>
                <a:spcPts val="1200"/>
              </a:spcAft>
            </a:pPr>
            <a:r>
              <a:rPr lang="en" sz="1600" b="1" i="0" u="none" baseline="0" dirty="0"/>
              <a:t>Principle 05 – </a:t>
            </a:r>
            <a:r>
              <a:rPr lang="en" sz="1600" b="0" i="0" u="none" baseline="0" dirty="0"/>
              <a:t>Contractors and suppliers</a:t>
            </a:r>
          </a:p>
          <a:p>
            <a:pPr algn="l" rtl="0">
              <a:spcAft>
                <a:spcPts val="1200"/>
              </a:spcAft>
            </a:pPr>
            <a:r>
              <a:rPr lang="en" sz="1600" b="1" i="0" u="none" baseline="0" dirty="0"/>
              <a:t>Principle 06 – </a:t>
            </a:r>
            <a:r>
              <a:rPr lang="en" sz="1600" b="0" i="0" u="none" baseline="0" dirty="0"/>
              <a:t>Skills and training</a:t>
            </a:r>
          </a:p>
          <a:p>
            <a:pPr algn="l" rtl="0">
              <a:spcAft>
                <a:spcPts val="1200"/>
              </a:spcAft>
            </a:pPr>
            <a:r>
              <a:rPr lang="en" sz="1600" b="1" i="0" u="none" baseline="0" dirty="0"/>
              <a:t>Principle 07 – </a:t>
            </a:r>
            <a:r>
              <a:rPr lang="en" sz="1600" b="0" i="0" u="none" baseline="0" dirty="0"/>
              <a:t>Emergency: preparation and response.</a:t>
            </a:r>
          </a:p>
          <a:p>
            <a:pPr algn="l" rtl="0">
              <a:spcAft>
                <a:spcPts val="1200"/>
              </a:spcAft>
            </a:pPr>
            <a:r>
              <a:rPr lang="en" sz="1600" b="1" i="0" u="none" baseline="0" dirty="0"/>
              <a:t>Principle 08 - </a:t>
            </a:r>
            <a:r>
              <a:rPr lang="en" sz="1600" b="0" i="0" u="none" baseline="0" dirty="0"/>
              <a:t>Incident management and exchange of information</a:t>
            </a:r>
          </a:p>
          <a:p>
            <a:pPr algn="l" rtl="0">
              <a:spcAft>
                <a:spcPts val="1200"/>
              </a:spcAft>
            </a:pPr>
            <a:r>
              <a:rPr lang="en" sz="1600" b="1" i="0" u="none" baseline="0" dirty="0"/>
              <a:t>Principle 09 - </a:t>
            </a:r>
            <a:r>
              <a:rPr lang="en" sz="1600" b="0" i="0" u="none" baseline="0" dirty="0"/>
              <a:t>Monitoring, audit and control</a:t>
            </a:r>
          </a:p>
          <a:p>
            <a:pPr algn="l" rtl="0">
              <a:spcAft>
                <a:spcPts val="1200"/>
              </a:spcAft>
            </a:pPr>
            <a:r>
              <a:rPr lang="en" sz="1600" b="1" i="0" u="none" baseline="0" dirty="0"/>
              <a:t>Principle 10 – </a:t>
            </a:r>
            <a:r>
              <a:rPr lang="en" sz="1600" b="0" i="0" u="none" baseline="0" dirty="0"/>
              <a:t>Performance improvement</a:t>
            </a:r>
            <a:endParaRPr lang="en" altLang="fr-FR" sz="1600" dirty="0">
              <a:cs typeface="Arial" charset="0"/>
            </a:endParaRPr>
          </a:p>
        </p:txBody>
      </p:sp>
      <p:sp>
        <p:nvSpPr>
          <p:cNvPr id="20483"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BF0A83F6-EA5D-B946-82F7-A031320DA2FD}" type="slidenum">
              <a:rPr>
                <a:solidFill>
                  <a:srgbClr val="898989"/>
                </a:solidFill>
                <a:ea typeface="Helvetica" charset="0"/>
                <a:cs typeface="Helvetica" charset="0"/>
              </a:rPr>
              <a:pPr algn="r" rtl="0"/>
              <a:t>6</a:t>
            </a:fld>
            <a:endParaRPr lang="en" altLang="fr-FR">
              <a:solidFill>
                <a:srgbClr val="898989"/>
              </a:solidFill>
              <a:ea typeface="Helvetica" charset="0"/>
              <a:cs typeface="Helvetica" charset="0"/>
            </a:endParaRPr>
          </a:p>
        </p:txBody>
      </p:sp>
      <p:sp>
        <p:nvSpPr>
          <p:cNvPr id="9"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US" sz="1000" b="0" i="0" u="none" baseline="0" smtClean="0"/>
              <a:t>TCG 3.1 – One MAESTRO and HSE Organization – V3</a:t>
            </a:r>
            <a:endParaRPr lang="en" altLang="fr-FR" sz="1000"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2996952"/>
            <a:ext cx="2821436" cy="31436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en" b="1" i="0" u="none" baseline="0"/>
              <a:t>The MAESTRO principles and requirements</a:t>
            </a:r>
            <a:endParaRPr lang="en" dirty="0"/>
          </a:p>
        </p:txBody>
      </p:sp>
      <p:sp>
        <p:nvSpPr>
          <p:cNvPr id="21506"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64C7FA47-AAEA-6644-9191-E06AAF7A7642}" type="slidenum">
              <a:rPr>
                <a:solidFill>
                  <a:srgbClr val="898989"/>
                </a:solidFill>
                <a:ea typeface="Helvetica" charset="0"/>
                <a:cs typeface="Helvetica" charset="0"/>
              </a:rPr>
              <a:pPr algn="r" rtl="0"/>
              <a:t>7</a:t>
            </a:fld>
            <a:endParaRPr lang="en" altLang="fr-FR">
              <a:solidFill>
                <a:srgbClr val="898989"/>
              </a:solidFill>
              <a:ea typeface="Helvetica" charset="0"/>
              <a:cs typeface="Helvetica" charset="0"/>
            </a:endParaRPr>
          </a:p>
        </p:txBody>
      </p:sp>
      <p:sp>
        <p:nvSpPr>
          <p:cNvPr id="21508" name="Espace réservé du texte 2"/>
          <p:cNvSpPr>
            <a:spLocks noGrp="1"/>
          </p:cNvSpPr>
          <p:nvPr>
            <p:ph type="body" sz="quarter" idx="12"/>
          </p:nvPr>
        </p:nvSpPr>
        <p:spPr>
          <a:xfrm>
            <a:off x="179388" y="1052513"/>
            <a:ext cx="8640762" cy="1440383"/>
          </a:xfrm>
        </p:spPr>
        <p:txBody>
          <a:bodyPr/>
          <a:lstStyle/>
          <a:p>
            <a:pPr algn="l" rtl="0">
              <a:spcAft>
                <a:spcPts val="1200"/>
              </a:spcAft>
            </a:pPr>
            <a:r>
              <a:rPr lang="en" sz="1800" b="1" i="0" u="none" baseline="0"/>
              <a:t>Principle 04 – </a:t>
            </a:r>
            <a:r>
              <a:rPr lang="en" sz="1800" b="0" i="0" u="none" baseline="0"/>
              <a:t>Reliability and effectiveness of operations</a:t>
            </a:r>
          </a:p>
          <a:p>
            <a:pPr marL="0" indent="0" algn="l" rtl="0">
              <a:buNone/>
            </a:pPr>
            <a:r>
              <a:rPr lang="en" sz="1800" b="0" i="1" u="none" baseline="0"/>
              <a:t>“For all activities, the hazards to which people, the environment and properties are exposed are systematically identified, the associated risks assessed and the measures enabling them to be reduced are determined and implemented.”</a:t>
            </a:r>
            <a:endParaRPr lang="en" sz="1800" i="1" dirty="0"/>
          </a:p>
        </p:txBody>
      </p:sp>
      <p:grpSp>
        <p:nvGrpSpPr>
          <p:cNvPr id="3" name="Grouper 10"/>
          <p:cNvGrpSpPr>
            <a:grpSpLocks/>
          </p:cNvGrpSpPr>
          <p:nvPr/>
        </p:nvGrpSpPr>
        <p:grpSpPr bwMode="auto">
          <a:xfrm>
            <a:off x="899592" y="3068960"/>
            <a:ext cx="863600" cy="720725"/>
            <a:chOff x="2915816" y="2924944"/>
            <a:chExt cx="864096" cy="720080"/>
          </a:xfrm>
        </p:grpSpPr>
        <p:sp>
          <p:nvSpPr>
            <p:cNvPr id="9" name="Flèche vers la droite 8"/>
            <p:cNvSpPr/>
            <p:nvPr/>
          </p:nvSpPr>
          <p:spPr>
            <a:xfrm>
              <a:off x="2915816" y="3140651"/>
              <a:ext cx="864096" cy="504373"/>
            </a:xfrm>
            <a:prstGeom prst="rightArrow">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a:endParaRPr lang="en" altLang="fr-FR">
                <a:solidFill>
                  <a:srgbClr val="FFFFFF"/>
                </a:solidFill>
              </a:endParaRPr>
            </a:p>
          </p:txBody>
        </p:sp>
        <p:sp>
          <p:nvSpPr>
            <p:cNvPr id="10" name="Rectangle 9"/>
            <p:cNvSpPr/>
            <p:nvPr/>
          </p:nvSpPr>
          <p:spPr>
            <a:xfrm>
              <a:off x="2915816" y="2924944"/>
              <a:ext cx="287502" cy="575746"/>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a:endParaRPr lang="en" altLang="fr-FR">
                <a:solidFill>
                  <a:srgbClr val="FFFFFF"/>
                </a:solidFill>
              </a:endParaRPr>
            </a:p>
          </p:txBody>
        </p:sp>
      </p:grpSp>
      <p:sp>
        <p:nvSpPr>
          <p:cNvPr id="21510" name="Espace réservé du texte 2"/>
          <p:cNvSpPr txBox="1">
            <a:spLocks/>
          </p:cNvSpPr>
          <p:nvPr/>
        </p:nvSpPr>
        <p:spPr bwMode="auto">
          <a:xfrm>
            <a:off x="1979613" y="2982816"/>
            <a:ext cx="7037387" cy="230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spcBef>
                <a:spcPts val="300"/>
              </a:spcBef>
              <a:spcAft>
                <a:spcPts val="300"/>
              </a:spcAft>
              <a:buClr>
                <a:srgbClr val="A90025"/>
              </a:buClr>
              <a:buSzPct val="120000"/>
              <a:buFont typeface="Lucida Grande" charset="0"/>
              <a:buChar char="●"/>
              <a:defRPr sz="2000">
                <a:solidFill>
                  <a:schemeClr val="tx1"/>
                </a:solidFill>
                <a:latin typeface="Arial" charset="0"/>
                <a:ea typeface="Arial" charset="0"/>
                <a:cs typeface="Arial" charset="0"/>
              </a:defRPr>
            </a:lvl1pPr>
            <a:lvl2pPr marL="447675" indent="-180975" defTabSz="533400">
              <a:spcBef>
                <a:spcPts val="300"/>
              </a:spcBef>
              <a:spcAft>
                <a:spcPts val="300"/>
              </a:spcAft>
              <a:buClr>
                <a:srgbClr val="A90025"/>
              </a:buClr>
              <a:buFont typeface="Lucida Grande" charset="0"/>
              <a:buChar char="-"/>
              <a:defRPr>
                <a:solidFill>
                  <a:schemeClr val="tx1"/>
                </a:solidFill>
                <a:latin typeface="Arial" charset="0"/>
                <a:ea typeface="Arial" charset="0"/>
                <a:cs typeface="Arial" charset="0"/>
              </a:defRPr>
            </a:lvl2pPr>
            <a:lvl3pPr marL="806450" indent="-180975">
              <a:spcBef>
                <a:spcPts val="300"/>
              </a:spcBef>
              <a:spcAft>
                <a:spcPts val="300"/>
              </a:spcAft>
              <a:buClr>
                <a:srgbClr val="A90025"/>
              </a:buClr>
              <a:buSzPct val="100000"/>
              <a:buFont typeface="Lucida Grande" charset="0"/>
              <a:buChar char="•"/>
              <a:defRPr sz="1600">
                <a:solidFill>
                  <a:schemeClr val="tx1"/>
                </a:solidFill>
                <a:latin typeface="Arial" charset="0"/>
                <a:ea typeface="Arial" charset="0"/>
                <a:cs typeface="Arial" charset="0"/>
              </a:defRPr>
            </a:lvl3pPr>
            <a:lvl4pPr marL="1076325" indent="-171450">
              <a:spcBef>
                <a:spcPts val="300"/>
              </a:spcBef>
              <a:spcAft>
                <a:spcPts val="300"/>
              </a:spcAft>
              <a:buClr>
                <a:srgbClr val="A90025"/>
              </a:buClr>
              <a:buSzPct val="80000"/>
              <a:buFont typeface="Lucida Grande" charset="0"/>
              <a:buChar char="-"/>
              <a:defRPr sz="1600">
                <a:solidFill>
                  <a:schemeClr val="tx1"/>
                </a:solidFill>
                <a:latin typeface="Arial" charset="0"/>
                <a:ea typeface="Helvetica" charset="0"/>
                <a:cs typeface="Helvetica" charset="0"/>
              </a:defRPr>
            </a:lvl4pPr>
            <a:lvl5pPr marL="1258888" indent="-180975" defTabSz="352425">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5pPr>
            <a:lvl6pPr marL="17160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6pPr>
            <a:lvl7pPr marL="21732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7pPr>
            <a:lvl8pPr marL="26304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8pPr>
            <a:lvl9pPr marL="30876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9pPr>
          </a:lstStyle>
          <a:p>
            <a:pPr algn="l" rtl="0">
              <a:buNone/>
            </a:pPr>
            <a:r>
              <a:rPr lang="en" sz="1800" b="1" i="0" u="none" baseline="0"/>
              <a:t>CR EP HSE 001: </a:t>
            </a:r>
            <a:r>
              <a:rPr lang="en" sz="1800" b="0" i="0" u="none" baseline="0"/>
              <a:t>Using a needs assessment, Management must implement the regulations, procedures and work permit system to use to control the activities. These activities comprise, among others, land/maritime/air transport, lifting and entry into confined spaces. These regulations, procedures and work permit system must be reviewed by the relevant personnel as often as necessary to ensure their adequacy with the risks assessed. </a:t>
            </a:r>
            <a:endParaRPr lang="en" sz="1800" dirty="0"/>
          </a:p>
          <a:p>
            <a:pPr algn="l" rtl="0">
              <a:buFont typeface="Lucida Grande" charset="0"/>
              <a:buNone/>
            </a:pPr>
            <a:endParaRPr lang="en" altLang="fr-FR" sz="1800" dirty="0"/>
          </a:p>
          <a:p>
            <a:pPr algn="l" rtl="0">
              <a:buFont typeface="Lucida Grande" charset="0"/>
              <a:buNone/>
            </a:pPr>
            <a:r>
              <a:rPr lang="en" sz="1800" b="0" i="0" u="none" baseline="0"/>
              <a:t> </a:t>
            </a:r>
          </a:p>
          <a:p>
            <a:pPr algn="l" rtl="0">
              <a:buFont typeface="Lucida Grande" charset="0"/>
              <a:buNone/>
            </a:pPr>
            <a:endParaRPr lang="en" altLang="fr-FR" sz="1800" dirty="0">
              <a:solidFill>
                <a:srgbClr val="A6A6A6"/>
              </a:solidFill>
            </a:endParaRPr>
          </a:p>
          <a:p>
            <a:pPr algn="l" rtl="0">
              <a:buFont typeface="Lucida Grande" charset="0"/>
              <a:buNone/>
            </a:pPr>
            <a:endParaRPr lang="en" altLang="fr-FR" sz="1800" dirty="0"/>
          </a:p>
        </p:txBody>
      </p:sp>
      <p:sp>
        <p:nvSpPr>
          <p:cNvPr id="11"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US" sz="1000" b="0" i="0" u="none" baseline="0" smtClean="0"/>
              <a:t>TCG 3.1 – One MAESTRO and HSE Organization – V3</a:t>
            </a:r>
            <a:endParaRPr lang="en" altLang="fr-FR"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en" b="1" i="0" u="none" baseline="0"/>
              <a:t>The MAESTRO principles and requirements</a:t>
            </a:r>
            <a:endParaRPr lang="en" dirty="0"/>
          </a:p>
        </p:txBody>
      </p:sp>
      <p:sp>
        <p:nvSpPr>
          <p:cNvPr id="22530"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41F4D80B-B7EC-2640-94BF-984B867D0110}" type="slidenum">
              <a:rPr>
                <a:solidFill>
                  <a:srgbClr val="898989"/>
                </a:solidFill>
                <a:ea typeface="Helvetica" charset="0"/>
                <a:cs typeface="Helvetica" charset="0"/>
              </a:rPr>
              <a:pPr algn="r" rtl="0"/>
              <a:t>8</a:t>
            </a:fld>
            <a:endParaRPr lang="en" altLang="fr-FR">
              <a:solidFill>
                <a:srgbClr val="898989"/>
              </a:solidFill>
              <a:ea typeface="Helvetica" charset="0"/>
              <a:cs typeface="Helvetica"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943140"/>
            <a:ext cx="3816424" cy="2835258"/>
          </a:xfrm>
          <a:prstGeom prst="rect">
            <a:avLst/>
          </a:prstGeom>
          <a:ln>
            <a:solidFill>
              <a:schemeClr val="tx1"/>
            </a:solidFill>
          </a:ln>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604" y="2234307"/>
            <a:ext cx="3562822" cy="2852936"/>
          </a:xfrm>
          <a:prstGeom prst="rect">
            <a:avLst/>
          </a:prstGeom>
          <a:ln>
            <a:solidFill>
              <a:schemeClr val="tx1"/>
            </a:solidFill>
          </a:ln>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3212976"/>
            <a:ext cx="3520177" cy="2996952"/>
          </a:xfrm>
          <a:prstGeom prst="rect">
            <a:avLst/>
          </a:prstGeom>
          <a:ln>
            <a:solidFill>
              <a:schemeClr val="tx1"/>
            </a:solidFill>
          </a:ln>
        </p:spPr>
      </p:pic>
      <p:sp>
        <p:nvSpPr>
          <p:cNvPr id="8"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US" sz="1000" b="0" i="0" u="none" baseline="0" smtClean="0"/>
              <a:t>TCG 3.1 – One MAESTRO and HSE Organization – V3</a:t>
            </a:r>
            <a:endParaRPr lang="en" altLang="fr-FR"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en" b="1" i="0" u="none" baseline="0"/>
              <a:t>HSE technical standards</a:t>
            </a:r>
            <a:endParaRPr lang="en" dirty="0"/>
          </a:p>
        </p:txBody>
      </p:sp>
      <p:sp>
        <p:nvSpPr>
          <p:cNvPr id="23554"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C23630A8-01D9-5340-9D3A-89BEEE0A71A3}" type="slidenum">
              <a:rPr>
                <a:solidFill>
                  <a:srgbClr val="898989"/>
                </a:solidFill>
                <a:ea typeface="Helvetica" charset="0"/>
                <a:cs typeface="Helvetica" charset="0"/>
              </a:rPr>
              <a:pPr algn="r" rtl="0"/>
              <a:t>9</a:t>
            </a:fld>
            <a:endParaRPr lang="en" altLang="fr-FR">
              <a:solidFill>
                <a:srgbClr val="898989"/>
              </a:solidFill>
              <a:ea typeface="Helvetica" charset="0"/>
              <a:cs typeface="Helvetica" charset="0"/>
            </a:endParaRPr>
          </a:p>
        </p:txBody>
      </p:sp>
      <p:sp>
        <p:nvSpPr>
          <p:cNvPr id="16" name="ZoneTexte 15"/>
          <p:cNvSpPr txBox="1"/>
          <p:nvPr/>
        </p:nvSpPr>
        <p:spPr>
          <a:xfrm>
            <a:off x="1392937" y="1558223"/>
            <a:ext cx="2314575" cy="369887"/>
          </a:xfrm>
          <a:prstGeom prst="rect">
            <a:avLst/>
          </a:prstGeom>
          <a:noFill/>
        </p:spPr>
        <p:txBody>
          <a:bodyPr>
            <a:spAutoFit/>
          </a:bodyPr>
          <a:lstStyle/>
          <a:p>
            <a:pPr algn="l" rtl="0">
              <a:defRPr/>
            </a:pPr>
            <a:r>
              <a:rPr lang="en" b="0" i="0" u="none" baseline="0"/>
              <a:t>Group level</a:t>
            </a:r>
          </a:p>
        </p:txBody>
      </p:sp>
      <p:sp>
        <p:nvSpPr>
          <p:cNvPr id="17" name="ZoneTexte 16"/>
          <p:cNvSpPr txBox="1"/>
          <p:nvPr/>
        </p:nvSpPr>
        <p:spPr>
          <a:xfrm>
            <a:off x="1331640" y="5099077"/>
            <a:ext cx="2519362" cy="400110"/>
          </a:xfrm>
          <a:prstGeom prst="rect">
            <a:avLst/>
          </a:prstGeom>
          <a:noFill/>
        </p:spPr>
        <p:txBody>
          <a:bodyPr>
            <a:spAutoFit/>
          </a:bodyPr>
          <a:lstStyle/>
          <a:p>
            <a:pPr algn="l" rtl="0">
              <a:defRPr/>
            </a:pPr>
            <a:r>
              <a:rPr lang="en" sz="2000" b="0" i="0" u="none" baseline="0" dirty="0"/>
              <a:t>Site/subsidiary level</a:t>
            </a:r>
          </a:p>
        </p:txBody>
      </p:sp>
      <p:pic>
        <p:nvPicPr>
          <p:cNvPr id="18" name="ShockwaveFlash1"/>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l="17334" t="17676" r="17455" b="10852"/>
          <a:stretch>
            <a:fillRect/>
          </a:stretch>
        </p:blipFill>
        <p:spPr bwMode="auto">
          <a:xfrm>
            <a:off x="534988" y="5105635"/>
            <a:ext cx="79216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http://mediagrp.corp.local/DSER/DSER_SECURITE/media/01%20FR/02%20SEI%20la%20direction%20sécurité%20du%20groupe/04%20Sécurité%20des%20Transports/Images/215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5675547"/>
            <a:ext cx="7842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3" y="4388085"/>
            <a:ext cx="77628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ZoneTexte 22"/>
          <p:cNvSpPr txBox="1"/>
          <p:nvPr/>
        </p:nvSpPr>
        <p:spPr>
          <a:xfrm>
            <a:off x="899592" y="2603127"/>
            <a:ext cx="2367880" cy="1631216"/>
          </a:xfrm>
          <a:prstGeom prst="rect">
            <a:avLst/>
          </a:prstGeom>
          <a:noFill/>
        </p:spPr>
        <p:txBody>
          <a:bodyPr wrap="square">
            <a:spAutoFit/>
          </a:bodyPr>
          <a:lstStyle/>
          <a:p>
            <a:pPr algn="ctr" rtl="0">
              <a:defRPr/>
            </a:pPr>
            <a:r>
              <a:rPr lang="en" sz="2000" b="0" i="0" u="none" baseline="0" dirty="0"/>
              <a:t>Branch </a:t>
            </a:r>
            <a:r>
              <a:rPr lang="en" sz="2000" b="0" i="0" u="none" baseline="0" dirty="0" smtClean="0"/>
              <a:t>level:</a:t>
            </a:r>
          </a:p>
          <a:p>
            <a:pPr algn="ctr" rtl="0">
              <a:defRPr/>
            </a:pPr>
            <a:r>
              <a:rPr lang="en" sz="2000" b="0" i="0" u="none" baseline="0" dirty="0" smtClean="0"/>
              <a:t>EP</a:t>
            </a:r>
            <a:endParaRPr lang="en" sz="2000" b="0" i="0" u="none" baseline="0" dirty="0"/>
          </a:p>
          <a:p>
            <a:pPr algn="ctr" rtl="0">
              <a:defRPr/>
            </a:pPr>
            <a:r>
              <a:rPr lang="en" sz="2000" b="0" i="0" u="none" baseline="0" dirty="0"/>
              <a:t>MS</a:t>
            </a:r>
          </a:p>
          <a:p>
            <a:pPr algn="ctr" rtl="0">
              <a:defRPr/>
            </a:pPr>
            <a:r>
              <a:rPr lang="en" sz="2000" b="0" i="0" u="none" baseline="0" dirty="0"/>
              <a:t>RC</a:t>
            </a:r>
          </a:p>
          <a:p>
            <a:pPr algn="ctr" rtl="0">
              <a:defRPr/>
            </a:pPr>
            <a:r>
              <a:rPr lang="en" sz="2000" b="0" i="0" u="none" baseline="0" dirty="0"/>
              <a:t>GRP</a:t>
            </a:r>
            <a:endParaRPr lang="en" sz="2000" dirty="0"/>
          </a:p>
        </p:txBody>
      </p:sp>
      <p:pic>
        <p:nvPicPr>
          <p:cNvPr id="24" name="Image 10" descr="TOTAL_ADM.png"/>
          <p:cNvPicPr>
            <a:picLocks noChangeAspect="1"/>
          </p:cNvPicPr>
          <p:nvPr/>
        </p:nvPicPr>
        <p:blipFill>
          <a:blip r:embed="rId5">
            <a:extLst>
              <a:ext uri="{28A0092B-C50C-407E-A947-70E740481C1C}">
                <a14:useLocalDpi xmlns:a14="http://schemas.microsoft.com/office/drawing/2010/main" val="0"/>
              </a:ext>
            </a:extLst>
          </a:blip>
          <a:srcRect l="-2" r="63081"/>
          <a:stretch>
            <a:fillRect/>
          </a:stretch>
        </p:blipFill>
        <p:spPr bwMode="auto">
          <a:xfrm>
            <a:off x="457200" y="1246231"/>
            <a:ext cx="8699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Connecteur droit 24"/>
          <p:cNvCxnSpPr/>
          <p:nvPr/>
        </p:nvCxnSpPr>
        <p:spPr>
          <a:xfrm>
            <a:off x="457200" y="2506008"/>
            <a:ext cx="7499176" cy="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6" name="Connecteur droit 25"/>
          <p:cNvCxnSpPr/>
          <p:nvPr/>
        </p:nvCxnSpPr>
        <p:spPr>
          <a:xfrm>
            <a:off x="474662" y="4254825"/>
            <a:ext cx="7481714" cy="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7" name="Connecteur droit 26"/>
          <p:cNvCxnSpPr/>
          <p:nvPr/>
        </p:nvCxnSpPr>
        <p:spPr>
          <a:xfrm flipV="1">
            <a:off x="3751390" y="1261245"/>
            <a:ext cx="28522" cy="4976277"/>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sp>
        <p:nvSpPr>
          <p:cNvPr id="15"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US" sz="1000" b="0" i="0" u="none" baseline="0" smtClean="0"/>
              <a:t>TCG 3.1 – One MAESTRO and HSE Organization – V3</a:t>
            </a:r>
            <a:endParaRPr lang="en" altLang="fr-FR" sz="1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OTAL-EN-dark red templat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N PPT DARK RED LOGO.pptx" id="{34FDB752-F90B-4A83-A6C4-9F21502A314C}" vid="{6DFEEC28-5B39-4E16-BB71-270AB66A25A6}"/>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TOTAL-EN-dark red template</Template>
  <TotalTime>9</TotalTime>
  <Words>906</Words>
  <Application>Microsoft Office PowerPoint</Application>
  <PresentationFormat>Affichage à l'écran (4:3)</PresentationFormat>
  <Paragraphs>142</Paragraphs>
  <Slides>15</Slides>
  <Notes>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Calibri</vt:lpstr>
      <vt:lpstr>Helvetica</vt:lpstr>
      <vt:lpstr>Lucida Grande</vt:lpstr>
      <vt:lpstr>TOTAL-EN-dark red template</vt:lpstr>
      <vt:lpstr>One MAESTRO  and HSE Organization</vt:lpstr>
      <vt:lpstr>Module objectives</vt:lpstr>
      <vt:lpstr>Actual situation: general manager of 3 risk centers</vt:lpstr>
      <vt:lpstr>One MAESTRO Management And Expectation Standards Towards Robust Operations </vt:lpstr>
      <vt:lpstr>One MAESTRO: a Group HSE framework</vt:lpstr>
      <vt:lpstr>The MAESTRO principles</vt:lpstr>
      <vt:lpstr>The MAESTRO principles and requirements</vt:lpstr>
      <vt:lpstr>The MAESTRO principles and requirements</vt:lpstr>
      <vt:lpstr>HSE technical standards</vt:lpstr>
      <vt:lpstr>HSE technical standards: a comprehensive set of documents for Group to site/subsidiary level</vt:lpstr>
      <vt:lpstr>A shared HSE culture</vt:lpstr>
      <vt:lpstr>ACTUAL SITUATION: THE HSE ROLE OF…</vt:lpstr>
      <vt:lpstr>HSE responsibilities in the Total Group</vt:lpstr>
      <vt:lpstr>HSE responsibilities in the Total Group</vt:lpstr>
      <vt:lpstr>HSE organization on a Group level</vt:lpstr>
    </vt:vector>
  </TitlesOfParts>
  <Company>TOTAL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MAESTRO  and HSE Organization</dc:title>
  <dc:creator>J0489914</dc:creator>
  <cp:lastModifiedBy>Florent THUILLIER</cp:lastModifiedBy>
  <cp:revision>2</cp:revision>
  <dcterms:created xsi:type="dcterms:W3CDTF">2017-09-22T12:25:15Z</dcterms:created>
  <dcterms:modified xsi:type="dcterms:W3CDTF">2017-12-07T09:50:46Z</dcterms:modified>
</cp:coreProperties>
</file>