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8" r:id="rId11"/>
    <p:sldId id="266" r:id="rId12"/>
    <p:sldId id="272" r:id="rId13"/>
    <p:sldId id="273" r:id="rId14"/>
    <p:sldId id="275" r:id="rId15"/>
    <p:sldId id="274" r:id="rId16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C75"/>
    <a:srgbClr val="3876AF"/>
    <a:srgbClr val="FFAA00"/>
    <a:srgbClr val="BD2B0B"/>
    <a:srgbClr val="CAEBEA"/>
    <a:srgbClr val="7ABFC0"/>
    <a:srgbClr val="55DD61"/>
    <a:srgbClr val="3AA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9" autoAdjust="0"/>
    <p:restoredTop sz="94692" autoAdjust="0"/>
  </p:normalViewPr>
  <p:slideViewPr>
    <p:cSldViewPr snapToObjects="1">
      <p:cViewPr varScale="1">
        <p:scale>
          <a:sx n="110" d="100"/>
          <a:sy n="110" d="100"/>
        </p:scale>
        <p:origin x="102" y="19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2C5B0BA-12B0-5741-91E5-23609C699D47}" type="datetimeFigureOut">
              <a:rPr lang="fr-FR" altLang="fr-FR"/>
              <a:pPr/>
              <a:t>07/12/2017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BCBD237-EEEC-F543-98D9-95F64A32AB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854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CD74DD4-096E-8F4A-AFEF-EE8F0DAC95AC}" type="datetimeFigureOut">
              <a:rPr lang="fr-FR" altLang="fr-FR"/>
              <a:pPr/>
              <a:t>07/12/2017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1F8F3B0-9038-9349-AB5F-4B03B4F47B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2058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1F8F3B0-9038-9349-AB5F-4B03B4F47BEA}" type="slidenum">
              <a:rPr/>
              <a:pPr/>
              <a:t>2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11775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F3B0-9038-9349-AB5F-4B03B4F47BEA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6190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1F8F3B0-9038-9349-AB5F-4B03B4F47BEA}" type="slidenum">
              <a:rPr/>
              <a:pPr/>
              <a:t>10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64713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F3B0-9038-9349-AB5F-4B03B4F47BEA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563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58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altLang="fr-FR" smtClean="0"/>
              <a:t>TCG 3.1 – One MAESTRO y la organización HSE – V3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1B4DD-A08D-1349-878E-B514E6D77C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776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altLang="fr-FR" smtClean="0"/>
              <a:t>TCG 3.1 – One MAESTRO y la organización HSE – V3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9D33B5A-4C07-3E47-BF36-F936B025B6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145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altLang="fr-FR" smtClean="0"/>
              <a:t>TCG 3.1 – One MAESTRO y la organización HSE – V3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039DC-6820-B745-8B90-64B20F5821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751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altLang="fr-FR" smtClean="0"/>
              <a:t>TCG 3.1 – One MAESTRO y la organización HSE – V3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FFF7DE-2778-4C43-9A4B-8638B7DD855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071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altLang="fr-FR" smtClean="0"/>
              <a:t>TCG 3.1 – One MAESTRO y la organización HSE – 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A267864-0E15-F647-85FE-6889D95BE7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83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altLang="fr-FR" smtClean="0"/>
              <a:t>TCG 3.1 – One MAESTRO y la organización HSE – 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696D5B-50DD-BA42-921B-10F2D7E87D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18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altLang="fr-FR" smtClean="0"/>
              <a:t>TCG 3.1 – One MAESTRO y la organización HSE – 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EAF758-A69F-4141-880F-50B0B3923E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677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altLang="fr-FR" smtClean="0"/>
              <a:t>TCG 3.1 – One MAESTRO y la organización HSE – V3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8DE7DA-D607-E64D-84C4-88121ED157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909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altLang="fr-FR" smtClean="0"/>
              <a:t>TCG 3.1 – One MAESTRO y la organización HSE – V3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6FCD54-AF7D-0342-A4C6-FBAC2410AC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60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es-ES" altLang="fr-FR" smtClean="0"/>
              <a:t>TCG 3.1 – One MAESTRO y la organización HSE – V3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78D229DF-228A-704D-B787-CB5A3DFB7B1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7.emf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s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ea typeface="+mj-ea"/>
              </a:rPr>
              <a:t>One MAESTRO </a:t>
            </a:r>
            <a:r>
              <a:rPr lang="es">
                <a:ea typeface="+mj-ea"/>
              </a:rPr>
              <a:t/>
            </a:r>
            <a:br>
              <a:rPr lang="es">
                <a:ea typeface="+mj-ea"/>
              </a:rPr>
            </a:br>
            <a:r>
              <a:rPr lang="es" b="1" i="0" u="none" baseline="0">
                <a:ea typeface="+mj-ea"/>
              </a:rPr>
              <a:t>y la organización HSE</a:t>
            </a:r>
            <a:endParaRPr lang="es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es" b="0" i="0" u="none" baseline="0">
                <a:cs typeface="Arial" charset="0"/>
              </a:rPr>
              <a:t>Kit de integración H3SE</a:t>
            </a:r>
          </a:p>
          <a:p>
            <a:pPr algn="l" rtl="0" eaLnBrk="1" hangingPunct="1"/>
            <a:r>
              <a:rPr lang="es" b="0" i="0" u="none" baseline="0">
                <a:cs typeface="Arial" charset="0"/>
              </a:rPr>
              <a:t>Módulo TCG 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EL referencial HSE: un conjunto coherente de documentos del nivel del grupo a las plantas</a:t>
            </a:r>
            <a:endParaRPr lang="es" dirty="0"/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0B864A1-A937-1E47-AAFB-9CF6F599A7F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45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 b="1785"/>
          <a:stretch>
            <a:fillRect/>
          </a:stretch>
        </p:blipFill>
        <p:spPr bwMode="auto">
          <a:xfrm>
            <a:off x="5507738" y="1201101"/>
            <a:ext cx="8620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86813"/>
            <a:ext cx="855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ZoneTexte 38"/>
          <p:cNvSpPr txBox="1">
            <a:spLocks noChangeArrowheads="1"/>
          </p:cNvSpPr>
          <p:nvPr/>
        </p:nvSpPr>
        <p:spPr bwMode="auto">
          <a:xfrm>
            <a:off x="4494803" y="2880436"/>
            <a:ext cx="31063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s" sz="2000" b="0" i="0" u="none" baseline="0">
                <a:latin typeface="+mn-lt"/>
                <a:cs typeface="Arial"/>
              </a:rPr>
              <a:t>Directivas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s" sz="2000" b="0" i="0" u="none" baseline="0">
                <a:latin typeface="+mn-lt"/>
                <a:cs typeface="Arial"/>
              </a:rPr>
              <a:t>Company Rules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s" sz="2000" b="0" i="0" u="none" baseline="0">
                <a:latin typeface="+mn-lt"/>
                <a:cs typeface="Arial"/>
              </a:rPr>
              <a:t>Guía y manuales</a:t>
            </a:r>
            <a:endParaRPr lang="es" altLang="fr-FR" sz="2000" dirty="0">
              <a:latin typeface="+mn-lt"/>
              <a:cs typeface="Arial"/>
            </a:endParaRPr>
          </a:p>
        </p:txBody>
      </p:sp>
      <p:sp>
        <p:nvSpPr>
          <p:cNvPr id="24593" name="ZoneTexte 39"/>
          <p:cNvSpPr txBox="1">
            <a:spLocks noChangeArrowheads="1"/>
          </p:cNvSpPr>
          <p:nvPr/>
        </p:nvSpPr>
        <p:spPr bwMode="auto">
          <a:xfrm>
            <a:off x="4506031" y="4775107"/>
            <a:ext cx="2390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s" sz="2000" b="0" i="0" u="none" baseline="0">
                <a:latin typeface="+mn-lt"/>
                <a:cs typeface="Arial"/>
              </a:rPr>
              <a:t>Política de la filial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s" sz="2000" b="0" i="0" u="none" baseline="0">
                <a:latin typeface="+mn-lt"/>
                <a:cs typeface="Arial"/>
              </a:rPr>
              <a:t>Normas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s" sz="2000" b="0" i="0" u="none" baseline="0">
                <a:latin typeface="+mn-lt"/>
                <a:cs typeface="Arial"/>
              </a:rPr>
              <a:t>Procedimientos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392937" y="1558223"/>
            <a:ext cx="2314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b="0" i="0" u="none" baseline="0"/>
              <a:t>Nivel del grupo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44370" y="5099077"/>
            <a:ext cx="25193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2000" b="0" i="0" u="none" baseline="0" dirty="0"/>
              <a:t>Nivel </a:t>
            </a:r>
            <a:r>
              <a:rPr lang="es" sz="2000" b="0" i="0" u="none" baseline="0" dirty="0" smtClean="0"/>
              <a:t>de</a:t>
            </a:r>
          </a:p>
          <a:p>
            <a:pPr algn="l" rtl="0">
              <a:defRPr/>
            </a:pPr>
            <a:r>
              <a:rPr lang="es" sz="2000" b="0" i="0" u="none" baseline="0" dirty="0" smtClean="0"/>
              <a:t>la </a:t>
            </a:r>
            <a:r>
              <a:rPr lang="es" sz="2000" b="0" i="0" u="none" baseline="0" dirty="0"/>
              <a:t>planta</a:t>
            </a:r>
          </a:p>
        </p:txBody>
      </p:sp>
      <p:pic>
        <p:nvPicPr>
          <p:cNvPr id="24" name="ShockwaveFlash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7676" r="17455" b="10852"/>
          <a:stretch>
            <a:fillRect/>
          </a:stretch>
        </p:blipFill>
        <p:spPr bwMode="auto">
          <a:xfrm>
            <a:off x="534988" y="5105635"/>
            <a:ext cx="792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mediagrp.corp.local/DSER/DSER_SECURITE/media/01%20FR/02%20SEI%20la%20direction%20sécurité%20du%20groupe/04%20Sécurité%20des%20Transports/Images/215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75547"/>
            <a:ext cx="784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388085"/>
            <a:ext cx="7762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360430" y="2603127"/>
            <a:ext cx="236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s" sz="2000" b="0" i="0" u="none" baseline="0"/>
              <a:t>Nivel de las ramas: EP</a:t>
            </a:r>
          </a:p>
          <a:p>
            <a:pPr algn="ctr" rtl="0">
              <a:defRPr/>
            </a:pPr>
            <a:r>
              <a:rPr lang="es" sz="2000" b="0" i="0" u="none" baseline="0"/>
              <a:t>MS</a:t>
            </a:r>
          </a:p>
          <a:p>
            <a:pPr algn="ctr" rtl="0">
              <a:defRPr/>
            </a:pPr>
            <a:r>
              <a:rPr lang="es" sz="2000" b="0" i="0" u="none" baseline="0"/>
              <a:t>RC</a:t>
            </a:r>
          </a:p>
          <a:p>
            <a:pPr algn="ctr" rtl="0">
              <a:defRPr/>
            </a:pPr>
            <a:r>
              <a:rPr lang="es" sz="2000" b="0" i="0" u="none" baseline="0"/>
              <a:t>GRP</a:t>
            </a:r>
            <a:endParaRPr lang="es" sz="2000" dirty="0"/>
          </a:p>
        </p:txBody>
      </p:sp>
      <p:pic>
        <p:nvPicPr>
          <p:cNvPr id="28" name="Image 10" descr="TOTAL_AD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3081"/>
          <a:stretch>
            <a:fillRect/>
          </a:stretch>
        </p:blipFill>
        <p:spPr bwMode="auto">
          <a:xfrm>
            <a:off x="457200" y="1246231"/>
            <a:ext cx="8699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droit 28"/>
          <p:cNvCxnSpPr/>
          <p:nvPr/>
        </p:nvCxnSpPr>
        <p:spPr>
          <a:xfrm>
            <a:off x="457200" y="2506008"/>
            <a:ext cx="749917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74662" y="4254825"/>
            <a:ext cx="748171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119438" y="1261245"/>
            <a:ext cx="28522" cy="497627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13744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Una cultura HSE común</a:t>
            </a:r>
            <a:endParaRPr lang="es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E64F3FE-6443-C047-9895-5E7A2818772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5" name="ZoneTexte 7"/>
          <p:cNvSpPr txBox="1">
            <a:spLocks noChangeArrowheads="1"/>
          </p:cNvSpPr>
          <p:nvPr/>
        </p:nvSpPr>
        <p:spPr bwMode="auto">
          <a:xfrm>
            <a:off x="5584154" y="170074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Reglas de oro</a:t>
            </a:r>
          </a:p>
        </p:txBody>
      </p:sp>
      <p:sp>
        <p:nvSpPr>
          <p:cNvPr id="25606" name="ZoneTexte 8"/>
          <p:cNvSpPr txBox="1">
            <a:spLocks noChangeArrowheads="1"/>
          </p:cNvSpPr>
          <p:nvPr/>
        </p:nvSpPr>
        <p:spPr bwMode="auto">
          <a:xfrm>
            <a:off x="6242500" y="3171805"/>
            <a:ext cx="131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STOP card</a:t>
            </a:r>
            <a:endParaRPr lang="es" altLang="fr-FR" dirty="0"/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2166937" y="4257213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Auditorías</a:t>
            </a: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479425" y="2789800"/>
            <a:ext cx="2852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 dirty="0"/>
              <a:t>REX (</a:t>
            </a:r>
            <a:r>
              <a:rPr lang="es" b="0" i="1" u="none" baseline="0" dirty="0"/>
              <a:t>retour d’expérience</a:t>
            </a:r>
            <a:r>
              <a:rPr lang="es" b="0" i="0" u="none" baseline="0" dirty="0" smtClean="0"/>
              <a:t>)</a:t>
            </a:r>
          </a:p>
          <a:p>
            <a:pPr algn="l" rtl="0"/>
            <a:r>
              <a:rPr lang="es" b="0" i="0" u="none" baseline="0" dirty="0" smtClean="0"/>
              <a:t> </a:t>
            </a:r>
            <a:r>
              <a:rPr lang="es" b="0" i="0" u="none" baseline="0" dirty="0"/>
              <a:t>- experiencia adquirida</a:t>
            </a:r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1592262" y="1528995"/>
            <a:ext cx="2800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Comunicación de las anomalías</a:t>
            </a:r>
          </a:p>
        </p:txBody>
      </p:sp>
      <p:sp>
        <p:nvSpPr>
          <p:cNvPr id="25610" name="ZoneTexte 12"/>
          <p:cNvSpPr txBox="1">
            <a:spLocks noChangeArrowheads="1"/>
          </p:cNvSpPr>
          <p:nvPr/>
        </p:nvSpPr>
        <p:spPr bwMode="auto">
          <a:xfrm>
            <a:off x="4112541" y="4781775"/>
            <a:ext cx="294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Reporting de los sucesos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060848"/>
            <a:ext cx="2663712" cy="255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cap="none" baseline="0">
                <a:cs typeface="Arial" charset="0"/>
              </a:rPr>
              <a:t>SITUACIÓN CONCRETA: EL PAPEL HSE DE…</a:t>
            </a:r>
            <a:endParaRPr lang="es" altLang="fr-FR" cap="none">
              <a:cs typeface="Arial" charset="0"/>
            </a:endParaRPr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DACCA96-6A40-FD47-8BC6-116871DD3BB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662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412875"/>
            <a:ext cx="8218488" cy="5040313"/>
          </a:xfrm>
        </p:spPr>
        <p:txBody>
          <a:bodyPr/>
          <a:lstStyle/>
          <a:p>
            <a:pPr algn="l" rtl="0"/>
            <a:r>
              <a:rPr lang="es" b="0" i="0" u="none" baseline="0">
                <a:cs typeface="Arial" charset="0"/>
              </a:rPr>
              <a:t>John: </a:t>
            </a:r>
          </a:p>
          <a:p>
            <a:endParaRPr lang="es" altLang="fr-FR" dirty="0">
              <a:cs typeface="Arial" charset="0"/>
            </a:endParaRPr>
          </a:p>
          <a:p>
            <a:pPr algn="l" rtl="0"/>
            <a:r>
              <a:rPr lang="es" b="0" i="0" u="none" baseline="0">
                <a:cs typeface="Arial" charset="0"/>
              </a:rPr>
              <a:t>Del responsable del centro:</a:t>
            </a:r>
          </a:p>
          <a:p>
            <a:endParaRPr lang="es" altLang="fr-FR" dirty="0">
              <a:cs typeface="Arial" charset="0"/>
            </a:endParaRPr>
          </a:p>
          <a:p>
            <a:pPr algn="l" rtl="0"/>
            <a:r>
              <a:rPr lang="es" b="0" i="0" u="none" baseline="0">
                <a:cs typeface="Arial" charset="0"/>
              </a:rPr>
              <a:t>Del instructor:</a:t>
            </a:r>
          </a:p>
          <a:p>
            <a:endParaRPr lang="es" altLang="fr-FR" dirty="0">
              <a:cs typeface="Arial" charset="0"/>
            </a:endParaRPr>
          </a:p>
          <a:p>
            <a:pPr algn="l" rtl="0"/>
            <a:r>
              <a:rPr lang="es" b="0" i="0" u="none" baseline="0">
                <a:cs typeface="Arial" charset="0"/>
              </a:rPr>
              <a:t>De cada paracaidista:</a:t>
            </a:r>
          </a:p>
          <a:p>
            <a:endParaRPr lang="es" altLang="fr-FR" dirty="0">
              <a:cs typeface="Arial" charset="0"/>
            </a:endParaRPr>
          </a:p>
          <a:p>
            <a:pPr algn="l" rtl="0"/>
            <a:r>
              <a:rPr lang="es" b="0" i="0" u="none" baseline="0">
                <a:cs typeface="Arial" charset="0"/>
              </a:rPr>
              <a:t>De un técnico HSE si John contratara uno:</a:t>
            </a:r>
          </a:p>
          <a:p>
            <a:endParaRPr lang="es" altLang="fr-FR" dirty="0">
              <a:cs typeface="Arial" charset="0"/>
            </a:endParaRPr>
          </a:p>
          <a:p>
            <a:endParaRPr lang="es" altLang="fr-FR" dirty="0">
              <a:cs typeface="Arial" charset="0"/>
            </a:endParaRPr>
          </a:p>
          <a:p>
            <a:endParaRPr lang="es" altLang="fr-FR" dirty="0">
              <a:cs typeface="Arial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635000"/>
          </a:xfrm>
        </p:spPr>
        <p:txBody>
          <a:bodyPr/>
          <a:lstStyle/>
          <a:p>
            <a:pPr algn="l" rtl="0">
              <a:defRPr/>
            </a:pPr>
            <a:r>
              <a:rPr lang="es" b="1" i="0" u="none" baseline="0"/>
              <a:t>Las responsabilidades HSE en el grupo Total</a:t>
            </a:r>
            <a:endParaRPr lang="es" dirty="0"/>
          </a:p>
        </p:txBody>
      </p:sp>
      <p:sp>
        <p:nvSpPr>
          <p:cNvPr id="2765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A6478E8-9340-B844-98B1-CE3B88B2B4B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42988" y="1500188"/>
            <a:ext cx="3376612" cy="7921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b="1" i="0" u="none" baseline="0">
                <a:solidFill>
                  <a:schemeClr val="bg1"/>
                </a:solidFill>
              </a:rPr>
              <a:t>CEO (Sr. Pouyanné)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042988" y="2458244"/>
            <a:ext cx="3376612" cy="792163"/>
          </a:xfrm>
          <a:prstGeom prst="roundRect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b="1" i="0" u="none" baseline="0">
                <a:solidFill>
                  <a:schemeClr val="bg1"/>
                </a:solidFill>
              </a:rPr>
              <a:t>El director de la rama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042988" y="3416301"/>
            <a:ext cx="3376612" cy="792162"/>
          </a:xfrm>
          <a:prstGeom prst="roundRect">
            <a:avLst/>
          </a:prstGeom>
          <a:solidFill>
            <a:srgbClr val="133C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b="1" i="0" u="none" baseline="0">
                <a:solidFill>
                  <a:schemeClr val="bg1"/>
                </a:solidFill>
              </a:rPr>
              <a:t>El director de la filial: Responsable de operaciones HSE de la filial</a:t>
            </a:r>
            <a:endParaRPr lang="es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35050" y="4374357"/>
            <a:ext cx="3384550" cy="792163"/>
          </a:xfrm>
          <a:prstGeom prst="roundRect">
            <a:avLst/>
          </a:prstGeom>
          <a:solidFill>
            <a:srgbClr val="38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b="1" i="0" u="none" baseline="0">
                <a:solidFill>
                  <a:schemeClr val="bg1"/>
                </a:solidFill>
              </a:rPr>
              <a:t>El responsable de la planta</a:t>
            </a:r>
          </a:p>
        </p:txBody>
      </p:sp>
      <p:sp>
        <p:nvSpPr>
          <p:cNvPr id="27655" name="ZoneTexte 2"/>
          <p:cNvSpPr txBox="1">
            <a:spLocks noChangeArrowheads="1"/>
          </p:cNvSpPr>
          <p:nvPr/>
        </p:nvSpPr>
        <p:spPr bwMode="auto">
          <a:xfrm>
            <a:off x="647700" y="1042988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1" u="none" baseline="0"/>
              <a:t>El responsable = el responsable HSE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035050" y="5326426"/>
            <a:ext cx="3384550" cy="79216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b="1" i="0" u="none" baseline="0">
                <a:solidFill>
                  <a:schemeClr val="bg1"/>
                </a:solidFill>
              </a:rPr>
              <a:t>Los colaboradores</a:t>
            </a:r>
            <a:endParaRPr lang="es" b="1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1042988" y="1523834"/>
            <a:ext cx="3376612" cy="7921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b="1" i="0" u="none" baseline="0">
                <a:solidFill>
                  <a:schemeClr val="bg1"/>
                </a:solidFill>
              </a:rPr>
              <a:t>CEO (Sr. Pouyanné)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042988" y="2426954"/>
            <a:ext cx="3376612" cy="792163"/>
          </a:xfrm>
          <a:prstGeom prst="roundRect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b="1" i="0" u="none" baseline="0">
                <a:solidFill>
                  <a:schemeClr val="bg1"/>
                </a:solidFill>
              </a:rPr>
              <a:t>El director de la rama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042988" y="3366505"/>
            <a:ext cx="3376612" cy="792162"/>
          </a:xfrm>
          <a:prstGeom prst="roundRect">
            <a:avLst/>
          </a:prstGeom>
          <a:solidFill>
            <a:srgbClr val="133C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b="1" i="0" u="none" baseline="0">
                <a:solidFill>
                  <a:schemeClr val="bg1"/>
                </a:solidFill>
              </a:rPr>
              <a:t>El director de la filial: Responsable de operaciones HSE de la filial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042988" y="4306055"/>
            <a:ext cx="3384550" cy="792163"/>
          </a:xfrm>
          <a:prstGeom prst="roundRect">
            <a:avLst/>
          </a:prstGeom>
          <a:solidFill>
            <a:srgbClr val="38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b="1" i="0" u="none" baseline="0">
                <a:solidFill>
                  <a:schemeClr val="bg1"/>
                </a:solidFill>
              </a:rPr>
              <a:t>El responsable de la planta</a:t>
            </a:r>
          </a:p>
        </p:txBody>
      </p:sp>
      <p:sp>
        <p:nvSpPr>
          <p:cNvPr id="2867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5F06D3E-AF21-CE4B-9A78-469653CBCFB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83965" y="1577808"/>
            <a:ext cx="3673475" cy="6842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600" b="0" i="0" u="none" baseline="0"/>
              <a:t>Especialistas, expertos HSE elaboran las normas para las ramas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269830" y="2489856"/>
            <a:ext cx="3673475" cy="6842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600" b="0" i="0" u="none" baseline="0"/>
              <a:t>Especialistas HSE de las áreas de actividad de la rama</a:t>
            </a:r>
            <a:endParaRPr lang="es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283965" y="3426494"/>
            <a:ext cx="3689350" cy="6842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600" b="0" i="0" u="none" baseline="0"/>
              <a:t>Equipo HSE para la aplicación del sistema de gestión HSE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269830" y="4413465"/>
            <a:ext cx="3673475" cy="593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600" b="0" i="0" u="none" baseline="0"/>
              <a:t>Equipo HSE de la planta: consejo, guiar, comprobar las normas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635000"/>
          </a:xfrm>
        </p:spPr>
        <p:txBody>
          <a:bodyPr/>
          <a:lstStyle/>
          <a:p>
            <a:pPr algn="l" rtl="0">
              <a:defRPr/>
            </a:pPr>
            <a:r>
              <a:rPr lang="es" b="1" i="0" u="none" baseline="0"/>
              <a:t>Las responsabilidades HSE en el grupo Total</a:t>
            </a:r>
            <a:endParaRPr lang="es" dirty="0"/>
          </a:p>
        </p:txBody>
      </p:sp>
      <p:sp>
        <p:nvSpPr>
          <p:cNvPr id="28683" name="ZoneTexte 20"/>
          <p:cNvSpPr txBox="1">
            <a:spLocks noChangeArrowheads="1"/>
          </p:cNvSpPr>
          <p:nvPr/>
        </p:nvSpPr>
        <p:spPr bwMode="auto">
          <a:xfrm>
            <a:off x="542805" y="101869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1" u="none" baseline="0"/>
              <a:t>El responsable = el responsable HSE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4860032" y="981075"/>
            <a:ext cx="3673475" cy="431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600" b="0" i="0" u="none" baseline="0"/>
              <a:t>Los equipos HSE son de apoyo</a:t>
            </a:r>
            <a:endParaRPr lang="es" sz="16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042988" y="5248288"/>
            <a:ext cx="3384550" cy="79216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b="1" i="0" u="none" baseline="0">
                <a:solidFill>
                  <a:schemeClr val="bg1"/>
                </a:solidFill>
              </a:rPr>
              <a:t>Los colaboradores</a:t>
            </a:r>
            <a:endParaRPr lang="es" b="1" dirty="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283965" y="5347506"/>
            <a:ext cx="3673475" cy="593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600" b="0" i="0" u="none" baseline="0"/>
              <a:t>Seguir las normas, utilizar las herramientas, preocuparse por los demás.</a:t>
            </a:r>
            <a:endParaRPr lang="es" sz="1600" dirty="0"/>
          </a:p>
        </p:txBody>
      </p:sp>
      <p:sp>
        <p:nvSpPr>
          <p:cNvPr id="2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Organización HSE a nivel del grupo</a:t>
            </a:r>
            <a:endParaRPr lang="es" dirty="0"/>
          </a:p>
        </p:txBody>
      </p:sp>
      <p:sp>
        <p:nvSpPr>
          <p:cNvPr id="2969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FA5B68D-89AC-F240-A889-614B2BD31F3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15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2" y="692696"/>
            <a:ext cx="8642514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Los objetivos del módulo</a:t>
            </a:r>
            <a:endParaRPr lang="es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D7664F5-AB76-7B49-8E79-789DCE439C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lang="es" b="0" i="0" u="none" baseline="0">
                <a:cs typeface="Arial" charset="0"/>
              </a:rPr>
              <a:t>Después de este módulo:</a:t>
            </a:r>
          </a:p>
          <a:p>
            <a:pPr marL="0" indent="0" algn="just" rtl="0"/>
            <a:endParaRPr lang="es" altLang="fr-FR" dirty="0">
              <a:cs typeface="Arial" charset="0"/>
            </a:endParaRPr>
          </a:p>
          <a:p>
            <a:pPr algn="l" rtl="0"/>
            <a:r>
              <a:rPr lang="es" b="0" i="0" u="none" baseline="0"/>
              <a:t>habrán entendido lo que es MAESTRO y serán capaces de citar los principales elementos de contenido.</a:t>
            </a:r>
          </a:p>
          <a:p>
            <a:endParaRPr lang="es" altLang="fr-FR" dirty="0"/>
          </a:p>
          <a:p>
            <a:pPr algn="l" rtl="0"/>
            <a:r>
              <a:rPr lang="es" b="0" i="0" u="none" baseline="0"/>
              <a:t>conocerán las responsabilidades HSE del grupo, incluso la suya. </a:t>
            </a:r>
            <a:endParaRPr lang="es" altLang="fr-FR" dirty="0"/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Situación concreta:</a:t>
            </a:r>
            <a:r>
              <a:rPr lang="es"/>
              <a:t/>
            </a:r>
            <a:br>
              <a:rPr lang="es"/>
            </a:br>
            <a:r>
              <a:rPr lang="es" b="1" i="0" u="none" baseline="0"/>
              <a:t>responsable de 3 centros DE riesgo</a:t>
            </a:r>
            <a:endParaRPr lang="es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lang="es" sz="1600" b="0" i="1" u="none" baseline="0">
                <a:cs typeface="Arial" charset="0"/>
              </a:rPr>
              <a:t>«Después de varios años de reflexión, John decidió crear 3 centros para permitir a todo el mundo practicar deportes «de adrenalina pura»: 2 centros de paracaidismo en 2 países diferentes y un circuito de carreras en uno de los 2.</a:t>
            </a:r>
          </a:p>
          <a:p>
            <a:pPr marL="0" indent="0" algn="just" rtl="0">
              <a:buFont typeface="Lucida Grande" charset="0"/>
              <a:buNone/>
            </a:pPr>
            <a:r>
              <a:rPr lang="es" sz="1600" b="0" i="1" u="none" baseline="0">
                <a:cs typeface="Arial" charset="0"/>
              </a:rPr>
              <a:t>El proyecto está avanzado, puesto que los 3 centros están listos, incluso ya funcionan un poco, con una treintena de monitores especializados contratados, mecánicos y personal. El material (coches, aviones, etc.) casi nuevo, funciona.</a:t>
            </a:r>
          </a:p>
          <a:p>
            <a:pPr marL="0" indent="0" algn="just" rtl="0">
              <a:buFont typeface="Lucida Grande" charset="0"/>
              <a:buNone/>
            </a:pPr>
            <a:r>
              <a:rPr lang="es" sz="1600" b="0" i="1" u="none" baseline="0">
                <a:cs typeface="Arial" charset="0"/>
              </a:rPr>
              <a:t>Consciente de los peligros de estas actividades, John desea de verdad evitar todo accidente e incidente, y es muy estricto con el hecho de que los riesgos estén controlados efectivamente independientemente del centro.</a:t>
            </a:r>
          </a:p>
          <a:p>
            <a:pPr marL="0" indent="0" algn="just" rtl="0">
              <a:buFont typeface="Lucida Grande" charset="0"/>
              <a:buNone/>
            </a:pPr>
            <a:r>
              <a:rPr lang="es" sz="1600" b="0" i="1" u="none" baseline="0">
                <a:cs typeface="Arial" charset="0"/>
              </a:rPr>
              <a:t>Siente que es el único responsable que debe asumir la seguridad de todo. Y esta mañana, está un poco inquieto, ya que ha descubierto prácticas sorprendentes a su paso por los centros la semana anterior. No puede, a distancia, ser el único responsable.»</a:t>
            </a:r>
          </a:p>
          <a:p>
            <a:pPr marL="0" indent="0" algn="just" rtl="0">
              <a:buFont typeface="Lucida Grande" charset="0"/>
              <a:buNone/>
            </a:pPr>
            <a:endParaRPr lang="es" altLang="fr-FR" b="1">
              <a:cs typeface="Arial" charset="0"/>
            </a:endParaRPr>
          </a:p>
          <a:p>
            <a:pPr marL="0" indent="0" algn="ctr" rtl="0">
              <a:buFont typeface="Lucida Grande" charset="0"/>
              <a:buNone/>
            </a:pPr>
            <a:r>
              <a:rPr lang="es" b="1" i="0" u="none" baseline="0">
                <a:cs typeface="Arial" charset="0"/>
              </a:rPr>
              <a:t>En su opinión, ¿qué podría implantar para estar más tranquilo en lo que respecta al control de los riesgos?</a:t>
            </a: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0B90986-8D5B-344C-AF39-ADD033692A8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507413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cap="none" baseline="0">
                <a:cs typeface="Arial" charset="0"/>
              </a:rPr>
              <a:t>One MAESTRO</a:t>
            </a:r>
            <a:r>
              <a:rPr lang="es" sz="2800" cap="none">
                <a:solidFill>
                  <a:srgbClr val="073771"/>
                </a:solidFill>
                <a:cs typeface="Arial" charset="0"/>
              </a:rPr>
              <a:t/>
            </a:r>
            <a:br>
              <a:rPr lang="es" sz="2800" cap="none">
                <a:solidFill>
                  <a:srgbClr val="073771"/>
                </a:solidFill>
                <a:cs typeface="Arial" charset="0"/>
              </a:rPr>
            </a:br>
            <a:r>
              <a:rPr lang="es" sz="1600" b="1" i="0" u="sng" cap="none" baseline="0">
                <a:solidFill>
                  <a:srgbClr val="FA3805"/>
                </a:solidFill>
                <a:cs typeface="Arial" charset="0"/>
              </a:rPr>
              <a:t>M</a:t>
            </a:r>
            <a:r>
              <a:rPr lang="es" sz="1600" b="1" i="0" u="none" cap="none" baseline="0">
                <a:solidFill>
                  <a:srgbClr val="073771"/>
                </a:solidFill>
                <a:cs typeface="Arial" charset="0"/>
              </a:rPr>
              <a:t>anagement </a:t>
            </a:r>
            <a:r>
              <a:rPr lang="es" sz="1600" b="1" i="0" u="sng" cap="none" baseline="0">
                <a:solidFill>
                  <a:srgbClr val="FA3805"/>
                </a:solidFill>
                <a:cs typeface="Arial" charset="0"/>
              </a:rPr>
              <a:t>A</a:t>
            </a:r>
            <a:r>
              <a:rPr lang="es" sz="1600" b="1" i="0" u="none" cap="none" baseline="0">
                <a:solidFill>
                  <a:srgbClr val="073771"/>
                </a:solidFill>
                <a:cs typeface="Arial" charset="0"/>
              </a:rPr>
              <a:t>nd </a:t>
            </a:r>
            <a:r>
              <a:rPr lang="es" sz="1600" b="1" i="0" u="sng" cap="none" baseline="0">
                <a:solidFill>
                  <a:srgbClr val="FA3805"/>
                </a:solidFill>
                <a:cs typeface="Arial" charset="0"/>
              </a:rPr>
              <a:t>E</a:t>
            </a:r>
            <a:r>
              <a:rPr lang="es" sz="1600" b="1" i="0" u="none" cap="none" baseline="0">
                <a:solidFill>
                  <a:srgbClr val="073771"/>
                </a:solidFill>
                <a:cs typeface="Arial" charset="0"/>
              </a:rPr>
              <a:t>xpectation </a:t>
            </a:r>
            <a:r>
              <a:rPr lang="es" sz="1600" b="1" i="0" u="sng" cap="none" baseline="0">
                <a:solidFill>
                  <a:srgbClr val="FA3805"/>
                </a:solidFill>
                <a:cs typeface="Arial" charset="0"/>
              </a:rPr>
              <a:t>S</a:t>
            </a:r>
            <a:r>
              <a:rPr lang="es" sz="1600" b="1" i="0" u="none" cap="none" baseline="0">
                <a:solidFill>
                  <a:srgbClr val="073771"/>
                </a:solidFill>
                <a:cs typeface="Arial" charset="0"/>
              </a:rPr>
              <a:t>tandards </a:t>
            </a:r>
            <a:r>
              <a:rPr lang="es" sz="1600" b="1" i="0" u="sng" cap="none" baseline="0">
                <a:solidFill>
                  <a:srgbClr val="FA3805"/>
                </a:solidFill>
                <a:cs typeface="Arial" charset="0"/>
              </a:rPr>
              <a:t>T</a:t>
            </a:r>
            <a:r>
              <a:rPr lang="es" sz="1600" b="1" i="0" u="none" cap="none" baseline="0">
                <a:solidFill>
                  <a:srgbClr val="073771"/>
                </a:solidFill>
                <a:cs typeface="Arial" charset="0"/>
              </a:rPr>
              <a:t>owards </a:t>
            </a:r>
            <a:r>
              <a:rPr lang="es" sz="1600" b="1" i="0" u="sng" cap="none" baseline="0">
                <a:solidFill>
                  <a:srgbClr val="FA3805"/>
                </a:solidFill>
                <a:cs typeface="Arial" charset="0"/>
              </a:rPr>
              <a:t>R</a:t>
            </a:r>
            <a:r>
              <a:rPr lang="es" sz="1600" b="1" i="0" u="none" cap="none" baseline="0">
                <a:solidFill>
                  <a:srgbClr val="073771"/>
                </a:solidFill>
                <a:cs typeface="Arial" charset="0"/>
              </a:rPr>
              <a:t>obust </a:t>
            </a:r>
            <a:r>
              <a:rPr lang="es" sz="1600" b="1" i="0" u="sng" cap="none" baseline="0">
                <a:solidFill>
                  <a:srgbClr val="FA3805"/>
                </a:solidFill>
                <a:cs typeface="Arial" charset="0"/>
              </a:rPr>
              <a:t>O</a:t>
            </a:r>
            <a:r>
              <a:rPr lang="es" sz="1600" b="1" i="0" u="none" cap="none" baseline="0">
                <a:solidFill>
                  <a:srgbClr val="073771"/>
                </a:solidFill>
                <a:cs typeface="Arial" charset="0"/>
              </a:rPr>
              <a:t>perations</a:t>
            </a:r>
            <a:r>
              <a:rPr lang="es" sz="1600" u="sng" cap="none">
                <a:solidFill>
                  <a:srgbClr val="073771"/>
                </a:solidFill>
                <a:cs typeface="Arial" charset="0"/>
              </a:rPr>
              <a:t/>
            </a:r>
            <a:br>
              <a:rPr lang="es" sz="1600" u="sng" cap="none">
                <a:solidFill>
                  <a:srgbClr val="073771"/>
                </a:solidFill>
                <a:cs typeface="Arial" charset="0"/>
              </a:rPr>
            </a:br>
            <a:endParaRPr lang="es" altLang="fr-FR" sz="1600" cap="none">
              <a:cs typeface="Arial" charset="0"/>
            </a:endParaRPr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56FFC96-E5B9-9547-928A-D8854C36867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10033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solidFill>
                  <a:schemeClr val="bg2"/>
                </a:solidFill>
              </a:rPr>
              <a:t>Seguridad en el puesto de trabajo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5764213"/>
            <a:ext cx="8374408" cy="47897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72009" tIns="36005" rIns="72009" bIns="36005">
            <a:spAutoFit/>
          </a:bodyPr>
          <a:lstStyle/>
          <a:p>
            <a:pPr algn="l" defTabSz="720725" rtl="0">
              <a:lnSpc>
                <a:spcPct val="120000"/>
              </a:lnSpc>
              <a:spcBef>
                <a:spcPct val="50000"/>
              </a:spcBef>
              <a:buClr>
                <a:srgbClr val="FA3805"/>
              </a:buClr>
              <a:buSzPct val="120000"/>
              <a:defRPr/>
            </a:pPr>
            <a:r>
              <a:rPr lang="es" sz="2200" b="1" i="0" u="none" cap="all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Arial"/>
              </a:rPr>
              <a:t>Un enfoque común para dirigir los riesgos</a:t>
            </a:r>
          </a:p>
        </p:txBody>
      </p:sp>
      <p:sp>
        <p:nvSpPr>
          <p:cNvPr id="18437" name="Arc 7"/>
          <p:cNvSpPr>
            <a:spLocks/>
          </p:cNvSpPr>
          <p:nvPr/>
        </p:nvSpPr>
        <p:spPr bwMode="auto">
          <a:xfrm rot="4756268">
            <a:off x="6422231" y="4433094"/>
            <a:ext cx="1265238" cy="7048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"/>
          </a:p>
        </p:txBody>
      </p:sp>
      <p:sp>
        <p:nvSpPr>
          <p:cNvPr id="18438" name="Arc 7"/>
          <p:cNvSpPr>
            <a:spLocks/>
          </p:cNvSpPr>
          <p:nvPr/>
        </p:nvSpPr>
        <p:spPr bwMode="auto">
          <a:xfrm rot="17603620" flipH="1">
            <a:off x="261937" y="3495676"/>
            <a:ext cx="1901825" cy="14033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"/>
          </a:p>
        </p:txBody>
      </p:sp>
      <p:pic>
        <p:nvPicPr>
          <p:cNvPr id="10" name="Picture 2" descr="http://img.maxisciences.com/pollution/pollution-de-l-eau-par-des-hydrocarbures_12866_w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0500" y="2828925"/>
            <a:ext cx="1616075" cy="207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0" name="Arc 7"/>
          <p:cNvSpPr>
            <a:spLocks/>
          </p:cNvSpPr>
          <p:nvPr/>
        </p:nvSpPr>
        <p:spPr bwMode="auto">
          <a:xfrm rot="2544923">
            <a:off x="5310188" y="3443288"/>
            <a:ext cx="1419225" cy="1616075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"/>
          </a:p>
        </p:txBody>
      </p:sp>
      <p:sp>
        <p:nvSpPr>
          <p:cNvPr id="18441" name="Text Box 3"/>
          <p:cNvSpPr txBox="1">
            <a:spLocks noChangeArrowheads="1"/>
          </p:cNvSpPr>
          <p:nvPr/>
        </p:nvSpPr>
        <p:spPr bwMode="auto">
          <a:xfrm>
            <a:off x="3235325" y="3411538"/>
            <a:ext cx="1071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solidFill>
                  <a:schemeClr val="bg2"/>
                </a:solidFill>
              </a:rPr>
              <a:t>Riesgos mayores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0513" y="1277938"/>
            <a:ext cx="1616075" cy="207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4" cstate="email"/>
          <a:srcRect t="-2213" b="4666"/>
          <a:stretch/>
        </p:blipFill>
        <p:spPr bwMode="auto">
          <a:xfrm>
            <a:off x="2894013" y="1274763"/>
            <a:ext cx="1614487" cy="20748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16160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4" descr="E:\My Pictures\Secur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336675"/>
            <a:ext cx="15494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5" descr="E:\My Pictures\Socie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709863"/>
            <a:ext cx="16160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3"/>
          <p:cNvSpPr txBox="1">
            <a:spLocks noChangeArrowheads="1"/>
          </p:cNvSpPr>
          <p:nvPr/>
        </p:nvSpPr>
        <p:spPr bwMode="auto">
          <a:xfrm>
            <a:off x="1403350" y="4902200"/>
            <a:ext cx="17018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solidFill>
                  <a:schemeClr val="bg2"/>
                </a:solidFill>
              </a:rPr>
              <a:t>Medio ambiente</a:t>
            </a:r>
          </a:p>
        </p:txBody>
      </p:sp>
      <p:sp>
        <p:nvSpPr>
          <p:cNvPr id="18448" name="Text Box 3"/>
          <p:cNvSpPr txBox="1">
            <a:spLocks noChangeArrowheads="1"/>
          </p:cNvSpPr>
          <p:nvPr/>
        </p:nvSpPr>
        <p:spPr bwMode="auto">
          <a:xfrm>
            <a:off x="4306888" y="4902200"/>
            <a:ext cx="154463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solidFill>
                  <a:schemeClr val="bg2"/>
                </a:solidFill>
              </a:rPr>
              <a:t>Higiene</a:t>
            </a:r>
          </a:p>
        </p:txBody>
      </p:sp>
      <p:sp>
        <p:nvSpPr>
          <p:cNvPr id="18449" name="Text Box 3"/>
          <p:cNvSpPr txBox="1">
            <a:spLocks noChangeArrowheads="1"/>
          </p:cNvSpPr>
          <p:nvPr/>
        </p:nvSpPr>
        <p:spPr bwMode="auto">
          <a:xfrm>
            <a:off x="5641975" y="3471863"/>
            <a:ext cx="15430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solidFill>
                  <a:schemeClr val="bg2"/>
                </a:solidFill>
              </a:rPr>
              <a:t>Protección</a:t>
            </a:r>
          </a:p>
        </p:txBody>
      </p:sp>
      <p:sp>
        <p:nvSpPr>
          <p:cNvPr id="18450" name="Text Box 3"/>
          <p:cNvSpPr txBox="1">
            <a:spLocks noChangeArrowheads="1"/>
          </p:cNvSpPr>
          <p:nvPr/>
        </p:nvSpPr>
        <p:spPr bwMode="auto">
          <a:xfrm>
            <a:off x="7169150" y="4902200"/>
            <a:ext cx="15430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solidFill>
                  <a:schemeClr val="bg2"/>
                </a:solidFill>
              </a:rPr>
              <a:t>Social</a:t>
            </a:r>
          </a:p>
        </p:txBody>
      </p:sp>
      <p:sp>
        <p:nvSpPr>
          <p:cNvPr id="18451" name="Arc 7"/>
          <p:cNvSpPr>
            <a:spLocks/>
          </p:cNvSpPr>
          <p:nvPr/>
        </p:nvSpPr>
        <p:spPr bwMode="auto">
          <a:xfrm rot="4339730">
            <a:off x="5125244" y="4958557"/>
            <a:ext cx="276225" cy="706437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"/>
          </a:p>
        </p:txBody>
      </p:sp>
      <p:sp>
        <p:nvSpPr>
          <p:cNvPr id="18452" name="Arc 7"/>
          <p:cNvSpPr>
            <a:spLocks/>
          </p:cNvSpPr>
          <p:nvPr/>
        </p:nvSpPr>
        <p:spPr bwMode="auto">
          <a:xfrm rot="16548578" flipH="1">
            <a:off x="2146300" y="4835525"/>
            <a:ext cx="996950" cy="4762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"/>
          </a:p>
        </p:txBody>
      </p:sp>
      <p:sp>
        <p:nvSpPr>
          <p:cNvPr id="18453" name="Arc 7"/>
          <p:cNvSpPr>
            <a:spLocks/>
          </p:cNvSpPr>
          <p:nvPr/>
        </p:nvSpPr>
        <p:spPr bwMode="auto">
          <a:xfrm rot="18226606" flipH="1">
            <a:off x="2881313" y="3360738"/>
            <a:ext cx="2532062" cy="1230312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"/>
          </a:p>
        </p:txBody>
      </p:sp>
      <p:sp>
        <p:nvSpPr>
          <p:cNvPr id="2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One MAESTRO: un marco HSE del grupo</a:t>
            </a:r>
            <a:endParaRPr lang="es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CE56DFD-BA52-6446-BF2B-8BD5CE13A9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5562600" cy="5040312"/>
          </a:xfrm>
        </p:spPr>
        <p:txBody>
          <a:bodyPr/>
          <a:lstStyle/>
          <a:p>
            <a:pPr algn="l" rtl="0"/>
            <a:r>
              <a:rPr lang="es" b="0" i="0" u="none" baseline="0">
                <a:cs typeface="Arial" charset="0"/>
              </a:rPr>
              <a:t>Un marco para controlar y dirigir los riesgos en </a:t>
            </a:r>
            <a:r>
              <a:rPr lang="es" b="1" i="0" u="none" baseline="0">
                <a:cs typeface="Arial" charset="0"/>
              </a:rPr>
              <a:t>el conjunto del grupo.</a:t>
            </a:r>
          </a:p>
          <a:p>
            <a:endParaRPr lang="es" altLang="fr-FR" dirty="0">
              <a:cs typeface="Arial" charset="0"/>
            </a:endParaRPr>
          </a:p>
          <a:p>
            <a:pPr algn="l" rtl="0"/>
            <a:r>
              <a:rPr lang="es" b="0" i="0" u="none" baseline="0">
                <a:cs typeface="Arial" charset="0"/>
              </a:rPr>
              <a:t>Principios, </a:t>
            </a:r>
            <a:r>
              <a:rPr lang="es" b="1" i="0" u="none" baseline="0">
                <a:cs typeface="Arial" charset="0"/>
              </a:rPr>
              <a:t>exigencias</a:t>
            </a:r>
            <a:r>
              <a:rPr lang="es" b="0" i="0" u="none" baseline="0">
                <a:cs typeface="Arial" charset="0"/>
              </a:rPr>
              <a:t> que deben articular, las ramas, filiales hasta llegar a las plantas.</a:t>
            </a:r>
          </a:p>
          <a:p>
            <a:pPr lvl="1" algn="l" rtl="0"/>
            <a:endParaRPr lang="es" altLang="fr-FR" dirty="0">
              <a:cs typeface="Arial" charset="0"/>
            </a:endParaRPr>
          </a:p>
          <a:p>
            <a:pPr algn="l" rtl="0"/>
            <a:r>
              <a:rPr lang="es" b="0" i="0" u="none" baseline="0">
                <a:cs typeface="Arial" charset="0"/>
              </a:rPr>
              <a:t>Se deriva una política HSEQ de la rama, normas, responsabilidades, procesos de funcionamiento, exigencias obligatorias….</a:t>
            </a:r>
            <a:endParaRPr lang="es" altLang="fr-FR" dirty="0">
              <a:cs typeface="Arial" charset="0"/>
            </a:endParaRPr>
          </a:p>
          <a:p>
            <a:endParaRPr lang="es" altLang="fr-FR" dirty="0">
              <a:cs typeface="Arial" charset="0"/>
            </a:endParaRPr>
          </a:p>
          <a:p>
            <a:pPr algn="l" rtl="0"/>
            <a:r>
              <a:rPr lang="es" b="0" i="0" u="none" baseline="0">
                <a:cs typeface="Arial" charset="0"/>
              </a:rPr>
              <a:t>La implantación de ONE MAESTRO en las plantas y filiales se comprueba regularmente mediante auditoría (AUDITORÍA MAESTRO).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20057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Los principios maestro</a:t>
            </a:r>
            <a:endParaRPr lang="es" dirty="0"/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7211144" cy="5040312"/>
          </a:xfrm>
        </p:spPr>
        <p:txBody>
          <a:bodyPr/>
          <a:lstStyle/>
          <a:p>
            <a:pPr algn="l" rtl="0">
              <a:spcAft>
                <a:spcPts val="1200"/>
              </a:spcAft>
            </a:pPr>
            <a:r>
              <a:rPr lang="es" sz="1600" b="1" i="0" u="none" baseline="0"/>
              <a:t>Principio 01</a:t>
            </a:r>
            <a:r>
              <a:rPr lang="es" sz="1600" b="0" i="0" u="none" baseline="0"/>
              <a:t> - Gestión, liderazgo, comunicación y compromiso</a:t>
            </a:r>
          </a:p>
          <a:p>
            <a:pPr algn="l" rtl="0">
              <a:spcAft>
                <a:spcPts val="1200"/>
              </a:spcAft>
            </a:pPr>
            <a:r>
              <a:rPr lang="es" sz="1600" b="1" i="0" u="none" baseline="0"/>
              <a:t>Principio 02</a:t>
            </a:r>
            <a:r>
              <a:rPr lang="es" sz="1600" b="0" i="0" u="none" baseline="0"/>
              <a:t> – Respeto de las leyes, reglamentos y exigencias del grupo</a:t>
            </a:r>
          </a:p>
          <a:p>
            <a:pPr algn="l" rtl="0">
              <a:spcAft>
                <a:spcPts val="1200"/>
              </a:spcAft>
            </a:pPr>
            <a:r>
              <a:rPr lang="es" sz="1600" b="1" i="0" u="none" baseline="0"/>
              <a:t>Principio 03</a:t>
            </a:r>
            <a:r>
              <a:rPr lang="es" sz="1600" b="0" i="0" u="none" baseline="0"/>
              <a:t> – Gestión de los riesgos, diseño y construcción</a:t>
            </a:r>
          </a:p>
          <a:p>
            <a:pPr algn="l" rtl="0">
              <a:spcAft>
                <a:spcPts val="1200"/>
              </a:spcAft>
            </a:pPr>
            <a:r>
              <a:rPr lang="es" sz="1600" b="1" i="0" u="none" baseline="0"/>
              <a:t>Principio 04</a:t>
            </a:r>
            <a:r>
              <a:rPr lang="es" sz="1600" b="0" i="0" u="none" baseline="0"/>
              <a:t> – Fiabilidad y eficiencia de las operaciones</a:t>
            </a:r>
          </a:p>
          <a:p>
            <a:pPr algn="l" rtl="0">
              <a:spcAft>
                <a:spcPts val="1200"/>
              </a:spcAft>
            </a:pPr>
            <a:r>
              <a:rPr lang="es" sz="1600" b="1" i="0" u="none" baseline="0"/>
              <a:t>Principio 05</a:t>
            </a:r>
            <a:r>
              <a:rPr lang="es" sz="1600" b="0" i="0" u="none" baseline="0"/>
              <a:t> – Contratados y proveedores</a:t>
            </a:r>
          </a:p>
          <a:p>
            <a:pPr algn="l" rtl="0">
              <a:spcAft>
                <a:spcPts val="1200"/>
              </a:spcAft>
            </a:pPr>
            <a:r>
              <a:rPr lang="es" sz="1600" b="1" i="0" u="none" baseline="0"/>
              <a:t>Principio 06</a:t>
            </a:r>
            <a:r>
              <a:rPr lang="es" sz="1600" b="0" i="0" u="none" baseline="0"/>
              <a:t> – Competencias y formación</a:t>
            </a:r>
          </a:p>
          <a:p>
            <a:pPr algn="l" rtl="0">
              <a:spcAft>
                <a:spcPts val="1200"/>
              </a:spcAft>
            </a:pPr>
            <a:r>
              <a:rPr lang="es" sz="1600" b="1" i="0" u="none" baseline="0"/>
              <a:t>Principio 07</a:t>
            </a:r>
            <a:r>
              <a:rPr lang="es" sz="1600" b="0" i="0" u="none" baseline="0"/>
              <a:t> – Urgencia: preparación y respuesta.</a:t>
            </a:r>
          </a:p>
          <a:p>
            <a:pPr algn="l" rtl="0">
              <a:spcAft>
                <a:spcPts val="1200"/>
              </a:spcAft>
            </a:pPr>
            <a:r>
              <a:rPr lang="es" sz="1600" b="1" i="0" u="none" baseline="0"/>
              <a:t>Principio 08</a:t>
            </a:r>
            <a:r>
              <a:rPr lang="es" sz="1600" b="0" i="0" u="none" baseline="0"/>
              <a:t> - Gestión de incidentes e intercambio de información</a:t>
            </a:r>
          </a:p>
          <a:p>
            <a:pPr algn="l" rtl="0">
              <a:spcAft>
                <a:spcPts val="1200"/>
              </a:spcAft>
            </a:pPr>
            <a:r>
              <a:rPr lang="es" sz="1600" b="1" i="0" u="none" baseline="0"/>
              <a:t>Principio 09</a:t>
            </a:r>
            <a:r>
              <a:rPr lang="es" sz="1600" b="0" i="0" u="none" baseline="0"/>
              <a:t> - Control, auditoría e inspección</a:t>
            </a:r>
          </a:p>
          <a:p>
            <a:pPr algn="l" rtl="0">
              <a:spcAft>
                <a:spcPts val="1200"/>
              </a:spcAft>
            </a:pPr>
            <a:r>
              <a:rPr lang="es" sz="1600" b="1" i="0" u="none" baseline="0"/>
              <a:t>Principio 10</a:t>
            </a:r>
            <a:r>
              <a:rPr lang="es" sz="1600" b="0" i="0" u="none" baseline="0"/>
              <a:t> – Mejora del rendimiento</a:t>
            </a:r>
            <a:endParaRPr lang="es" altLang="fr-FR" sz="1600" dirty="0">
              <a:cs typeface="Arial" charset="0"/>
            </a:endParaRP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F0A83F6-EA5D-B946-82F7-A031320DA2F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20057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Los principios maestro y exigencias</a:t>
            </a:r>
            <a:endParaRPr lang="es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4C7FA47-AAEA-6644-9191-E06AAF7A764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150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79388" y="1052513"/>
            <a:ext cx="8640762" cy="1440383"/>
          </a:xfrm>
        </p:spPr>
        <p:txBody>
          <a:bodyPr/>
          <a:lstStyle/>
          <a:p>
            <a:pPr algn="l" rtl="0">
              <a:spcAft>
                <a:spcPts val="1200"/>
              </a:spcAft>
            </a:pPr>
            <a:r>
              <a:rPr lang="es" sz="1800" b="1" i="0" u="none" baseline="0"/>
              <a:t>Principio 04</a:t>
            </a:r>
            <a:r>
              <a:rPr lang="es" sz="1800" b="0" i="0" u="none" baseline="0"/>
              <a:t> – Fiabilidad y eficiencia de las operaciones</a:t>
            </a:r>
          </a:p>
          <a:p>
            <a:pPr marL="0" indent="0" algn="l" rtl="0">
              <a:buNone/>
            </a:pPr>
            <a:r>
              <a:rPr lang="es" sz="1800" b="0" i="1" u="none" baseline="0"/>
              <a:t>«En toda actividad, los peligros a los cuales se exponen las personas, el medio ambiente y los bienes se identifican sistemáticamente, los riesgos asociados evaluados y las medidas que permiten reducirlos se definen e implantan».</a:t>
            </a:r>
            <a:endParaRPr lang="es" sz="1800" i="1" dirty="0"/>
          </a:p>
        </p:txBody>
      </p:sp>
      <p:grpSp>
        <p:nvGrpSpPr>
          <p:cNvPr id="21509" name="Grouper 10"/>
          <p:cNvGrpSpPr>
            <a:grpSpLocks/>
          </p:cNvGrpSpPr>
          <p:nvPr/>
        </p:nvGrpSpPr>
        <p:grpSpPr bwMode="auto">
          <a:xfrm>
            <a:off x="899592" y="3068960"/>
            <a:ext cx="863600" cy="720725"/>
            <a:chOff x="2915816" y="2924944"/>
            <a:chExt cx="864096" cy="720080"/>
          </a:xfrm>
        </p:grpSpPr>
        <p:sp>
          <p:nvSpPr>
            <p:cNvPr id="9" name="Flèche vers la droite 8"/>
            <p:cNvSpPr/>
            <p:nvPr/>
          </p:nvSpPr>
          <p:spPr>
            <a:xfrm>
              <a:off x="2915816" y="3140651"/>
              <a:ext cx="864096" cy="50437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es" altLang="fr-FR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15816" y="2924944"/>
              <a:ext cx="287502" cy="5757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es" altLang="fr-FR">
                <a:solidFill>
                  <a:srgbClr val="FFFFFF"/>
                </a:solidFill>
              </a:endParaRPr>
            </a:p>
          </p:txBody>
        </p:sp>
      </p:grpSp>
      <p:sp>
        <p:nvSpPr>
          <p:cNvPr id="21510" name="Espace réservé du texte 2"/>
          <p:cNvSpPr txBox="1">
            <a:spLocks/>
          </p:cNvSpPr>
          <p:nvPr/>
        </p:nvSpPr>
        <p:spPr bwMode="auto">
          <a:xfrm>
            <a:off x="1979613" y="2982816"/>
            <a:ext cx="7037387" cy="230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buNone/>
            </a:pPr>
            <a:r>
              <a:rPr lang="es" sz="1800" b="1" i="0" u="none" baseline="0"/>
              <a:t>CR EP HSE 001 : </a:t>
            </a:r>
            <a:r>
              <a:rPr lang="es" sz="1800" b="0" i="0" u="none" baseline="0"/>
              <a:t>La dirección debe implantar, con base en una evaluación de las necesidades, las normas, los procedimientos y el sistema de permisos de trabajo que hay que utilizar para controlar las actividades. Estas actividades incluyen, entre otras, el transporte terrestre/marítimo/aéreo, el levantamiento y la penetración en espacios reducidos. Estas normas, procedimientos y sistema de permisos de trabajo deben ser revisados por el personal que corresponda tan a menudo como sea necesario para garantizar su adecuación con los riesgos evaluados. </a:t>
            </a:r>
            <a:endParaRPr lang="es" sz="1800" dirty="0"/>
          </a:p>
          <a:p>
            <a:pPr algn="l" rtl="0">
              <a:buFont typeface="Lucida Grande" charset="0"/>
              <a:buNone/>
            </a:pPr>
            <a:endParaRPr lang="es" altLang="fr-FR" sz="1800" dirty="0"/>
          </a:p>
          <a:p>
            <a:pPr algn="l" rtl="0">
              <a:buFont typeface="Lucida Grande" charset="0"/>
              <a:buNone/>
            </a:pPr>
            <a:r>
              <a:rPr lang="es" sz="1800" b="0" i="0" u="none" baseline="0"/>
              <a:t> </a:t>
            </a:r>
          </a:p>
          <a:p>
            <a:pPr algn="l" rtl="0">
              <a:buFont typeface="Lucida Grande" charset="0"/>
              <a:buNone/>
            </a:pPr>
            <a:endParaRPr lang="es" altLang="fr-FR" sz="1800" dirty="0">
              <a:solidFill>
                <a:srgbClr val="A6A6A6"/>
              </a:solidFill>
            </a:endParaRPr>
          </a:p>
          <a:p>
            <a:pPr algn="l" rtl="0">
              <a:buFont typeface="Lucida Grande" charset="0"/>
              <a:buNone/>
            </a:pPr>
            <a:endParaRPr lang="es" altLang="fr-FR" sz="1800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Los principios maestro y exigencias</a:t>
            </a:r>
            <a:endParaRPr lang="es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1F4D80B-B7EC-2640-94BF-984B867D011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3140"/>
            <a:ext cx="3816424" cy="28352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04" y="2234307"/>
            <a:ext cx="3562822" cy="2852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3520177" cy="2996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EL referencial HSE</a:t>
            </a:r>
            <a:endParaRPr lang="es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23630A8-01D9-5340-9D3A-89BEEE0A71A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92937" y="1558223"/>
            <a:ext cx="2314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b="0" i="0" u="none" baseline="0"/>
              <a:t>Nivel del grupo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403648" y="5117122"/>
            <a:ext cx="25193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2000" b="0" i="0" u="none" baseline="0" dirty="0"/>
              <a:t>Nivel de </a:t>
            </a:r>
            <a:endParaRPr lang="es" sz="2000" b="0" i="0" u="none" baseline="0" dirty="0" smtClean="0"/>
          </a:p>
          <a:p>
            <a:pPr algn="l" rtl="0">
              <a:defRPr/>
            </a:pPr>
            <a:r>
              <a:rPr lang="es" sz="2000" b="0" i="0" u="none" baseline="0" dirty="0" smtClean="0"/>
              <a:t>la </a:t>
            </a:r>
            <a:r>
              <a:rPr lang="es" sz="2000" b="0" i="0" u="none" baseline="0" dirty="0"/>
              <a:t>planta</a:t>
            </a:r>
          </a:p>
        </p:txBody>
      </p:sp>
      <p:pic>
        <p:nvPicPr>
          <p:cNvPr id="18" name="ShockwaveFlash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7676" r="17455" b="10852"/>
          <a:stretch>
            <a:fillRect/>
          </a:stretch>
        </p:blipFill>
        <p:spPr bwMode="auto">
          <a:xfrm>
            <a:off x="534988" y="5105635"/>
            <a:ext cx="792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mediagrp.corp.local/DSER/DSER_SECURITE/media/01%20FR/02%20SEI%20la%20direction%20sécurité%20du%20groupe/04%20Sécurité%20des%20Transports/Images/21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75547"/>
            <a:ext cx="784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388085"/>
            <a:ext cx="7762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60430" y="2603127"/>
            <a:ext cx="236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s" sz="2000" b="0" i="0" u="none" baseline="0"/>
              <a:t>Nivel de las ramas: EP</a:t>
            </a:r>
          </a:p>
          <a:p>
            <a:pPr algn="ctr" rtl="0">
              <a:defRPr/>
            </a:pPr>
            <a:r>
              <a:rPr lang="es" sz="2000" b="0" i="0" u="none" baseline="0"/>
              <a:t>MS</a:t>
            </a:r>
          </a:p>
          <a:p>
            <a:pPr algn="ctr" rtl="0">
              <a:defRPr/>
            </a:pPr>
            <a:r>
              <a:rPr lang="es" sz="2000" b="0" i="0" u="none" baseline="0"/>
              <a:t>RC</a:t>
            </a:r>
          </a:p>
          <a:p>
            <a:pPr algn="ctr" rtl="0">
              <a:defRPr/>
            </a:pPr>
            <a:r>
              <a:rPr lang="es" sz="2000" b="0" i="0" u="none" baseline="0"/>
              <a:t>GRP</a:t>
            </a:r>
            <a:endParaRPr lang="es" sz="2000" dirty="0"/>
          </a:p>
        </p:txBody>
      </p:sp>
      <p:pic>
        <p:nvPicPr>
          <p:cNvPr id="24" name="Image 10" descr="TOTAL_AD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3081"/>
          <a:stretch>
            <a:fillRect/>
          </a:stretch>
        </p:blipFill>
        <p:spPr bwMode="auto">
          <a:xfrm>
            <a:off x="457200" y="1246231"/>
            <a:ext cx="8699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24"/>
          <p:cNvCxnSpPr/>
          <p:nvPr/>
        </p:nvCxnSpPr>
        <p:spPr>
          <a:xfrm>
            <a:off x="457200" y="2506008"/>
            <a:ext cx="749917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74662" y="4254825"/>
            <a:ext cx="748171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119438" y="1261245"/>
            <a:ext cx="28522" cy="497627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-ES" b="0" i="0" u="none" baseline="0" smtClean="0"/>
              <a:t>TCG 3.1 – One MAESTRO y la organización HSE – V3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928</TotalTime>
  <Words>857</Words>
  <Application>Microsoft Office PowerPoint</Application>
  <PresentationFormat>Affichage à l'écran (4:3)</PresentationFormat>
  <Paragraphs>144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Lucida Grande</vt:lpstr>
      <vt:lpstr>fr_total_modele_rouge_fonce</vt:lpstr>
      <vt:lpstr>One MAESTRO  y la organización HSE</vt:lpstr>
      <vt:lpstr>Los objetivos del módulo</vt:lpstr>
      <vt:lpstr>Situación concreta: responsable de 3 centros DE riesgo</vt:lpstr>
      <vt:lpstr>One MAESTRO Management And Expectation Standards Towards Robust Operations </vt:lpstr>
      <vt:lpstr>One MAESTRO: un marco HSE del grupo</vt:lpstr>
      <vt:lpstr>Los principios maestro</vt:lpstr>
      <vt:lpstr>Los principios maestro y exigencias</vt:lpstr>
      <vt:lpstr>Los principios maestro y exigencias</vt:lpstr>
      <vt:lpstr>EL referencial HSE</vt:lpstr>
      <vt:lpstr>EL referencial HSE: un conjunto coherente de documentos del nivel del grupo a las plantas</vt:lpstr>
      <vt:lpstr>Una cultura HSE común</vt:lpstr>
      <vt:lpstr>SITUACIÓN CONCRETA: EL PAPEL HSE DE…</vt:lpstr>
      <vt:lpstr>Las responsabilidades HSE en el grupo Total</vt:lpstr>
      <vt:lpstr>Las responsabilidades HSE en el grupo Total</vt:lpstr>
      <vt:lpstr>Organización HSE a nivel del grupo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Florent THUILLIER</cp:lastModifiedBy>
  <cp:revision>110</cp:revision>
  <dcterms:created xsi:type="dcterms:W3CDTF">2015-09-07T13:13:13Z</dcterms:created>
  <dcterms:modified xsi:type="dcterms:W3CDTF">2017-12-07T12:21:49Z</dcterms:modified>
</cp:coreProperties>
</file>