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p:scale>
          <a:sx n="100" d="100"/>
          <a:sy n="100" d="100"/>
        </p:scale>
        <p:origin x="240" y="39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026C1A-E9C0-3649-8DE0-0F721770D521}" type="datetimeFigureOut">
              <a:rPr lang="fr-FR" smtClean="0"/>
              <a:pPr/>
              <a:t>07/12/2017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B6820A-C1B1-9944-A68D-DA5B884778EE}" type="datetimeFigureOut">
              <a:rPr lang="fr-FR" smtClean="0"/>
              <a:pPr/>
              <a:t>07/12/2017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F8F3B0-9038-9349-AB5F-4B03B4F47BEA}" type="slidenum">
              <a:rPr lang="fr-FR" altLang="fr-FR" smtClean="0"/>
              <a:pPr/>
              <a:t>2</a:t>
            </a:fld>
            <a:endParaRPr lang="fr-FR" altLang="fr-FR"/>
          </a:p>
        </p:txBody>
      </p:sp>
    </p:spTree>
    <p:extLst>
      <p:ext uri="{BB962C8B-B14F-4D97-AF65-F5344CB8AC3E}">
        <p14:creationId xmlns:p14="http://schemas.microsoft.com/office/powerpoint/2010/main" val="11775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F8F3B0-9038-9349-AB5F-4B03B4F47BEA}" type="slidenum">
              <a:rPr lang="fr-FR" altLang="fr-FR" smtClean="0"/>
              <a:pPr/>
              <a:t>10</a:t>
            </a:fld>
            <a:endParaRPr lang="fr-FR" altLang="fr-FR"/>
          </a:p>
        </p:txBody>
      </p:sp>
    </p:spTree>
    <p:extLst>
      <p:ext uri="{BB962C8B-B14F-4D97-AF65-F5344CB8AC3E}">
        <p14:creationId xmlns:p14="http://schemas.microsoft.com/office/powerpoint/2010/main" val="64713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15</a:t>
            </a:fld>
            <a:endParaRPr lang="fr-FR"/>
          </a:p>
        </p:txBody>
      </p:sp>
    </p:spTree>
    <p:extLst>
      <p:ext uri="{BB962C8B-B14F-4D97-AF65-F5344CB8AC3E}">
        <p14:creationId xmlns:p14="http://schemas.microsoft.com/office/powerpoint/2010/main" val="1840732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smtClean="0"/>
              <a:t>TCG 3.1 – One MAESTRO et l’organisation HSE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fr-FR" noProof="0" smtClean="0"/>
              <a:t>TCG 3.1 – One MAESTRO et l’organisation HSE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TCG 3.1 – One MAESTRO et l’organisation HSE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fr-FR" noProof="0" smtClean="0"/>
              <a:t>TCG 3.1 – One MAESTRO et l’organisation HSE – V3</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fr-FR" smtClean="0"/>
              <a:t>TCG 3.1 – One MAESTRO et l’organisation HSE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fr-FR" smtClean="0"/>
              <a:t>TCG 3.1 – One MAESTRO et l’organisation HSE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fr-FR" smtClean="0"/>
              <a:t>TCG 3.1 – One MAESTRO et l’organisation HSE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fr-FR" smtClean="0"/>
              <a:t>TCG 3.1 – One MAESTRO et l’organisation HSE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TCG 3.1 – One MAESTRO et l’organisation HSE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fr-FR" smtClean="0"/>
              <a:t>TCG 3.1 – One MAESTRO et l’organisation HSE – V3</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7.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r-FR" altLang="fr-FR"/>
          </a:p>
        </p:txBody>
      </p:sp>
      <p:sp>
        <p:nvSpPr>
          <p:cNvPr id="3" name="Titre 2"/>
          <p:cNvSpPr>
            <a:spLocks noGrp="1"/>
          </p:cNvSpPr>
          <p:nvPr>
            <p:ph type="title"/>
          </p:nvPr>
        </p:nvSpPr>
        <p:spPr>
          <a:xfrm>
            <a:off x="1187450" y="2106613"/>
            <a:ext cx="7277100" cy="1487487"/>
          </a:xfrm>
        </p:spPr>
        <p:txBody>
          <a:bodyPr/>
          <a:lstStyle/>
          <a:p>
            <a:pPr eaLnBrk="1" fontAlgn="auto" hangingPunct="1">
              <a:spcAft>
                <a:spcPts val="0"/>
              </a:spcAft>
              <a:defRPr/>
            </a:pPr>
            <a:r>
              <a:rPr lang="en-GB" dirty="0" smtClean="0">
                <a:ea typeface="+mj-ea"/>
              </a:rPr>
              <a:t>One MAESTRO </a:t>
            </a:r>
            <a:br>
              <a:rPr lang="en-GB" dirty="0" smtClean="0">
                <a:ea typeface="+mj-ea"/>
              </a:rPr>
            </a:br>
            <a:r>
              <a:rPr lang="en-GB" dirty="0" smtClean="0">
                <a:ea typeface="+mj-ea"/>
              </a:rPr>
              <a:t>et </a:t>
            </a:r>
            <a:r>
              <a:rPr lang="en-GB" dirty="0" err="1" smtClean="0">
                <a:ea typeface="+mj-ea"/>
              </a:rPr>
              <a:t>l’organisation</a:t>
            </a:r>
            <a:r>
              <a:rPr lang="en-GB" dirty="0" smtClean="0">
                <a:ea typeface="+mj-ea"/>
              </a:rPr>
              <a:t> HSE</a:t>
            </a:r>
            <a:endParaRPr lang="en-GB"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fr-FR" altLang="fr-FR" dirty="0" smtClean="0">
                <a:cs typeface="Arial" pitchFamily="34" charset="0"/>
              </a:rPr>
              <a:t>Formation Sécurité des Nouveaux Embauchés</a:t>
            </a:r>
          </a:p>
          <a:p>
            <a:pPr eaLnBrk="1" hangingPunct="1"/>
            <a:r>
              <a:rPr lang="fr-FR" altLang="fr-FR" dirty="0" smtClean="0">
                <a:cs typeface="Arial" charset="0"/>
              </a:rPr>
              <a:t>Module </a:t>
            </a:r>
            <a:r>
              <a:rPr lang="fr-FR" altLang="fr-FR" dirty="0">
                <a:cs typeface="Arial" charset="0"/>
              </a:rPr>
              <a:t>TCG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 Référentiel HSE : un ensemble cohérent de documents du niveau groupe jusqu’aux sites</a:t>
            </a:r>
            <a:endParaRPr lang="fr-FR" dirty="0"/>
          </a:p>
        </p:txBody>
      </p:sp>
      <p:sp>
        <p:nvSpPr>
          <p:cNvPr id="24579"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E0B864A1-A937-1E47-AAFB-9CF6F599A7F4}" type="slidenum">
              <a:rPr lang="fr-FR" altLang="fr-FR">
                <a:solidFill>
                  <a:srgbClr val="898989"/>
                </a:solidFill>
                <a:ea typeface="Helvetica" charset="0"/>
                <a:cs typeface="Helvetica" charset="0"/>
              </a:rPr>
              <a:pPr/>
              <a:t>10</a:t>
            </a:fld>
            <a:endParaRPr lang="fr-FR"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5177631" y="1194016"/>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966" y="1215683"/>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880436"/>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spcBef>
                <a:spcPts val="300"/>
              </a:spcBef>
              <a:spcAft>
                <a:spcPts val="300"/>
              </a:spcAft>
              <a:buClr>
                <a:srgbClr val="A90025"/>
              </a:buClr>
              <a:buSzPct val="120000"/>
              <a:buFont typeface="Lucida Grande" charset="0"/>
              <a:buChar char="●"/>
            </a:pPr>
            <a:r>
              <a:rPr lang="en-GB" altLang="fr-FR" sz="2000" dirty="0">
                <a:latin typeface="+mn-lt"/>
                <a:cs typeface="Arial"/>
              </a:rPr>
              <a:t>Directives</a:t>
            </a:r>
          </a:p>
          <a:p>
            <a:pPr marL="285750" indent="-285750">
              <a:spcBef>
                <a:spcPts val="300"/>
              </a:spcBef>
              <a:spcAft>
                <a:spcPts val="300"/>
              </a:spcAft>
              <a:buClr>
                <a:srgbClr val="A90025"/>
              </a:buClr>
              <a:buSzPct val="120000"/>
              <a:buFont typeface="Lucida Grande" charset="0"/>
              <a:buChar char="●"/>
            </a:pPr>
            <a:r>
              <a:rPr lang="en-GB" altLang="fr-FR" sz="2000" dirty="0">
                <a:latin typeface="+mn-lt"/>
                <a:cs typeface="Arial"/>
              </a:rPr>
              <a:t>Company Rules</a:t>
            </a:r>
          </a:p>
          <a:p>
            <a:pPr marL="285750" indent="-285750">
              <a:spcBef>
                <a:spcPts val="300"/>
              </a:spcBef>
              <a:spcAft>
                <a:spcPts val="300"/>
              </a:spcAft>
              <a:buClr>
                <a:srgbClr val="A90025"/>
              </a:buClr>
              <a:buSzPct val="120000"/>
              <a:buFont typeface="Lucida Grande" charset="0"/>
              <a:buChar char="●"/>
            </a:pPr>
            <a:r>
              <a:rPr lang="fr-FR" altLang="fr-FR" sz="2000" dirty="0" smtClean="0">
                <a:latin typeface="+mn-lt"/>
                <a:cs typeface="Arial"/>
              </a:rPr>
              <a:t>Guide et manuels</a:t>
            </a:r>
            <a:endParaRPr lang="fr-FR" altLang="fr-FR" sz="2000" dirty="0">
              <a:latin typeface="+mn-lt"/>
              <a:cs typeface="Arial"/>
            </a:endParaRPr>
          </a:p>
        </p:txBody>
      </p:sp>
      <p:sp>
        <p:nvSpPr>
          <p:cNvPr id="24593" name="ZoneTexte 39"/>
          <p:cNvSpPr txBox="1">
            <a:spLocks noChangeArrowheads="1"/>
          </p:cNvSpPr>
          <p:nvPr/>
        </p:nvSpPr>
        <p:spPr bwMode="auto">
          <a:xfrm>
            <a:off x="4506031" y="4775107"/>
            <a:ext cx="2390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spcBef>
                <a:spcPts val="300"/>
              </a:spcBef>
              <a:spcAft>
                <a:spcPts val="300"/>
              </a:spcAft>
              <a:buClr>
                <a:srgbClr val="A90025"/>
              </a:buClr>
              <a:buSzPct val="120000"/>
              <a:buFont typeface="Lucida Grande" charset="0"/>
              <a:buChar char="●"/>
            </a:pPr>
            <a:r>
              <a:rPr lang="fr-FR" altLang="fr-FR" sz="2000" dirty="0">
                <a:latin typeface="+mn-lt"/>
                <a:cs typeface="Arial"/>
              </a:rPr>
              <a:t>Politique Filiale</a:t>
            </a:r>
          </a:p>
          <a:p>
            <a:pPr marL="285750" indent="-285750">
              <a:spcBef>
                <a:spcPts val="300"/>
              </a:spcBef>
              <a:spcAft>
                <a:spcPts val="300"/>
              </a:spcAft>
              <a:buClr>
                <a:srgbClr val="A90025"/>
              </a:buClr>
              <a:buSzPct val="120000"/>
              <a:buFont typeface="Lucida Grande" charset="0"/>
              <a:buChar char="●"/>
            </a:pPr>
            <a:r>
              <a:rPr lang="fr-FR" altLang="fr-FR" sz="2000" dirty="0">
                <a:latin typeface="+mn-lt"/>
                <a:cs typeface="Arial"/>
              </a:rPr>
              <a:t>Règles</a:t>
            </a:r>
          </a:p>
          <a:p>
            <a:pPr marL="285750" indent="-285750">
              <a:spcBef>
                <a:spcPts val="300"/>
              </a:spcBef>
              <a:spcAft>
                <a:spcPts val="300"/>
              </a:spcAft>
              <a:buClr>
                <a:srgbClr val="A90025"/>
              </a:buClr>
              <a:buSzPct val="120000"/>
              <a:buFont typeface="Lucida Grande" charset="0"/>
              <a:buChar char="●"/>
            </a:pPr>
            <a:r>
              <a:rPr lang="fr-FR" altLang="fr-FR" sz="2000" dirty="0">
                <a:latin typeface="+mn-lt"/>
                <a:cs typeface="Arial"/>
              </a:rPr>
              <a:t>Procédures</a:t>
            </a:r>
          </a:p>
        </p:txBody>
      </p:sp>
      <p:sp>
        <p:nvSpPr>
          <p:cNvPr id="22" name="ZoneTexte 21"/>
          <p:cNvSpPr txBox="1"/>
          <p:nvPr/>
        </p:nvSpPr>
        <p:spPr>
          <a:xfrm>
            <a:off x="1392937" y="1558223"/>
            <a:ext cx="2314575" cy="369887"/>
          </a:xfrm>
          <a:prstGeom prst="rect">
            <a:avLst/>
          </a:prstGeom>
          <a:noFill/>
        </p:spPr>
        <p:txBody>
          <a:bodyPr>
            <a:spAutoFit/>
          </a:bodyPr>
          <a:lstStyle/>
          <a:p>
            <a:pPr>
              <a:defRPr/>
            </a:pPr>
            <a:r>
              <a:rPr lang="fr-FR" dirty="0"/>
              <a:t>Niveau Groupe</a:t>
            </a:r>
          </a:p>
        </p:txBody>
      </p:sp>
      <p:sp>
        <p:nvSpPr>
          <p:cNvPr id="23" name="ZoneTexte 22"/>
          <p:cNvSpPr txBox="1"/>
          <p:nvPr/>
        </p:nvSpPr>
        <p:spPr>
          <a:xfrm>
            <a:off x="1544370" y="5099077"/>
            <a:ext cx="2519362" cy="400110"/>
          </a:xfrm>
          <a:prstGeom prst="rect">
            <a:avLst/>
          </a:prstGeom>
          <a:noFill/>
        </p:spPr>
        <p:txBody>
          <a:bodyPr>
            <a:spAutoFit/>
          </a:bodyPr>
          <a:lstStyle/>
          <a:p>
            <a:pPr>
              <a:defRPr/>
            </a:pPr>
            <a:r>
              <a:rPr lang="fr-FR" sz="2000" dirty="0"/>
              <a:t>Niveau Site</a:t>
            </a:r>
          </a:p>
        </p:txBody>
      </p:sp>
      <p:pic>
        <p:nvPicPr>
          <p:cNvPr id="2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60430" y="2603127"/>
            <a:ext cx="2367880" cy="1631216"/>
          </a:xfrm>
          <a:prstGeom prst="rect">
            <a:avLst/>
          </a:prstGeom>
          <a:noFill/>
        </p:spPr>
        <p:txBody>
          <a:bodyPr wrap="square">
            <a:spAutoFit/>
          </a:bodyPr>
          <a:lstStyle/>
          <a:p>
            <a:pPr algn="ctr">
              <a:defRPr/>
            </a:pPr>
            <a:r>
              <a:rPr lang="fr-FR" sz="2000" dirty="0" smtClean="0"/>
              <a:t>Niveau Branches : EP</a:t>
            </a:r>
          </a:p>
          <a:p>
            <a:pPr algn="ctr">
              <a:defRPr/>
            </a:pPr>
            <a:r>
              <a:rPr lang="fr-FR" sz="2000" dirty="0" smtClean="0"/>
              <a:t>MS</a:t>
            </a:r>
          </a:p>
          <a:p>
            <a:pPr algn="ctr">
              <a:defRPr/>
            </a:pPr>
            <a:r>
              <a:rPr lang="fr-FR" sz="2000" dirty="0" smtClean="0"/>
              <a:t>RC</a:t>
            </a:r>
          </a:p>
          <a:p>
            <a:pPr algn="ctr">
              <a:defRPr/>
            </a:pPr>
            <a:r>
              <a:rPr lang="fr-FR" sz="2000" dirty="0" smtClean="0"/>
              <a:t>GRP</a:t>
            </a:r>
            <a:endParaRPr lang="fr-FR" sz="2000" dirty="0"/>
          </a:p>
        </p:txBody>
      </p:sp>
      <p:pic>
        <p:nvPicPr>
          <p:cNvPr id="28" name="Image 10" descr="TOTAL_ADM.png"/>
          <p:cNvPicPr>
            <a:picLocks noChangeAspect="1"/>
          </p:cNvPicPr>
          <p:nvPr/>
        </p:nvPicPr>
        <p:blipFill>
          <a:blip r:embed="rId8">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32" y="1637701"/>
            <a:ext cx="2821436" cy="3143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Une culture HSE commune</a:t>
            </a:r>
            <a:endParaRPr lang="fr-FR" dirty="0"/>
          </a:p>
        </p:txBody>
      </p:sp>
      <p:sp>
        <p:nvSpPr>
          <p:cNvPr id="2560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BE64F3FE-6443-C047-9895-5E7A28187721}" type="slidenum">
              <a:rPr lang="fr-FR" altLang="fr-FR">
                <a:solidFill>
                  <a:srgbClr val="898989"/>
                </a:solidFill>
                <a:ea typeface="Helvetica" charset="0"/>
                <a:cs typeface="Helvetica" charset="0"/>
              </a:rPr>
              <a:pPr/>
              <a:t>11</a:t>
            </a:fld>
            <a:endParaRPr lang="fr-FR" altLang="fr-FR">
              <a:solidFill>
                <a:srgbClr val="898989"/>
              </a:solidFill>
              <a:ea typeface="Helvetica" charset="0"/>
              <a:cs typeface="Helvetica" charset="0"/>
            </a:endParaRPr>
          </a:p>
        </p:txBody>
      </p:sp>
      <p:sp>
        <p:nvSpPr>
          <p:cNvPr id="25605" name="ZoneTexte 7"/>
          <p:cNvSpPr txBox="1">
            <a:spLocks noChangeArrowheads="1"/>
          </p:cNvSpPr>
          <p:nvPr/>
        </p:nvSpPr>
        <p:spPr bwMode="auto">
          <a:xfrm>
            <a:off x="5584154" y="170074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a:t>Règles d’or</a:t>
            </a:r>
          </a:p>
        </p:txBody>
      </p:sp>
      <p:sp>
        <p:nvSpPr>
          <p:cNvPr id="25606" name="ZoneTexte 8"/>
          <p:cNvSpPr txBox="1">
            <a:spLocks noChangeArrowheads="1"/>
          </p:cNvSpPr>
          <p:nvPr/>
        </p:nvSpPr>
        <p:spPr bwMode="auto">
          <a:xfrm>
            <a:off x="6242500" y="3171805"/>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a:t>STOP </a:t>
            </a:r>
            <a:r>
              <a:rPr lang="fr-FR" altLang="fr-FR" dirty="0" err="1"/>
              <a:t>card</a:t>
            </a:r>
            <a:endParaRPr lang="fr-FR" altLang="fr-FR" dirty="0"/>
          </a:p>
        </p:txBody>
      </p:sp>
      <p:sp>
        <p:nvSpPr>
          <p:cNvPr id="25607" name="ZoneTexte 9"/>
          <p:cNvSpPr txBox="1">
            <a:spLocks noChangeArrowheads="1"/>
          </p:cNvSpPr>
          <p:nvPr/>
        </p:nvSpPr>
        <p:spPr bwMode="auto">
          <a:xfrm>
            <a:off x="2166937" y="4257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a:t>Audits</a:t>
            </a:r>
          </a:p>
        </p:txBody>
      </p:sp>
      <p:sp>
        <p:nvSpPr>
          <p:cNvPr id="25608" name="ZoneTexte 10"/>
          <p:cNvSpPr txBox="1">
            <a:spLocks noChangeArrowheads="1"/>
          </p:cNvSpPr>
          <p:nvPr/>
        </p:nvSpPr>
        <p:spPr bwMode="auto">
          <a:xfrm>
            <a:off x="479425" y="2789800"/>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dirty="0"/>
              <a:t>REX </a:t>
            </a:r>
            <a:r>
              <a:rPr lang="fr-FR" altLang="fr-FR" dirty="0" smtClean="0"/>
              <a:t>- retour </a:t>
            </a:r>
            <a:r>
              <a:rPr lang="fr-FR" altLang="fr-FR" dirty="0"/>
              <a:t>d’expérience</a:t>
            </a:r>
          </a:p>
        </p:txBody>
      </p:sp>
      <p:sp>
        <p:nvSpPr>
          <p:cNvPr id="25609" name="ZoneTexte 11"/>
          <p:cNvSpPr txBox="1">
            <a:spLocks noChangeArrowheads="1"/>
          </p:cNvSpPr>
          <p:nvPr/>
        </p:nvSpPr>
        <p:spPr bwMode="auto">
          <a:xfrm>
            <a:off x="1592262" y="1528995"/>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dirty="0"/>
              <a:t>Remontée des anomalies</a:t>
            </a:r>
          </a:p>
        </p:txBody>
      </p:sp>
      <p:sp>
        <p:nvSpPr>
          <p:cNvPr id="25610" name="ZoneTexte 12"/>
          <p:cNvSpPr txBox="1">
            <a:spLocks noChangeArrowheads="1"/>
          </p:cNvSpPr>
          <p:nvPr/>
        </p:nvSpPr>
        <p:spPr bwMode="auto">
          <a:xfrm>
            <a:off x="4112541" y="4781775"/>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a:t>Reporting des évènements</a:t>
            </a:r>
          </a:p>
        </p:txBody>
      </p:sp>
      <p:pic>
        <p:nvPicPr>
          <p:cNvPr id="13" name="Image 12" descr="logo_maestro_rvb copie.jpg"/>
          <p:cNvPicPr>
            <a:picLocks noChangeAspect="1"/>
          </p:cNvPicPr>
          <p:nvPr/>
        </p:nvPicPr>
        <p:blipFill>
          <a:blip r:embed="rId2"/>
          <a:stretch>
            <a:fillRect/>
          </a:stretch>
        </p:blipFill>
        <p:spPr>
          <a:xfrm>
            <a:off x="3318664" y="2070633"/>
            <a:ext cx="2667696" cy="2698381"/>
          </a:xfrm>
          <a:prstGeom prst="rect">
            <a:avLst/>
          </a:prstGeom>
        </p:spPr>
      </p:pic>
      <p:sp>
        <p:nvSpPr>
          <p:cNvPr id="1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pic>
        <p:nvPicPr>
          <p:cNvPr id="3" name="Image 2"/>
          <p:cNvPicPr>
            <a:picLocks noChangeAspect="1"/>
          </p:cNvPicPr>
          <p:nvPr/>
        </p:nvPicPr>
        <p:blipFill>
          <a:blip r:embed="rId3"/>
          <a:stretch>
            <a:fillRect/>
          </a:stretch>
        </p:blipFill>
        <p:spPr>
          <a:xfrm>
            <a:off x="3347864" y="2060848"/>
            <a:ext cx="2663712" cy="255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r>
              <a:rPr lang="fr-FR" altLang="fr-FR" cap="none">
                <a:cs typeface="Arial" charset="0"/>
              </a:rPr>
              <a:t>SITUATION CONCRETE : LE RÔLE HSE DE</a:t>
            </a:r>
            <a:r>
              <a:rPr lang="is-IS" altLang="fr-FR" cap="none">
                <a:cs typeface="Arial" charset="0"/>
              </a:rPr>
              <a:t>…</a:t>
            </a:r>
            <a:endParaRPr lang="fr-FR" altLang="fr-FR" cap="none">
              <a:cs typeface="Arial" charset="0"/>
            </a:endParaRPr>
          </a:p>
        </p:txBody>
      </p:sp>
      <p:sp>
        <p:nvSpPr>
          <p:cNvPr id="2662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1DACCA96-6A40-FD47-8BC6-116871DD3BBC}" type="slidenum">
              <a:rPr lang="fr-FR" altLang="fr-FR">
                <a:solidFill>
                  <a:srgbClr val="898989"/>
                </a:solidFill>
                <a:ea typeface="Helvetica" charset="0"/>
                <a:cs typeface="Helvetica" charset="0"/>
              </a:rPr>
              <a:pPr/>
              <a:t>12</a:t>
            </a:fld>
            <a:endParaRPr lang="fr-FR"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r>
              <a:rPr lang="fr-FR" altLang="fr-FR" dirty="0">
                <a:cs typeface="Arial" charset="0"/>
              </a:rPr>
              <a:t>John : </a:t>
            </a:r>
          </a:p>
          <a:p>
            <a:endParaRPr lang="fr-FR" altLang="fr-FR" dirty="0">
              <a:cs typeface="Arial" charset="0"/>
            </a:endParaRPr>
          </a:p>
          <a:p>
            <a:r>
              <a:rPr lang="fr-FR" altLang="fr-FR" dirty="0">
                <a:cs typeface="Arial" charset="0"/>
              </a:rPr>
              <a:t>Du responsable du centre :</a:t>
            </a:r>
          </a:p>
          <a:p>
            <a:endParaRPr lang="fr-FR" altLang="fr-FR" dirty="0">
              <a:cs typeface="Arial" charset="0"/>
            </a:endParaRPr>
          </a:p>
          <a:p>
            <a:r>
              <a:rPr lang="fr-FR" altLang="fr-FR" dirty="0">
                <a:cs typeface="Arial" charset="0"/>
              </a:rPr>
              <a:t>De l’instructeur :</a:t>
            </a:r>
          </a:p>
          <a:p>
            <a:endParaRPr lang="fr-FR" altLang="fr-FR" dirty="0">
              <a:cs typeface="Arial" charset="0"/>
            </a:endParaRPr>
          </a:p>
          <a:p>
            <a:r>
              <a:rPr lang="fr-FR" altLang="fr-FR" dirty="0">
                <a:cs typeface="Arial" charset="0"/>
              </a:rPr>
              <a:t>De chaque parachutiste :</a:t>
            </a:r>
          </a:p>
          <a:p>
            <a:endParaRPr lang="fr-FR" altLang="fr-FR" dirty="0">
              <a:cs typeface="Arial" charset="0"/>
            </a:endParaRPr>
          </a:p>
          <a:p>
            <a:r>
              <a:rPr lang="fr-FR" altLang="fr-FR" dirty="0">
                <a:cs typeface="Arial" charset="0"/>
              </a:rPr>
              <a:t>D’un technicien HSE </a:t>
            </a:r>
            <a:r>
              <a:rPr lang="fr-FR" altLang="fr-FR" dirty="0" smtClean="0">
                <a:cs typeface="Arial" charset="0"/>
              </a:rPr>
              <a:t>si </a:t>
            </a:r>
            <a:r>
              <a:rPr lang="fr-FR" altLang="fr-FR" dirty="0">
                <a:cs typeface="Arial" charset="0"/>
              </a:rPr>
              <a:t>John en recrutait un :</a:t>
            </a:r>
          </a:p>
          <a:p>
            <a:endParaRPr lang="fr-FR" altLang="fr-FR" dirty="0">
              <a:cs typeface="Arial" charset="0"/>
            </a:endParaRPr>
          </a:p>
          <a:p>
            <a:endParaRPr lang="fr-FR" altLang="fr-FR" dirty="0">
              <a:cs typeface="Arial" charset="0"/>
            </a:endParaRPr>
          </a:p>
          <a:p>
            <a:endParaRPr lang="fr-FR" altLang="fr-FR" dirty="0">
              <a:cs typeface="Arial"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defRPr/>
            </a:pPr>
            <a:r>
              <a:rPr lang="fr-FR" smtClean="0"/>
              <a:t>Les responsabilités </a:t>
            </a:r>
            <a:r>
              <a:rPr lang="fr-FR" dirty="0" smtClean="0"/>
              <a:t>HSE dans le groupe Total</a:t>
            </a:r>
            <a:endParaRPr lang="fr-FR" dirty="0"/>
          </a:p>
        </p:txBody>
      </p:sp>
      <p:sp>
        <p:nvSpPr>
          <p:cNvPr id="2765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7A6478E8-9340-B844-98B1-CE3B88B2B4B2}" type="slidenum">
              <a:rPr lang="fr-FR" altLang="fr-FR">
                <a:solidFill>
                  <a:srgbClr val="898989"/>
                </a:solidFill>
                <a:ea typeface="Helvetica" charset="0"/>
                <a:cs typeface="Helvetica" charset="0"/>
              </a:rPr>
              <a:pPr/>
              <a:t>13</a:t>
            </a:fld>
            <a:endParaRPr lang="fr-FR"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fr-FR" b="1">
                <a:solidFill>
                  <a:schemeClr val="bg1"/>
                </a:solidFill>
              </a:rPr>
              <a:t>CEO (Mr Pouyanné)</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directeur de Branche</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directeur de Filiale : Responsable opérationnel HSE de </a:t>
            </a:r>
            <a:r>
              <a:rPr lang="fr-FR" b="1">
                <a:solidFill>
                  <a:schemeClr val="bg1"/>
                </a:solidFill>
              </a:rPr>
              <a:t>la filiale</a:t>
            </a:r>
            <a:endParaRPr lang="fr-FR"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responsable du site</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b="1" i="1"/>
              <a:t>Le responsable = le responsable HSE</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smtClean="0">
                <a:solidFill>
                  <a:schemeClr val="bg1"/>
                </a:solidFill>
              </a:rPr>
              <a:t>Les collaborateurs</a:t>
            </a:r>
            <a:endParaRPr lang="fr-FR" b="1" dirty="0">
              <a:solidFill>
                <a:schemeClr val="bg1"/>
              </a:solidFill>
            </a:endParaRPr>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fr-FR" b="1">
                <a:solidFill>
                  <a:schemeClr val="bg1"/>
                </a:solidFill>
              </a:rPr>
              <a:t>CEO (Mr Pouyanné)</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directeur de Branche</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directeur de Filiale : Responsable opérationnel HSE de la filiale</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Le responsable du site</a:t>
            </a:r>
          </a:p>
        </p:txBody>
      </p:sp>
      <p:sp>
        <p:nvSpPr>
          <p:cNvPr id="2867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05F06D3E-AF21-CE4B-9A78-469653CBCFBF}" type="slidenum">
              <a:rPr lang="fr-FR" altLang="fr-FR">
                <a:solidFill>
                  <a:srgbClr val="898989"/>
                </a:solidFill>
                <a:ea typeface="Helvetica" charset="0"/>
                <a:cs typeface="Helvetica" charset="0"/>
              </a:rPr>
              <a:pPr/>
              <a:t>14</a:t>
            </a:fld>
            <a:endParaRPr lang="fr-FR" altLang="fr-FR">
              <a:solidFill>
                <a:srgbClr val="898989"/>
              </a:solidFill>
              <a:ea typeface="Helvetica" charset="0"/>
              <a:cs typeface="Helvetica" charset="0"/>
            </a:endParaRPr>
          </a:p>
        </p:txBody>
      </p:sp>
      <p:sp>
        <p:nvSpPr>
          <p:cNvPr id="10" name="Rectangle à coins arrondis 9"/>
          <p:cNvSpPr/>
          <p:nvPr/>
        </p:nvSpPr>
        <p:spPr>
          <a:xfrm>
            <a:off x="4283965"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Spécialistes, Experts HSE élaborent les règles pour les Branches</a:t>
            </a:r>
          </a:p>
        </p:txBody>
      </p:sp>
      <p:sp>
        <p:nvSpPr>
          <p:cNvPr id="11" name="Rectangle à coins arrondis 10"/>
          <p:cNvSpPr/>
          <p:nvPr/>
        </p:nvSpPr>
        <p:spPr>
          <a:xfrm>
            <a:off x="4269830"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Spécialistes HSE des métiers de </a:t>
            </a:r>
            <a:r>
              <a:rPr lang="fr-FR" sz="1600"/>
              <a:t>la Branche</a:t>
            </a:r>
            <a:endParaRPr lang="fr-FR" sz="1600" dirty="0"/>
          </a:p>
        </p:txBody>
      </p:sp>
      <p:sp>
        <p:nvSpPr>
          <p:cNvPr id="12" name="Rectangle à coins arrondis 11"/>
          <p:cNvSpPr/>
          <p:nvPr/>
        </p:nvSpPr>
        <p:spPr>
          <a:xfrm>
            <a:off x="4283965"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Equipe HSE pour la mise en œuvre du système de management HSE</a:t>
            </a:r>
          </a:p>
        </p:txBody>
      </p:sp>
      <p:sp>
        <p:nvSpPr>
          <p:cNvPr id="13" name="Rectangle à coins arrondis 12"/>
          <p:cNvSpPr/>
          <p:nvPr/>
        </p:nvSpPr>
        <p:spPr>
          <a:xfrm>
            <a:off x="4269830"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Equipe HSE Terrain : conseil, guider, vérifier les règles</a:t>
            </a:r>
          </a:p>
        </p:txBody>
      </p:sp>
      <p:sp>
        <p:nvSpPr>
          <p:cNvPr id="20" name="Titre 1"/>
          <p:cNvSpPr>
            <a:spLocks noGrp="1"/>
          </p:cNvSpPr>
          <p:nvPr>
            <p:ph type="title"/>
          </p:nvPr>
        </p:nvSpPr>
        <p:spPr>
          <a:xfrm>
            <a:off x="457200" y="274638"/>
            <a:ext cx="8362950" cy="635000"/>
          </a:xfrm>
        </p:spPr>
        <p:txBody>
          <a:bodyPr/>
          <a:lstStyle/>
          <a:p>
            <a:pPr>
              <a:defRPr/>
            </a:pPr>
            <a:r>
              <a:rPr lang="fr-FR" dirty="0" smtClean="0"/>
              <a:t>Les responsabilités HSE dans le groupe Total</a:t>
            </a:r>
            <a:endParaRPr lang="fr-FR" dirty="0"/>
          </a:p>
        </p:txBody>
      </p:sp>
      <p:sp>
        <p:nvSpPr>
          <p:cNvPr id="28683" name="ZoneTexte 20"/>
          <p:cNvSpPr txBox="1">
            <a:spLocks noChangeArrowheads="1"/>
          </p:cNvSpPr>
          <p:nvPr/>
        </p:nvSpPr>
        <p:spPr bwMode="auto">
          <a:xfrm>
            <a:off x="542805"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b="1" i="1" dirty="0"/>
              <a:t>Le responsable = le responsable HSE</a:t>
            </a:r>
          </a:p>
        </p:txBody>
      </p:sp>
      <p:sp>
        <p:nvSpPr>
          <p:cNvPr id="23" name="Rectangle à coins arrondis 22"/>
          <p:cNvSpPr/>
          <p:nvPr/>
        </p:nvSpPr>
        <p:spPr>
          <a:xfrm>
            <a:off x="4860032"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a:t>Les équipes HSE sont en support</a:t>
            </a:r>
            <a:endParaRPr lang="fr-FR"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smtClean="0">
                <a:solidFill>
                  <a:schemeClr val="bg1"/>
                </a:solidFill>
              </a:rPr>
              <a:t>Les collaborateurs</a:t>
            </a:r>
            <a:endParaRPr lang="fr-FR" b="1" dirty="0">
              <a:solidFill>
                <a:schemeClr val="bg1"/>
              </a:solidFill>
            </a:endParaRPr>
          </a:p>
        </p:txBody>
      </p:sp>
      <p:sp>
        <p:nvSpPr>
          <p:cNvPr id="21" name="Rectangle à coins arrondis 20"/>
          <p:cNvSpPr/>
          <p:nvPr/>
        </p:nvSpPr>
        <p:spPr>
          <a:xfrm>
            <a:off x="4283965"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smtClean="0"/>
              <a:t>Suivre les règles, utiliser les outils, se soucier des autres.</a:t>
            </a:r>
            <a:endParaRPr lang="fr-FR" sz="1600" dirty="0"/>
          </a:p>
        </p:txBody>
      </p:sp>
      <p:sp>
        <p:nvSpPr>
          <p:cNvPr id="22"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Organisation HSE niveau Groupe</a:t>
            </a:r>
            <a:endParaRPr lang="fr-FR" dirty="0"/>
          </a:p>
        </p:txBody>
      </p:sp>
      <p:sp>
        <p:nvSpPr>
          <p:cNvPr id="2969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0FA5B68D-89AC-F240-A889-614B2BD31F3A}" type="slidenum">
              <a:rPr lang="fr-FR" altLang="fr-FR">
                <a:solidFill>
                  <a:srgbClr val="898989"/>
                </a:solidFill>
                <a:ea typeface="Helvetica" charset="0"/>
                <a:cs typeface="Helvetica" charset="0"/>
              </a:rPr>
              <a:pPr/>
              <a:t>15</a:t>
            </a:fld>
            <a:endParaRPr lang="fr-FR"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355"/>
            <a:ext cx="9036496" cy="59479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fontAlgn="auto" hangingPunct="1">
              <a:spcAft>
                <a:spcPts val="0"/>
              </a:spcAft>
              <a:defRPr/>
            </a:pPr>
            <a:r>
              <a:rPr lang="fr-FR" dirty="0" smtClean="0">
                <a:solidFill>
                  <a:schemeClr val="accent3">
                    <a:lumMod val="75000"/>
                  </a:schemeClr>
                </a:solidFill>
                <a:ea typeface="+mj-ea"/>
              </a:rPr>
              <a:t>Les objectifs du module</a:t>
            </a:r>
            <a:endParaRPr lang="fr-FR" dirty="0">
              <a:solidFill>
                <a:schemeClr val="accent3">
                  <a:lumMod val="75000"/>
                </a:schemeClr>
              </a:solidFill>
              <a:ea typeface="+mj-ea"/>
            </a:endParaRPr>
          </a:p>
        </p:txBody>
      </p:sp>
      <p:sp>
        <p:nvSpPr>
          <p:cNvPr id="15362"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ED7664F5-AB76-7B49-8E79-789DCE439CB6}" type="slidenum">
              <a:rPr lang="en-GB" altLang="fr-FR">
                <a:solidFill>
                  <a:srgbClr val="898989"/>
                </a:solidFill>
                <a:ea typeface="Helvetica" charset="0"/>
                <a:cs typeface="Helvetica" charset="0"/>
              </a:rPr>
              <a:pPr/>
              <a:t>2</a:t>
            </a:fld>
            <a:endParaRPr lang="en-GB"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lstStyle/>
          <a:p>
            <a:pPr marL="0" indent="0" algn="just">
              <a:buFont typeface="Lucida Grande" charset="0"/>
              <a:buNone/>
            </a:pPr>
            <a:r>
              <a:rPr lang="fr-FR" altLang="fr-FR" dirty="0">
                <a:cs typeface="Arial" charset="0"/>
              </a:rPr>
              <a:t>A l’issue de ce module, vous :</a:t>
            </a:r>
          </a:p>
          <a:p>
            <a:pPr marL="0" indent="0" algn="just"/>
            <a:endParaRPr lang="fr-FR" altLang="fr-FR" dirty="0">
              <a:cs typeface="Arial" charset="0"/>
            </a:endParaRPr>
          </a:p>
          <a:p>
            <a:r>
              <a:rPr lang="fr-FR" altLang="fr-FR" dirty="0"/>
              <a:t>aurez compris ce qu’est MAESTRO et vous serez capables d’en citer les principaux éléments de contenu.</a:t>
            </a:r>
          </a:p>
          <a:p>
            <a:endParaRPr lang="fr-FR" altLang="fr-FR" dirty="0"/>
          </a:p>
          <a:p>
            <a:r>
              <a:rPr lang="fr-FR" altLang="fr-FR" dirty="0"/>
              <a:t>connaîtrez </a:t>
            </a:r>
            <a:r>
              <a:rPr lang="fr-FR" altLang="fr-FR" dirty="0" smtClean="0"/>
              <a:t>les responsabilités </a:t>
            </a:r>
            <a:r>
              <a:rPr lang="fr-FR" altLang="fr-FR" dirty="0"/>
              <a:t>HSE du Groupe, y compris </a:t>
            </a:r>
            <a:r>
              <a:rPr lang="fr-FR" altLang="fr-FR" dirty="0" smtClean="0"/>
              <a:t>la votre. </a:t>
            </a:r>
            <a:endParaRPr lang="fr-FR" altLang="fr-FR" dirty="0"/>
          </a:p>
        </p:txBody>
      </p:sp>
      <p:sp>
        <p:nvSpPr>
          <p:cNvPr id="1536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Situation Concrète :</a:t>
            </a:r>
            <a:br>
              <a:rPr lang="fr-FR" dirty="0" smtClean="0"/>
            </a:br>
            <a:r>
              <a:rPr lang="fr-FR" dirty="0" smtClean="0"/>
              <a:t>responsable de 3 centres A risques</a:t>
            </a:r>
            <a:endParaRPr lang="fr-FR" dirty="0"/>
          </a:p>
        </p:txBody>
      </p:sp>
      <p:sp>
        <p:nvSpPr>
          <p:cNvPr id="17410" name="Espace réservé du texte 2"/>
          <p:cNvSpPr>
            <a:spLocks noGrp="1"/>
          </p:cNvSpPr>
          <p:nvPr>
            <p:ph type="body" sz="quarter" idx="12"/>
          </p:nvPr>
        </p:nvSpPr>
        <p:spPr>
          <a:xfrm>
            <a:off x="457200" y="1125538"/>
            <a:ext cx="8218488" cy="5040312"/>
          </a:xfrm>
        </p:spPr>
        <p:txBody>
          <a:bodyPr/>
          <a:lstStyle/>
          <a:p>
            <a:pPr marL="0" indent="0" algn="just">
              <a:buFont typeface="Lucida Grande" charset="0"/>
              <a:buNone/>
            </a:pPr>
            <a:r>
              <a:rPr lang="fr-FR" altLang="fr-FR" sz="1600" i="1">
                <a:cs typeface="Arial" charset="0"/>
              </a:rPr>
              <a:t>« Après plusieurs années de réflexion, John a décidé de créer 3 centres pour permettre à toute personne de pratiquer des sports « forts en adrénaline » : 2 centres de parachutisme dans 2 pays différents et un circuit automobile de vitesse dans l’un des 2.</a:t>
            </a:r>
          </a:p>
          <a:p>
            <a:pPr marL="0" indent="0" algn="just">
              <a:buFont typeface="Lucida Grande" charset="0"/>
              <a:buNone/>
            </a:pPr>
            <a:r>
              <a:rPr lang="fr-FR" altLang="fr-FR" sz="1600" i="1">
                <a:cs typeface="Arial" charset="0"/>
              </a:rPr>
              <a:t>Le projet est avancé puisque les 3 centres sont prêts, voire fonctionnent déjà un peu, avec une trentaine de moniteurs spécialisés recrutés, mécaniciens, et personnels. Le matériel (voitures, avions, </a:t>
            </a:r>
            <a:r>
              <a:rPr lang="is-IS" altLang="fr-FR" sz="1600" i="1">
                <a:cs typeface="Arial" charset="0"/>
              </a:rPr>
              <a:t>…) </a:t>
            </a:r>
            <a:r>
              <a:rPr lang="fr-FR" altLang="fr-FR" sz="1600" i="1">
                <a:cs typeface="Arial" charset="0"/>
              </a:rPr>
              <a:t>quasi neuf, fonctionne.</a:t>
            </a:r>
          </a:p>
          <a:p>
            <a:pPr marL="0" indent="0" algn="just">
              <a:buFont typeface="Lucida Grande" charset="0"/>
              <a:buNone/>
            </a:pPr>
            <a:r>
              <a:rPr lang="fr-FR" altLang="fr-FR" sz="1600" i="1">
                <a:cs typeface="Arial" charset="0"/>
              </a:rPr>
              <a:t>Conscient des dangers de ces activités, John souhaite vraiment éviter tout accident et incident et est très strict sur le fait que les risques soient effectivement maîtrisés quelques soient le site.</a:t>
            </a:r>
          </a:p>
          <a:p>
            <a:pPr marL="0" indent="0" algn="just">
              <a:buFont typeface="Lucida Grande" charset="0"/>
              <a:buNone/>
            </a:pPr>
            <a:r>
              <a:rPr lang="fr-FR" altLang="fr-FR" sz="1600" i="1">
                <a:cs typeface="Arial" charset="0"/>
              </a:rPr>
              <a:t>Il se sent le seul responsable à assumer la Sécurité de l’ensemble. Et ce matin, il est un peu inquiet, car il a découvert des pratiques étonnantes quand il est passé sur les sites la semaine précédente. Il ne peut pas, à distance, être le seul responsable. »</a:t>
            </a:r>
          </a:p>
          <a:p>
            <a:pPr marL="0" indent="0" algn="just">
              <a:buFont typeface="Lucida Grande" charset="0"/>
              <a:buNone/>
            </a:pPr>
            <a:endParaRPr lang="fr-FR" altLang="fr-FR" b="1">
              <a:cs typeface="Arial" charset="0"/>
            </a:endParaRPr>
          </a:p>
          <a:p>
            <a:pPr marL="0" indent="0" algn="ctr">
              <a:buFont typeface="Lucida Grande" charset="0"/>
              <a:buNone/>
            </a:pPr>
            <a:r>
              <a:rPr lang="fr-FR" altLang="fr-FR" b="1">
                <a:cs typeface="Arial" charset="0"/>
              </a:rPr>
              <a:t>A votre avis, que pourrait-il mettre en place pour être plus serein sur la maîtrise des risques ?</a:t>
            </a:r>
          </a:p>
        </p:txBody>
      </p:sp>
      <p:sp>
        <p:nvSpPr>
          <p:cNvPr id="17411"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0B90986-8D5B-344C-AF39-ADD033692A87}" type="slidenum">
              <a:rPr lang="fr-FR" altLang="fr-FR">
                <a:solidFill>
                  <a:srgbClr val="898989"/>
                </a:solidFill>
                <a:ea typeface="Helvetica" charset="0"/>
                <a:cs typeface="Helvetica" charset="0"/>
              </a:rPr>
              <a:pPr/>
              <a:t>3</a:t>
            </a:fld>
            <a:endParaRPr lang="fr-FR"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r>
              <a:rPr lang="en-US" altLang="fr-FR" cap="none">
                <a:cs typeface="Arial" charset="0"/>
              </a:rPr>
              <a:t>One MAESTRO</a:t>
            </a:r>
            <a:r>
              <a:rPr lang="en-US" altLang="fr-FR" sz="2800" cap="none">
                <a:solidFill>
                  <a:srgbClr val="073771"/>
                </a:solidFill>
                <a:cs typeface="Arial" charset="0"/>
              </a:rPr>
              <a:t/>
            </a:r>
            <a:br>
              <a:rPr lang="en-US" altLang="fr-FR" sz="2800" cap="none">
                <a:solidFill>
                  <a:srgbClr val="073771"/>
                </a:solidFill>
                <a:cs typeface="Arial" charset="0"/>
              </a:rPr>
            </a:br>
            <a:r>
              <a:rPr lang="en-GB" altLang="fr-FR" sz="1600" u="sng" cap="none">
                <a:solidFill>
                  <a:srgbClr val="FA3805"/>
                </a:solidFill>
                <a:cs typeface="Arial" charset="0"/>
              </a:rPr>
              <a:t>M</a:t>
            </a:r>
            <a:r>
              <a:rPr lang="en-GB" altLang="fr-FR" sz="1600" cap="none">
                <a:solidFill>
                  <a:srgbClr val="073771"/>
                </a:solidFill>
                <a:cs typeface="Arial" charset="0"/>
              </a:rPr>
              <a:t>anagement </a:t>
            </a:r>
            <a:r>
              <a:rPr lang="en-GB" altLang="fr-FR" sz="1600" u="sng" cap="none">
                <a:solidFill>
                  <a:srgbClr val="FA3805"/>
                </a:solidFill>
                <a:cs typeface="Arial" charset="0"/>
              </a:rPr>
              <a:t>A</a:t>
            </a:r>
            <a:r>
              <a:rPr lang="en-GB" altLang="fr-FR" sz="1600" cap="none">
                <a:solidFill>
                  <a:srgbClr val="073771"/>
                </a:solidFill>
                <a:cs typeface="Arial" charset="0"/>
              </a:rPr>
              <a:t>nd </a:t>
            </a:r>
            <a:r>
              <a:rPr lang="en-GB" altLang="fr-FR" sz="1600" u="sng" cap="none">
                <a:solidFill>
                  <a:srgbClr val="FA3805"/>
                </a:solidFill>
                <a:cs typeface="Arial" charset="0"/>
              </a:rPr>
              <a:t>E</a:t>
            </a:r>
            <a:r>
              <a:rPr lang="en-GB" altLang="fr-FR" sz="1600" cap="none">
                <a:solidFill>
                  <a:srgbClr val="073771"/>
                </a:solidFill>
                <a:cs typeface="Arial" charset="0"/>
              </a:rPr>
              <a:t>xpectation </a:t>
            </a:r>
            <a:r>
              <a:rPr lang="en-GB" altLang="fr-FR" sz="1600" u="sng" cap="none">
                <a:solidFill>
                  <a:srgbClr val="FA3805"/>
                </a:solidFill>
                <a:cs typeface="Arial" charset="0"/>
              </a:rPr>
              <a:t>S</a:t>
            </a:r>
            <a:r>
              <a:rPr lang="en-GB" altLang="fr-FR" sz="1600" cap="none">
                <a:solidFill>
                  <a:srgbClr val="073771"/>
                </a:solidFill>
                <a:cs typeface="Arial" charset="0"/>
              </a:rPr>
              <a:t>tandards </a:t>
            </a:r>
            <a:r>
              <a:rPr lang="en-GB" altLang="fr-FR" sz="1600" u="sng" cap="none">
                <a:solidFill>
                  <a:srgbClr val="FA3805"/>
                </a:solidFill>
                <a:cs typeface="Arial" charset="0"/>
              </a:rPr>
              <a:t>T</a:t>
            </a:r>
            <a:r>
              <a:rPr lang="en-GB" altLang="fr-FR" sz="1600" cap="none">
                <a:solidFill>
                  <a:srgbClr val="073771"/>
                </a:solidFill>
                <a:cs typeface="Arial" charset="0"/>
              </a:rPr>
              <a:t>owards </a:t>
            </a:r>
            <a:r>
              <a:rPr lang="en-GB" altLang="fr-FR" sz="1600" u="sng" cap="none">
                <a:solidFill>
                  <a:srgbClr val="FA3805"/>
                </a:solidFill>
                <a:cs typeface="Arial" charset="0"/>
              </a:rPr>
              <a:t>R</a:t>
            </a:r>
            <a:r>
              <a:rPr lang="en-GB" altLang="fr-FR" sz="1600" cap="none">
                <a:solidFill>
                  <a:srgbClr val="073771"/>
                </a:solidFill>
                <a:cs typeface="Arial" charset="0"/>
              </a:rPr>
              <a:t>obust </a:t>
            </a:r>
            <a:r>
              <a:rPr lang="en-GB" altLang="fr-FR" sz="1600" u="sng" cap="none">
                <a:solidFill>
                  <a:srgbClr val="FA3805"/>
                </a:solidFill>
                <a:cs typeface="Arial" charset="0"/>
              </a:rPr>
              <a:t>O</a:t>
            </a:r>
            <a:r>
              <a:rPr lang="en-GB" altLang="fr-FR" sz="1600" cap="none">
                <a:solidFill>
                  <a:srgbClr val="073771"/>
                </a:solidFill>
                <a:cs typeface="Arial" charset="0"/>
              </a:rPr>
              <a:t>perations</a:t>
            </a:r>
            <a:r>
              <a:rPr lang="fr-FR" altLang="fr-FR" sz="1600" u="sng" cap="none">
                <a:solidFill>
                  <a:srgbClr val="073771"/>
                </a:solidFill>
                <a:cs typeface="Arial" charset="0"/>
              </a:rPr>
              <a:t/>
            </a:r>
            <a:br>
              <a:rPr lang="fr-FR" altLang="fr-FR" sz="1600" u="sng" cap="none">
                <a:solidFill>
                  <a:srgbClr val="073771"/>
                </a:solidFill>
                <a:cs typeface="Arial" charset="0"/>
              </a:rPr>
            </a:br>
            <a:endParaRPr lang="fr-FR" altLang="fr-FR" sz="1600" cap="none">
              <a:cs typeface="Arial" charset="0"/>
            </a:endParaRPr>
          </a:p>
        </p:txBody>
      </p:sp>
      <p:sp>
        <p:nvSpPr>
          <p:cNvPr id="1843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56FFC96-E5B9-9547-928A-D8854C36867B}" type="slidenum">
              <a:rPr lang="fr-FR" altLang="fr-FR">
                <a:solidFill>
                  <a:srgbClr val="898989"/>
                </a:solidFill>
                <a:ea typeface="Helvetica" charset="0"/>
                <a:cs typeface="Helvetica" charset="0"/>
              </a:rPr>
              <a:pPr/>
              <a:t>4</a:t>
            </a:fld>
            <a:endParaRPr lang="fr-FR"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457200" y="3352800"/>
            <a:ext cx="1003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altLang="fr-FR" sz="1600" b="1">
                <a:solidFill>
                  <a:schemeClr val="bg2"/>
                </a:solidFill>
              </a:rPr>
              <a:t>Sécurité au poste de travail</a:t>
            </a:r>
          </a:p>
        </p:txBody>
      </p:sp>
      <p:sp>
        <p:nvSpPr>
          <p:cNvPr id="7" name="Text Box 5"/>
          <p:cNvSpPr txBox="1">
            <a:spLocks noChangeArrowheads="1"/>
          </p:cNvSpPr>
          <p:nvPr/>
        </p:nvSpPr>
        <p:spPr bwMode="auto">
          <a:xfrm>
            <a:off x="457200" y="5764213"/>
            <a:ext cx="8374408" cy="478978"/>
          </a:xfrm>
          <a:prstGeom prst="rect">
            <a:avLst/>
          </a:prstGeom>
          <a:noFill/>
          <a:ln w="25400" algn="ctr">
            <a:noFill/>
            <a:miter lim="800000"/>
            <a:headEnd/>
            <a:tailEnd/>
          </a:ln>
        </p:spPr>
        <p:txBody>
          <a:bodyPr wrap="none" lIns="72009" tIns="36005" rIns="72009" bIns="36005">
            <a:spAutoFit/>
          </a:bodyPr>
          <a:lstStyle/>
          <a:p>
            <a:pPr defTabSz="720725">
              <a:lnSpc>
                <a:spcPct val="120000"/>
              </a:lnSpc>
              <a:spcBef>
                <a:spcPct val="50000"/>
              </a:spcBef>
              <a:buClr>
                <a:srgbClr val="FA3805"/>
              </a:buClr>
              <a:buSzPct val="120000"/>
              <a:defRPr/>
            </a:pPr>
            <a:r>
              <a:rPr lang="fr-FR" sz="2200" b="1" cap="all" dirty="0">
                <a:solidFill>
                  <a:schemeClr val="accent3">
                    <a:lumMod val="75000"/>
                  </a:schemeClr>
                </a:solidFill>
                <a:latin typeface="+mj-lt"/>
                <a:ea typeface="+mj-ea"/>
                <a:cs typeface="Arial"/>
              </a:rPr>
              <a:t>Une </a:t>
            </a:r>
            <a:r>
              <a:rPr lang="fr-FR" sz="2200" b="1" cap="all" dirty="0" smtClean="0">
                <a:solidFill>
                  <a:schemeClr val="accent3">
                    <a:lumMod val="75000"/>
                  </a:schemeClr>
                </a:solidFill>
                <a:latin typeface="+mj-lt"/>
                <a:ea typeface="+mj-ea"/>
                <a:cs typeface="Arial"/>
              </a:rPr>
              <a:t>approche </a:t>
            </a:r>
            <a:r>
              <a:rPr lang="fr-FR" sz="2200" b="1" cap="all" dirty="0">
                <a:solidFill>
                  <a:schemeClr val="accent3">
                    <a:lumMod val="75000"/>
                  </a:schemeClr>
                </a:solidFill>
                <a:latin typeface="+mj-lt"/>
                <a:ea typeface="+mj-ea"/>
                <a:cs typeface="Arial"/>
              </a:rPr>
              <a:t>commune pour manager les risques</a:t>
            </a:r>
          </a:p>
        </p:txBody>
      </p:sp>
      <p:sp>
        <p:nvSpPr>
          <p:cNvPr id="18437" name="Arc 7"/>
          <p:cNvSpPr>
            <a:spLocks/>
          </p:cNvSpPr>
          <p:nvPr/>
        </p:nvSpPr>
        <p:spPr bwMode="auto">
          <a:xfrm rot="4756268">
            <a:off x="6422231" y="4433094"/>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fr-FR" sz="1600" b="1">
                <a:solidFill>
                  <a:schemeClr val="bg2"/>
                </a:solidFill>
              </a:rPr>
              <a:t>Risques Majeurs</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altLang="fr-FR" sz="1600" b="1">
                <a:solidFill>
                  <a:schemeClr val="bg2"/>
                </a:solidFill>
              </a:rPr>
              <a:t>Environnement</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altLang="fr-FR" sz="1600" b="1">
                <a:solidFill>
                  <a:schemeClr val="bg2"/>
                </a:solidFill>
              </a:rPr>
              <a:t>Hygiène</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altLang="fr-FR" sz="1600" b="1">
                <a:solidFill>
                  <a:schemeClr val="bg2"/>
                </a:solidFill>
              </a:rPr>
              <a:t>S</a:t>
            </a:r>
            <a:r>
              <a:rPr lang="fr-FR" altLang="fr-FR" sz="1600" b="1">
                <a:solidFill>
                  <a:schemeClr val="bg2"/>
                </a:solidFill>
              </a:rPr>
              <a:t>û</a:t>
            </a:r>
            <a:r>
              <a:rPr lang="en-GB" altLang="fr-FR" sz="1600" b="1">
                <a:solidFill>
                  <a:schemeClr val="bg2"/>
                </a:solidFill>
              </a:rPr>
              <a:t>reté</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altLang="fr-FR" sz="1600" b="1">
                <a:solidFill>
                  <a:schemeClr val="bg2"/>
                </a:solidFill>
              </a:rPr>
              <a:t>Sociétal</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452" name="Arc 7"/>
          <p:cNvSpPr>
            <a:spLocks/>
          </p:cNvSpPr>
          <p:nvPr/>
        </p:nvSpPr>
        <p:spPr bwMode="auto">
          <a:xfrm rot="16548578" flipH="1">
            <a:off x="2146300" y="4835525"/>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One MAESTRO : un cadre HSE du Groupe</a:t>
            </a:r>
            <a:endParaRPr lang="fr-FR" dirty="0"/>
          </a:p>
        </p:txBody>
      </p:sp>
      <p:sp>
        <p:nvSpPr>
          <p:cNvPr id="1945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CE56DFD-BA52-6446-BF2B-8BD5CE13A9C4}" type="slidenum">
              <a:rPr lang="fr-FR" altLang="fr-FR">
                <a:solidFill>
                  <a:srgbClr val="898989"/>
                </a:solidFill>
                <a:ea typeface="Helvetica" charset="0"/>
                <a:cs typeface="Helvetica" charset="0"/>
              </a:rPr>
              <a:pPr/>
              <a:t>5</a:t>
            </a:fld>
            <a:endParaRPr lang="fr-FR"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5562600" cy="5040312"/>
          </a:xfrm>
        </p:spPr>
        <p:txBody>
          <a:bodyPr/>
          <a:lstStyle/>
          <a:p>
            <a:r>
              <a:rPr lang="fr-FR" altLang="fr-FR" dirty="0">
                <a:cs typeface="Arial" charset="0"/>
              </a:rPr>
              <a:t>Un cadre pour contrôler et manager les risques pour </a:t>
            </a:r>
            <a:r>
              <a:rPr lang="fr-FR" altLang="fr-FR" b="1" dirty="0">
                <a:cs typeface="Arial" charset="0"/>
              </a:rPr>
              <a:t>l’ensemble du </a:t>
            </a:r>
            <a:r>
              <a:rPr lang="fr-FR" altLang="fr-FR" b="1" dirty="0" smtClean="0">
                <a:cs typeface="Arial" charset="0"/>
              </a:rPr>
              <a:t>Groupe</a:t>
            </a:r>
            <a:r>
              <a:rPr lang="fr-FR" altLang="fr-FR" dirty="0">
                <a:cs typeface="Arial" charset="0"/>
              </a:rPr>
              <a:t>.</a:t>
            </a:r>
          </a:p>
          <a:p>
            <a:endParaRPr lang="fr-FR" altLang="fr-FR" dirty="0">
              <a:cs typeface="Arial" charset="0"/>
            </a:endParaRPr>
          </a:p>
          <a:p>
            <a:r>
              <a:rPr lang="fr-FR" altLang="fr-FR" dirty="0" smtClean="0">
                <a:cs typeface="Arial" charset="0"/>
              </a:rPr>
              <a:t>Des </a:t>
            </a:r>
            <a:r>
              <a:rPr lang="fr-FR" altLang="fr-FR" dirty="0">
                <a:cs typeface="Arial" charset="0"/>
              </a:rPr>
              <a:t>principes, </a:t>
            </a:r>
            <a:r>
              <a:rPr lang="fr-FR" altLang="fr-FR" dirty="0" smtClean="0">
                <a:cs typeface="Arial" charset="0"/>
              </a:rPr>
              <a:t>des </a:t>
            </a:r>
            <a:r>
              <a:rPr lang="fr-FR" altLang="fr-FR" b="1" dirty="0">
                <a:cs typeface="Arial" charset="0"/>
              </a:rPr>
              <a:t>exigences</a:t>
            </a:r>
            <a:r>
              <a:rPr lang="fr-FR" altLang="fr-FR" dirty="0">
                <a:cs typeface="Arial" charset="0"/>
              </a:rPr>
              <a:t> à décliner par les Branches, filiales puis jusqu’aux sites.</a:t>
            </a:r>
          </a:p>
          <a:p>
            <a:pPr lvl="1"/>
            <a:endParaRPr lang="fr-FR" altLang="fr-FR" dirty="0">
              <a:cs typeface="Arial" charset="0"/>
            </a:endParaRPr>
          </a:p>
          <a:p>
            <a:r>
              <a:rPr lang="fr-FR" altLang="fr-FR" dirty="0">
                <a:cs typeface="Arial" charset="0"/>
              </a:rPr>
              <a:t>En découlent une politique HSEQ Branche, des règles, des responsabilités, des processus de fonctionnement, des exigences obligatoires</a:t>
            </a:r>
            <a:r>
              <a:rPr lang="is-IS" altLang="fr-FR" dirty="0">
                <a:cs typeface="Arial" charset="0"/>
              </a:rPr>
              <a:t>….</a:t>
            </a:r>
            <a:endParaRPr lang="fr-FR" altLang="fr-FR" dirty="0">
              <a:cs typeface="Arial" charset="0"/>
            </a:endParaRPr>
          </a:p>
          <a:p>
            <a:endParaRPr lang="fr-FR" altLang="fr-FR" dirty="0">
              <a:cs typeface="Arial" charset="0"/>
            </a:endParaRPr>
          </a:p>
          <a:p>
            <a:r>
              <a:rPr lang="fr-FR" altLang="fr-FR" dirty="0">
                <a:cs typeface="Arial" charset="0"/>
              </a:rPr>
              <a:t>La mise en place </a:t>
            </a:r>
            <a:r>
              <a:rPr lang="fr-FR" altLang="fr-FR" dirty="0" smtClean="0">
                <a:cs typeface="Arial" charset="0"/>
              </a:rPr>
              <a:t>de ONE </a:t>
            </a:r>
            <a:r>
              <a:rPr lang="fr-FR" altLang="fr-FR" dirty="0">
                <a:cs typeface="Arial" charset="0"/>
              </a:rPr>
              <a:t>MAESTRO sur les sites et filiales est vérifiée régulièrement par un audit (AUDIT MAESTRO).</a:t>
            </a:r>
          </a:p>
        </p:txBody>
      </p:sp>
      <p:sp>
        <p:nvSpPr>
          <p:cNvPr id="7"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920057"/>
            <a:ext cx="2821436" cy="3143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Les principes maestro</a:t>
            </a:r>
            <a:endParaRPr lang="fr-FR" dirty="0"/>
          </a:p>
        </p:txBody>
      </p:sp>
      <p:sp>
        <p:nvSpPr>
          <p:cNvPr id="20482" name="Espace réservé du texte 2"/>
          <p:cNvSpPr>
            <a:spLocks noGrp="1"/>
          </p:cNvSpPr>
          <p:nvPr>
            <p:ph type="body" sz="quarter" idx="12"/>
          </p:nvPr>
        </p:nvSpPr>
        <p:spPr>
          <a:xfrm>
            <a:off x="457200" y="1125538"/>
            <a:ext cx="7211144" cy="5040312"/>
          </a:xfrm>
        </p:spPr>
        <p:txBody>
          <a:bodyPr/>
          <a:lstStyle/>
          <a:p>
            <a:pPr>
              <a:spcAft>
                <a:spcPts val="1200"/>
              </a:spcAft>
            </a:pPr>
            <a:r>
              <a:rPr lang="fr-FR" sz="1600" b="1" dirty="0" smtClean="0"/>
              <a:t>Principe 01 - </a:t>
            </a:r>
            <a:r>
              <a:rPr lang="fr-FR" sz="1600" dirty="0" smtClean="0"/>
              <a:t>Management, Leadership, Communication et Engagement</a:t>
            </a:r>
          </a:p>
          <a:p>
            <a:pPr>
              <a:spcAft>
                <a:spcPts val="1200"/>
              </a:spcAft>
            </a:pPr>
            <a:r>
              <a:rPr lang="fr-FR" sz="1600" b="1" dirty="0" smtClean="0"/>
              <a:t>Principe 02 – </a:t>
            </a:r>
            <a:r>
              <a:rPr lang="fr-FR" sz="1600" dirty="0" smtClean="0"/>
              <a:t>Respect des lois, régulations et exigences du Groupe</a:t>
            </a:r>
          </a:p>
          <a:p>
            <a:pPr>
              <a:spcAft>
                <a:spcPts val="1200"/>
              </a:spcAft>
            </a:pPr>
            <a:r>
              <a:rPr lang="fr-FR" sz="1600" b="1" dirty="0" smtClean="0"/>
              <a:t>Principe 03 – </a:t>
            </a:r>
            <a:r>
              <a:rPr lang="fr-FR" sz="1600" dirty="0" smtClean="0"/>
              <a:t>Management des risques, design et construction</a:t>
            </a:r>
          </a:p>
          <a:p>
            <a:pPr>
              <a:spcAft>
                <a:spcPts val="1200"/>
              </a:spcAft>
            </a:pPr>
            <a:r>
              <a:rPr lang="fr-FR" sz="1600" b="1" dirty="0" smtClean="0"/>
              <a:t>Principe 04 – </a:t>
            </a:r>
            <a:r>
              <a:rPr lang="fr-FR" sz="1600" dirty="0" smtClean="0"/>
              <a:t>Fiabilité et efficacité des opérations</a:t>
            </a:r>
          </a:p>
          <a:p>
            <a:pPr>
              <a:spcAft>
                <a:spcPts val="1200"/>
              </a:spcAft>
            </a:pPr>
            <a:r>
              <a:rPr lang="fr-FR" sz="1600" b="1" dirty="0" smtClean="0"/>
              <a:t>Principe 05 – </a:t>
            </a:r>
            <a:r>
              <a:rPr lang="fr-FR" sz="1600" dirty="0" smtClean="0"/>
              <a:t>Contractés et fournisseurs</a:t>
            </a:r>
          </a:p>
          <a:p>
            <a:pPr>
              <a:spcAft>
                <a:spcPts val="1200"/>
              </a:spcAft>
            </a:pPr>
            <a:r>
              <a:rPr lang="fr-FR" sz="1600" b="1" dirty="0" smtClean="0"/>
              <a:t>Principe 06 – </a:t>
            </a:r>
            <a:r>
              <a:rPr lang="fr-FR" sz="1600" dirty="0" smtClean="0"/>
              <a:t>Compétences et formation</a:t>
            </a:r>
          </a:p>
          <a:p>
            <a:pPr>
              <a:spcAft>
                <a:spcPts val="1200"/>
              </a:spcAft>
            </a:pPr>
            <a:r>
              <a:rPr lang="fr-FR" sz="1600" b="1" dirty="0" smtClean="0"/>
              <a:t>Principe 07 – </a:t>
            </a:r>
            <a:r>
              <a:rPr lang="fr-FR" sz="1600" dirty="0" smtClean="0"/>
              <a:t>Urgence : préparation et réponse.</a:t>
            </a:r>
          </a:p>
          <a:p>
            <a:pPr>
              <a:spcAft>
                <a:spcPts val="1200"/>
              </a:spcAft>
            </a:pPr>
            <a:r>
              <a:rPr lang="fr-FR" sz="1600" b="1" dirty="0" smtClean="0"/>
              <a:t>Principe 08 - </a:t>
            </a:r>
            <a:r>
              <a:rPr lang="fr-FR" sz="1600" dirty="0"/>
              <a:t>G</a:t>
            </a:r>
            <a:r>
              <a:rPr lang="fr-FR" sz="1600" dirty="0" smtClean="0"/>
              <a:t>estion des incidents et échange d’information</a:t>
            </a:r>
          </a:p>
          <a:p>
            <a:pPr>
              <a:spcAft>
                <a:spcPts val="1200"/>
              </a:spcAft>
            </a:pPr>
            <a:r>
              <a:rPr lang="fr-FR" sz="1600" b="1" dirty="0" smtClean="0"/>
              <a:t>Principe 09 - </a:t>
            </a:r>
            <a:r>
              <a:rPr lang="fr-FR" sz="1600" dirty="0" smtClean="0"/>
              <a:t>Monitoring, </a:t>
            </a:r>
            <a:r>
              <a:rPr lang="fr-FR" sz="1600" dirty="0"/>
              <a:t>a</a:t>
            </a:r>
            <a:r>
              <a:rPr lang="fr-FR" sz="1600" dirty="0" smtClean="0"/>
              <a:t>udit et </a:t>
            </a:r>
            <a:r>
              <a:rPr lang="fr-FR" sz="1600" dirty="0"/>
              <a:t>i</a:t>
            </a:r>
            <a:r>
              <a:rPr lang="fr-FR" sz="1600" dirty="0" smtClean="0"/>
              <a:t>nspection</a:t>
            </a:r>
          </a:p>
          <a:p>
            <a:pPr>
              <a:spcAft>
                <a:spcPts val="1200"/>
              </a:spcAft>
            </a:pPr>
            <a:r>
              <a:rPr lang="fr-FR" sz="1600" b="1" dirty="0" smtClean="0"/>
              <a:t>Principe 10 – </a:t>
            </a:r>
            <a:r>
              <a:rPr lang="fr-FR" sz="1600" dirty="0" smtClean="0"/>
              <a:t>Amélioration de la performance</a:t>
            </a:r>
            <a:endParaRPr lang="fr-FR" altLang="fr-FR" sz="1600" dirty="0">
              <a:cs typeface="Arial" charset="0"/>
            </a:endParaRPr>
          </a:p>
        </p:txBody>
      </p:sp>
      <p:sp>
        <p:nvSpPr>
          <p:cNvPr id="2048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BF0A83F6-EA5D-B946-82F7-A031320DA2FD}" type="slidenum">
              <a:rPr lang="fr-FR" altLang="fr-FR">
                <a:solidFill>
                  <a:srgbClr val="898989"/>
                </a:solidFill>
                <a:ea typeface="Helvetica" charset="0"/>
                <a:cs typeface="Helvetica" charset="0"/>
              </a:rPr>
              <a:pPr/>
              <a:t>6</a:t>
            </a:fld>
            <a:endParaRPr lang="fr-FR" altLang="fr-FR">
              <a:solidFill>
                <a:srgbClr val="898989"/>
              </a:solidFill>
              <a:ea typeface="Helvetica" charset="0"/>
              <a:cs typeface="Helvetica" charset="0"/>
            </a:endParaRPr>
          </a:p>
        </p:txBody>
      </p:sp>
      <p:sp>
        <p:nvSpPr>
          <p:cNvPr id="9"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920057"/>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Les principes maestro et exigences</a:t>
            </a:r>
            <a:endParaRPr lang="fr-FR" dirty="0"/>
          </a:p>
        </p:txBody>
      </p:sp>
      <p:sp>
        <p:nvSpPr>
          <p:cNvPr id="2150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4C7FA47-AAEA-6644-9191-E06AAF7A7642}" type="slidenum">
              <a:rPr lang="fr-FR" altLang="fr-FR">
                <a:solidFill>
                  <a:srgbClr val="898989"/>
                </a:solidFill>
                <a:ea typeface="Helvetica" charset="0"/>
                <a:cs typeface="Helvetica" charset="0"/>
              </a:rPr>
              <a:pPr/>
              <a:t>7</a:t>
            </a:fld>
            <a:endParaRPr lang="fr-FR"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spcAft>
                <a:spcPts val="1200"/>
              </a:spcAft>
            </a:pPr>
            <a:r>
              <a:rPr lang="fr-FR" sz="1800" b="1" dirty="0" smtClean="0"/>
              <a:t>Principe 04 – </a:t>
            </a:r>
            <a:r>
              <a:rPr lang="fr-FR" sz="1800" dirty="0" smtClean="0"/>
              <a:t>Fiabilité et efficacité des opérations</a:t>
            </a:r>
          </a:p>
          <a:p>
            <a:pPr marL="0" indent="0">
              <a:buNone/>
            </a:pPr>
            <a:r>
              <a:rPr lang="fr-FR" sz="1800" i="1" dirty="0" smtClean="0"/>
              <a:t>« Pour toute activité́, les dangers auxquels sont exposés les personnes, l'environnement et les biens sont systématiquement identifiés, les risques associés évalués et les mesures permettant de les réduire définies et mises en œuvre. »</a:t>
            </a:r>
            <a:endParaRPr lang="fr-FR" sz="1800" i="1" dirty="0"/>
          </a:p>
        </p:txBody>
      </p:sp>
      <p:grpSp>
        <p:nvGrpSpPr>
          <p:cNvPr id="3"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fr-FR"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fr-FR"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buNone/>
            </a:pPr>
            <a:r>
              <a:rPr lang="fr-FR" sz="1800" b="1" dirty="0" smtClean="0"/>
              <a:t>CR EP HSE 001 : </a:t>
            </a:r>
            <a:r>
              <a:rPr lang="fr-FR" sz="1800" dirty="0" smtClean="0"/>
              <a:t>La </a:t>
            </a:r>
            <a:r>
              <a:rPr lang="fr-FR" sz="1800" dirty="0"/>
              <a:t>Direction doit mettre en place, à partir d’une </a:t>
            </a:r>
            <a:r>
              <a:rPr lang="fr-FR" sz="1800" dirty="0" smtClean="0"/>
              <a:t>évaluation </a:t>
            </a:r>
            <a:r>
              <a:rPr lang="fr-FR" sz="1800" dirty="0"/>
              <a:t>de besoins, les </a:t>
            </a:r>
            <a:r>
              <a:rPr lang="fr-FR" sz="1800" dirty="0" smtClean="0"/>
              <a:t>règles, </a:t>
            </a:r>
            <a:r>
              <a:rPr lang="fr-FR" sz="1800" dirty="0"/>
              <a:t>les </a:t>
            </a:r>
            <a:r>
              <a:rPr lang="fr-FR" sz="1800" dirty="0" smtClean="0"/>
              <a:t>procédures </a:t>
            </a:r>
            <a:r>
              <a:rPr lang="fr-FR" sz="1800" dirty="0"/>
              <a:t>et le </a:t>
            </a:r>
            <a:r>
              <a:rPr lang="fr-FR" sz="1800" dirty="0" smtClean="0"/>
              <a:t>système </a:t>
            </a:r>
            <a:r>
              <a:rPr lang="fr-FR" sz="1800" dirty="0"/>
              <a:t>de permis de travail à utiliser pour </a:t>
            </a:r>
            <a:r>
              <a:rPr lang="fr-FR" sz="1800" dirty="0" smtClean="0"/>
              <a:t>contrôler </a:t>
            </a:r>
            <a:r>
              <a:rPr lang="fr-FR" sz="1800" dirty="0"/>
              <a:t>les </a:t>
            </a:r>
            <a:r>
              <a:rPr lang="fr-FR" sz="1800" dirty="0" smtClean="0"/>
              <a:t>activités. </a:t>
            </a:r>
            <a:r>
              <a:rPr lang="fr-FR" sz="1800" dirty="0"/>
              <a:t>Ces </a:t>
            </a:r>
            <a:r>
              <a:rPr lang="fr-FR" sz="1800" dirty="0" smtClean="0"/>
              <a:t>activités </a:t>
            </a:r>
            <a:r>
              <a:rPr lang="fr-FR" sz="1800" dirty="0"/>
              <a:t>comprennent, entre autres, le transport </a:t>
            </a:r>
            <a:r>
              <a:rPr lang="fr-FR" sz="1800" dirty="0" smtClean="0"/>
              <a:t>terrestre/maritime/aérien</a:t>
            </a:r>
            <a:r>
              <a:rPr lang="fr-FR" sz="1800" dirty="0"/>
              <a:t>, le levage et la </a:t>
            </a:r>
            <a:r>
              <a:rPr lang="fr-FR" sz="1800" dirty="0" smtClean="0"/>
              <a:t>pénétration </a:t>
            </a:r>
            <a:r>
              <a:rPr lang="fr-FR" sz="1800" dirty="0"/>
              <a:t>en espaces </a:t>
            </a:r>
            <a:r>
              <a:rPr lang="fr-FR" sz="1800" dirty="0" smtClean="0"/>
              <a:t>confinés. </a:t>
            </a:r>
            <a:r>
              <a:rPr lang="fr-FR" sz="1800" dirty="0"/>
              <a:t>Ces </a:t>
            </a:r>
            <a:r>
              <a:rPr lang="fr-FR" sz="1800" dirty="0" smtClean="0"/>
              <a:t>règles, procédures </a:t>
            </a:r>
            <a:r>
              <a:rPr lang="fr-FR" sz="1800" dirty="0"/>
              <a:t>et </a:t>
            </a:r>
            <a:r>
              <a:rPr lang="fr-FR" sz="1800" dirty="0" smtClean="0"/>
              <a:t>système </a:t>
            </a:r>
            <a:r>
              <a:rPr lang="fr-FR" sz="1800" dirty="0"/>
              <a:t>de permis de travail doivent </a:t>
            </a:r>
            <a:r>
              <a:rPr lang="fr-FR" sz="1800" dirty="0" smtClean="0"/>
              <a:t>être </a:t>
            </a:r>
            <a:r>
              <a:rPr lang="fr-FR" sz="1800" dirty="0"/>
              <a:t>revus par le personnel concerné aussi souvent que </a:t>
            </a:r>
            <a:r>
              <a:rPr lang="fr-FR" sz="1800" dirty="0" smtClean="0"/>
              <a:t>nécessaire </a:t>
            </a:r>
            <a:r>
              <a:rPr lang="fr-FR" sz="1800" dirty="0"/>
              <a:t>pour assurer leur </a:t>
            </a:r>
            <a:r>
              <a:rPr lang="fr-FR" sz="1800" dirty="0" smtClean="0"/>
              <a:t>adéquation </a:t>
            </a:r>
            <a:r>
              <a:rPr lang="fr-FR" sz="1800" dirty="0"/>
              <a:t>avec les risques </a:t>
            </a:r>
            <a:r>
              <a:rPr lang="fr-FR" sz="1800" dirty="0" smtClean="0"/>
              <a:t>évalues. </a:t>
            </a:r>
            <a:endParaRPr lang="fr-FR" sz="1800" dirty="0"/>
          </a:p>
          <a:p>
            <a:pPr>
              <a:buFont typeface="Lucida Grande" charset="0"/>
              <a:buNone/>
            </a:pPr>
            <a:endParaRPr lang="fr-FR" altLang="fr-FR" sz="1800" dirty="0"/>
          </a:p>
          <a:p>
            <a:pPr>
              <a:buFont typeface="Lucida Grande" charset="0"/>
              <a:buNone/>
            </a:pPr>
            <a:r>
              <a:rPr lang="fr-FR" altLang="fr-FR" sz="1800" dirty="0"/>
              <a:t> </a:t>
            </a:r>
          </a:p>
          <a:p>
            <a:pPr>
              <a:buFont typeface="Lucida Grande" charset="0"/>
              <a:buNone/>
            </a:pPr>
            <a:endParaRPr lang="fr-FR" altLang="fr-FR" sz="1800" dirty="0">
              <a:solidFill>
                <a:srgbClr val="A6A6A6"/>
              </a:solidFill>
            </a:endParaRPr>
          </a:p>
          <a:p>
            <a:pPr>
              <a:buFont typeface="Lucida Grande" charset="0"/>
              <a:buNone/>
            </a:pPr>
            <a:endParaRPr lang="fr-FR" altLang="fr-FR" sz="1800" dirty="0"/>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Les principes maestro et exigences</a:t>
            </a:r>
            <a:endParaRPr lang="fr-FR" dirty="0"/>
          </a:p>
        </p:txBody>
      </p:sp>
      <p:sp>
        <p:nvSpPr>
          <p:cNvPr id="2253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1F4D80B-B7EC-2640-94BF-984B867D0110}" type="slidenum">
              <a:rPr lang="fr-FR" altLang="fr-FR">
                <a:solidFill>
                  <a:srgbClr val="898989"/>
                </a:solidFill>
                <a:ea typeface="Helvetica" charset="0"/>
                <a:cs typeface="Helvetica" charset="0"/>
              </a:rPr>
              <a:pPr/>
              <a:t>8</a:t>
            </a:fld>
            <a:endParaRPr lang="fr-FR"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 </a:t>
            </a:r>
            <a:r>
              <a:rPr lang="fr-FR" dirty="0" err="1" smtClean="0"/>
              <a:t>RÉfÉrentiel</a:t>
            </a:r>
            <a:r>
              <a:rPr lang="fr-FR" dirty="0" smtClean="0"/>
              <a:t> HSE</a:t>
            </a:r>
            <a:endParaRPr lang="fr-FR" dirty="0"/>
          </a:p>
        </p:txBody>
      </p:sp>
      <p:sp>
        <p:nvSpPr>
          <p:cNvPr id="2355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23630A8-01D9-5340-9D3A-89BEEE0A71A3}" type="slidenum">
              <a:rPr lang="fr-FR" altLang="fr-FR">
                <a:solidFill>
                  <a:srgbClr val="898989"/>
                </a:solidFill>
                <a:ea typeface="Helvetica" charset="0"/>
                <a:cs typeface="Helvetica" charset="0"/>
              </a:rPr>
              <a:pPr/>
              <a:t>9</a:t>
            </a:fld>
            <a:endParaRPr lang="fr-FR" altLang="fr-FR">
              <a:solidFill>
                <a:srgbClr val="898989"/>
              </a:solidFill>
              <a:ea typeface="Helvetica" charset="0"/>
              <a:cs typeface="Helvetica" charset="0"/>
            </a:endParaRPr>
          </a:p>
        </p:txBody>
      </p:sp>
      <p:sp>
        <p:nvSpPr>
          <p:cNvPr id="16" name="ZoneTexte 15"/>
          <p:cNvSpPr txBox="1"/>
          <p:nvPr/>
        </p:nvSpPr>
        <p:spPr>
          <a:xfrm>
            <a:off x="1392937" y="1558223"/>
            <a:ext cx="2314575" cy="369887"/>
          </a:xfrm>
          <a:prstGeom prst="rect">
            <a:avLst/>
          </a:prstGeom>
          <a:noFill/>
        </p:spPr>
        <p:txBody>
          <a:bodyPr>
            <a:spAutoFit/>
          </a:bodyPr>
          <a:lstStyle/>
          <a:p>
            <a:pPr>
              <a:defRPr/>
            </a:pPr>
            <a:r>
              <a:rPr lang="fr-FR" dirty="0"/>
              <a:t>Niveau Groupe</a:t>
            </a:r>
          </a:p>
        </p:txBody>
      </p:sp>
      <p:sp>
        <p:nvSpPr>
          <p:cNvPr id="17" name="ZoneTexte 16"/>
          <p:cNvSpPr txBox="1"/>
          <p:nvPr/>
        </p:nvSpPr>
        <p:spPr>
          <a:xfrm>
            <a:off x="1544370" y="5099077"/>
            <a:ext cx="2519362" cy="400110"/>
          </a:xfrm>
          <a:prstGeom prst="rect">
            <a:avLst/>
          </a:prstGeom>
          <a:noFill/>
        </p:spPr>
        <p:txBody>
          <a:bodyPr>
            <a:spAutoFit/>
          </a:bodyPr>
          <a:lstStyle/>
          <a:p>
            <a:pPr>
              <a:defRPr/>
            </a:pPr>
            <a:r>
              <a:rPr lang="fr-FR" sz="2000" dirty="0"/>
              <a:t>Niveau Site</a:t>
            </a:r>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360430" y="2603127"/>
            <a:ext cx="2367880" cy="1631216"/>
          </a:xfrm>
          <a:prstGeom prst="rect">
            <a:avLst/>
          </a:prstGeom>
          <a:noFill/>
        </p:spPr>
        <p:txBody>
          <a:bodyPr wrap="square">
            <a:spAutoFit/>
          </a:bodyPr>
          <a:lstStyle/>
          <a:p>
            <a:pPr algn="ctr">
              <a:defRPr/>
            </a:pPr>
            <a:r>
              <a:rPr lang="fr-FR" sz="2000" dirty="0" smtClean="0"/>
              <a:t>Niveau Branches : EP</a:t>
            </a:r>
          </a:p>
          <a:p>
            <a:pPr algn="ctr">
              <a:defRPr/>
            </a:pPr>
            <a:r>
              <a:rPr lang="fr-FR" sz="2000" dirty="0" smtClean="0"/>
              <a:t>MS</a:t>
            </a:r>
          </a:p>
          <a:p>
            <a:pPr algn="ctr">
              <a:defRPr/>
            </a:pPr>
            <a:r>
              <a:rPr lang="fr-FR" sz="2000" dirty="0" smtClean="0"/>
              <a:t>RC</a:t>
            </a:r>
          </a:p>
          <a:p>
            <a:pPr algn="ctr">
              <a:defRPr/>
            </a:pPr>
            <a:r>
              <a:rPr lang="fr-FR" sz="2000" dirty="0" smtClean="0"/>
              <a:t>GRP</a:t>
            </a:r>
            <a:endParaRPr lang="fr-FR"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fr-FR" altLang="fr-FR" sz="900" smtClean="0"/>
              <a:t>TCG 3.1 – One MAESTRO et l’organisation HSE – V3</a:t>
            </a:r>
            <a:endParaRPr lang="fr-FR" altLang="fr-FR"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FR-modele rouge 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R PPT ROUGE FONCE LOGO.pptx" id="{61CC4C7C-92FC-429F-A50D-CFA4B2695BBB}" vid="{B8EC27D0-A928-40AB-9C2D-136AEEA527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TOTAL-FR-modele rouge fonce</Template>
  <TotalTime>259</TotalTime>
  <Words>751</Words>
  <Application>Microsoft Office PowerPoint</Application>
  <PresentationFormat>Affichage à l'écran (4:3)</PresentationFormat>
  <Paragraphs>140</Paragraphs>
  <Slides>15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Lucida Grande</vt:lpstr>
      <vt:lpstr>TOTAL-FR-modele rouge fonce</vt:lpstr>
      <vt:lpstr>One MAESTRO  et l’organisation HSE</vt:lpstr>
      <vt:lpstr>Les objectifs du module</vt:lpstr>
      <vt:lpstr>Situation Concrète : responsable de 3 centres A risques</vt:lpstr>
      <vt:lpstr>One MAESTRO Management And Expectation Standards Towards Robust Operations </vt:lpstr>
      <vt:lpstr>One MAESTRO : un cadre HSE du Groupe</vt:lpstr>
      <vt:lpstr>Les principes maestro</vt:lpstr>
      <vt:lpstr>Les principes maestro et exigences</vt:lpstr>
      <vt:lpstr>Les principes maestro et exigences</vt:lpstr>
      <vt:lpstr>LE RÉfÉrentiel HSE</vt:lpstr>
      <vt:lpstr>LE Référentiel HSE : un ensemble cohérent de documents du niveau groupe jusqu’aux sites</vt:lpstr>
      <vt:lpstr>Une culture HSE commune</vt:lpstr>
      <vt:lpstr>SITUATION CONCRETE : LE RÔLE HSE DE…</vt:lpstr>
      <vt:lpstr>Les responsabilités HSE dans le groupe Total</vt:lpstr>
      <vt:lpstr>Les responsabilités HSE dans le groupe Total</vt:lpstr>
      <vt:lpstr>Organisation HSE niveau Groupe</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MAESTRO  et l’organisation HSE</dc:title>
  <dc:creator>J0489914</dc:creator>
  <cp:lastModifiedBy>Florent THUILLIER</cp:lastModifiedBy>
  <cp:revision>7</cp:revision>
  <cp:lastPrinted>2017-12-07T08:02:48Z</cp:lastPrinted>
  <dcterms:created xsi:type="dcterms:W3CDTF">2017-09-21T09:43:07Z</dcterms:created>
  <dcterms:modified xsi:type="dcterms:W3CDTF">2017-12-07T12:36:36Z</dcterms:modified>
</cp:coreProperties>
</file>