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0" r:id="rId4"/>
    <p:sldId id="262" r:id="rId5"/>
    <p:sldId id="261" r:id="rId6"/>
    <p:sldId id="263" r:id="rId7"/>
    <p:sldId id="264" r:id="rId8"/>
    <p:sldId id="265" r:id="rId9"/>
    <p:sldId id="267" r:id="rId10"/>
    <p:sldId id="268" r:id="rId11"/>
    <p:sldId id="266" r:id="rId12"/>
    <p:sldId id="272" r:id="rId13"/>
    <p:sldId id="273" r:id="rId14"/>
    <p:sldId id="275" r:id="rId15"/>
    <p:sldId id="274" r:id="rId16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C75"/>
    <a:srgbClr val="3876AF"/>
    <a:srgbClr val="FFAA00"/>
    <a:srgbClr val="BD2B0B"/>
    <a:srgbClr val="CAEBEA"/>
    <a:srgbClr val="7ABFC0"/>
    <a:srgbClr val="55DD61"/>
    <a:srgbClr val="3AA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9" autoAdjust="0"/>
    <p:restoredTop sz="94692" autoAdjust="0"/>
  </p:normalViewPr>
  <p:slideViewPr>
    <p:cSldViewPr snapToObjects="1">
      <p:cViewPr varScale="1">
        <p:scale>
          <a:sx n="110" d="100"/>
          <a:sy n="110" d="100"/>
        </p:scale>
        <p:origin x="102" y="192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E2C5B0BA-12B0-5741-91E5-23609C699D47}" type="datetimeFigureOut">
              <a:rPr lang="fr-FR" altLang="fr-FR"/>
              <a:pPr/>
              <a:t>07/12/2017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1BCBD237-EEEC-F543-98D9-95F64A32ABC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678546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CD74DD4-096E-8F4A-AFEF-EE8F0DAC95AC}" type="datetimeFigureOut">
              <a:rPr lang="fr-FR" altLang="fr-FR"/>
              <a:pPr/>
              <a:t>07/12/2017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41F8F3B0-9038-9349-AB5F-4B03B4F47B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720585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F3B0-9038-9349-AB5F-4B03B4F47BEA}" type="slidenum">
              <a:rPr lang="fr-FR" altLang="fr-FR" smtClean="0"/>
              <a:pPr/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838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1F8F3B0-9038-9349-AB5F-4B03B4F47BEA}" type="slidenum">
              <a:rPr/>
              <a:pPr/>
              <a:t>2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117758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F3B0-9038-9349-AB5F-4B03B4F47BEA}" type="slidenum">
              <a:rPr lang="fr-FR" altLang="fr-FR" smtClean="0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76905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8F3B0-9038-9349-AB5F-4B03B4F47BEA}" type="slidenum">
              <a:rPr lang="fr-FR" altLang="fr-FR" smtClean="0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4487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41F8F3B0-9038-9349-AB5F-4B03B4F47BEA}" type="slidenum">
              <a:rPr/>
              <a:pPr/>
              <a:t>10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647136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70589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altLang="fr-FR" smtClean="0"/>
              <a:t>TCG 3.1 – One MAESTRO e l'organizzazione HSE – V3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61B4DD-A08D-1349-878E-B514E6D77C5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8776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altLang="fr-FR" smtClean="0"/>
              <a:t>TCG 3.1 – One MAESTRO e l'organizzazione HSE – V3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9D33B5A-4C07-3E47-BF36-F936B025B69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3145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altLang="fr-FR" smtClean="0"/>
              <a:t>TCG 3.1 – One MAESTRO e l'organizzazione HSE – V3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0B039DC-6820-B745-8B90-64B20F58217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751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altLang="fr-FR" smtClean="0"/>
              <a:t>TCG 3.1 – One MAESTRO e l'organizzazione HSE – V3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FFF7DE-2778-4C43-9A4B-8638B7DD855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071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altLang="fr-FR" smtClean="0"/>
              <a:t>TCG 3.1 – One MAESTRO e l'organizzazione HSE – 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A267864-0E15-F647-85FE-6889D95BE71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83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altLang="fr-FR" smtClean="0"/>
              <a:t>TCG 3.1 – One MAESTRO e l'organizzazione HSE – 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C696D5B-50DD-BA42-921B-10F2D7E87D8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818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altLang="fr-FR" smtClean="0"/>
              <a:t>TCG 3.1 – One MAESTRO e l'organizzazione HSE – V3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5EAF758-A69F-4141-880F-50B0B3923E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6778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altLang="fr-FR" smtClean="0"/>
              <a:t>TCG 3.1 – One MAESTRO e l'organizzazione HSE – V3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58DE7DA-D607-E64D-84C4-88121ED157E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909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altLang="fr-FR" smtClean="0"/>
              <a:t>TCG 3.1 – One MAESTRO e l'organizzazione HSE – V3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6FCD54-AF7D-0342-A4C6-FBAC2410AC5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60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it-IT" altLang="fr-FR" smtClean="0"/>
              <a:t>TCG 3.1 – One MAESTRO e l'organizzazione HSE – V3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78D229DF-228A-704D-B787-CB5A3DFB7B16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7.emf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i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ea typeface="+mj-ea"/>
              </a:rPr>
              <a:t>One MAESTRO </a:t>
            </a:r>
            <a:r>
              <a:rPr lang="it">
                <a:ea typeface="+mj-ea"/>
              </a:rPr>
              <a:t/>
            </a:r>
            <a:br>
              <a:rPr lang="it">
                <a:ea typeface="+mj-ea"/>
              </a:rPr>
            </a:br>
            <a:r>
              <a:rPr lang="it" b="1" i="0" u="none" baseline="0">
                <a:ea typeface="+mj-ea"/>
              </a:rPr>
              <a:t>e l’organizzazione HSE</a:t>
            </a:r>
            <a:endParaRPr lang="i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it" b="0" i="0" u="none" baseline="0">
                <a:cs typeface="Arial" charset="0"/>
              </a:rPr>
              <a:t>Kit di inserimento H3SE</a:t>
            </a:r>
          </a:p>
          <a:p>
            <a:pPr algn="l" rtl="0" eaLnBrk="1" hangingPunct="1"/>
            <a:r>
              <a:rPr lang="it" b="0" i="0" u="none" baseline="0">
                <a:cs typeface="Arial" charset="0"/>
              </a:rPr>
              <a:t>Modulo TCG 3.1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Il Repertorio HSE: un insieme coerente di documenti del Gruppo fino ai siti</a:t>
            </a:r>
            <a:endParaRPr lang="it" dirty="0"/>
          </a:p>
        </p:txBody>
      </p:sp>
      <p:sp>
        <p:nvSpPr>
          <p:cNvPr id="2457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0B864A1-A937-1E47-AAFB-9CF6F599A7F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459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" b="1785"/>
          <a:stretch>
            <a:fillRect/>
          </a:stretch>
        </p:blipFill>
        <p:spPr bwMode="auto">
          <a:xfrm>
            <a:off x="5185985" y="1191649"/>
            <a:ext cx="862012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1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6550" y="1185219"/>
            <a:ext cx="8556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2" name="ZoneTexte 38"/>
          <p:cNvSpPr txBox="1">
            <a:spLocks noChangeArrowheads="1"/>
          </p:cNvSpPr>
          <p:nvPr/>
        </p:nvSpPr>
        <p:spPr bwMode="auto">
          <a:xfrm>
            <a:off x="4494803" y="2880436"/>
            <a:ext cx="3106389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2000" b="0" i="0" u="none" baseline="0">
                <a:latin typeface="+mn-lt"/>
                <a:cs typeface="Arial"/>
              </a:rPr>
              <a:t>Direttive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2000" b="0" i="0" u="none" baseline="0">
                <a:latin typeface="+mn-lt"/>
                <a:cs typeface="Arial"/>
              </a:rPr>
              <a:t>Company Rules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2000" b="0" i="0" u="none" baseline="0">
                <a:latin typeface="+mn-lt"/>
                <a:cs typeface="Arial"/>
              </a:rPr>
              <a:t>Guida e manuali</a:t>
            </a:r>
            <a:endParaRPr lang="it" altLang="fr-FR" sz="2000" dirty="0">
              <a:latin typeface="+mn-lt"/>
              <a:cs typeface="Arial"/>
            </a:endParaRPr>
          </a:p>
        </p:txBody>
      </p:sp>
      <p:sp>
        <p:nvSpPr>
          <p:cNvPr id="24593" name="ZoneTexte 39"/>
          <p:cNvSpPr txBox="1">
            <a:spLocks noChangeArrowheads="1"/>
          </p:cNvSpPr>
          <p:nvPr/>
        </p:nvSpPr>
        <p:spPr bwMode="auto">
          <a:xfrm>
            <a:off x="4506031" y="4775107"/>
            <a:ext cx="23907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2000" b="0" i="0" u="none" baseline="0">
                <a:latin typeface="+mn-lt"/>
                <a:cs typeface="Arial"/>
              </a:rPr>
              <a:t>Politica filiale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2000" b="0" i="0" u="none" baseline="0">
                <a:latin typeface="+mn-lt"/>
                <a:cs typeface="Arial"/>
              </a:rPr>
              <a:t>Regole</a:t>
            </a:r>
          </a:p>
          <a:p>
            <a:pPr marL="285750" indent="-285750" algn="l" rtl="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</a:pPr>
            <a:r>
              <a:rPr lang="it" sz="2000" b="0" i="0" u="none" baseline="0">
                <a:latin typeface="+mn-lt"/>
                <a:cs typeface="Arial"/>
              </a:rPr>
              <a:t>Procedure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392937" y="1558223"/>
            <a:ext cx="2314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b="1" i="0" u="none" baseline="0"/>
              <a:t>Livello Gruppo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544370" y="5099077"/>
            <a:ext cx="25193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2000" b="1" i="0" u="none" baseline="0"/>
              <a:t>Livello Sito</a:t>
            </a:r>
          </a:p>
        </p:txBody>
      </p:sp>
      <p:pic>
        <p:nvPicPr>
          <p:cNvPr id="24" name="ShockwaveFlash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7676" r="17455" b="10852"/>
          <a:stretch>
            <a:fillRect/>
          </a:stretch>
        </p:blipFill>
        <p:spPr bwMode="auto">
          <a:xfrm>
            <a:off x="534988" y="5105635"/>
            <a:ext cx="792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mediagrp.corp.local/DSER/DSER_SECURITE/media/01%20FR/02%20SEI%20la%20direction%20sécurité%20du%20groupe/04%20Sécurité%20des%20Transports/Images/215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75547"/>
            <a:ext cx="784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388085"/>
            <a:ext cx="7762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360430" y="2603127"/>
            <a:ext cx="236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it" sz="2000" b="1" i="0" u="none" baseline="0"/>
              <a:t>Livello Rami:</a:t>
            </a:r>
            <a:r>
              <a:rPr lang="it" sz="2000" b="0" i="0" u="none" baseline="0"/>
              <a:t> EP</a:t>
            </a:r>
          </a:p>
          <a:p>
            <a:pPr algn="ctr" rtl="0">
              <a:defRPr/>
            </a:pPr>
            <a:r>
              <a:rPr lang="it" sz="2000" b="0" i="0" u="none" baseline="0"/>
              <a:t>MS</a:t>
            </a:r>
          </a:p>
          <a:p>
            <a:pPr algn="ctr" rtl="0">
              <a:defRPr/>
            </a:pPr>
            <a:r>
              <a:rPr lang="it" sz="2000" b="0" i="0" u="none" baseline="0"/>
              <a:t>RC</a:t>
            </a:r>
          </a:p>
          <a:p>
            <a:pPr algn="ctr" rtl="0">
              <a:defRPr/>
            </a:pPr>
            <a:r>
              <a:rPr lang="it" sz="2000" b="0" i="0" u="none" baseline="0"/>
              <a:t>GRP</a:t>
            </a:r>
            <a:endParaRPr lang="it" sz="2000" dirty="0"/>
          </a:p>
        </p:txBody>
      </p:sp>
      <p:pic>
        <p:nvPicPr>
          <p:cNvPr id="28" name="Image 10" descr="TOTAL_AD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3081"/>
          <a:stretch>
            <a:fillRect/>
          </a:stretch>
        </p:blipFill>
        <p:spPr bwMode="auto">
          <a:xfrm>
            <a:off x="457200" y="1246231"/>
            <a:ext cx="8699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Connecteur droit 28"/>
          <p:cNvCxnSpPr/>
          <p:nvPr/>
        </p:nvCxnSpPr>
        <p:spPr>
          <a:xfrm>
            <a:off x="457200" y="2506008"/>
            <a:ext cx="749917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>
            <a:off x="474662" y="4254825"/>
            <a:ext cx="748171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3119438" y="1261245"/>
            <a:ext cx="28522" cy="497627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32" y="1637701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Una cultura HSE comune</a:t>
            </a:r>
            <a:endParaRPr lang="it" dirty="0"/>
          </a:p>
        </p:txBody>
      </p:sp>
      <p:sp>
        <p:nvSpPr>
          <p:cNvPr id="25602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E64F3FE-6443-C047-9895-5E7A2818772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5605" name="ZoneTexte 7"/>
          <p:cNvSpPr txBox="1">
            <a:spLocks noChangeArrowheads="1"/>
          </p:cNvSpPr>
          <p:nvPr/>
        </p:nvSpPr>
        <p:spPr bwMode="auto">
          <a:xfrm>
            <a:off x="5584154" y="1700745"/>
            <a:ext cx="1350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Le regole d’oro</a:t>
            </a:r>
          </a:p>
        </p:txBody>
      </p:sp>
      <p:sp>
        <p:nvSpPr>
          <p:cNvPr id="25606" name="ZoneTexte 8"/>
          <p:cNvSpPr txBox="1">
            <a:spLocks noChangeArrowheads="1"/>
          </p:cNvSpPr>
          <p:nvPr/>
        </p:nvSpPr>
        <p:spPr bwMode="auto">
          <a:xfrm>
            <a:off x="6396954" y="2986569"/>
            <a:ext cx="1317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 dirty="0"/>
              <a:t>Stop card</a:t>
            </a:r>
            <a:endParaRPr lang="it" altLang="fr-FR" dirty="0"/>
          </a:p>
        </p:txBody>
      </p:sp>
      <p:sp>
        <p:nvSpPr>
          <p:cNvPr id="25607" name="ZoneTexte 9"/>
          <p:cNvSpPr txBox="1">
            <a:spLocks noChangeArrowheads="1"/>
          </p:cNvSpPr>
          <p:nvPr/>
        </p:nvSpPr>
        <p:spPr bwMode="auto">
          <a:xfrm>
            <a:off x="2166937" y="4257213"/>
            <a:ext cx="825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Audit</a:t>
            </a:r>
          </a:p>
        </p:txBody>
      </p:sp>
      <p:sp>
        <p:nvSpPr>
          <p:cNvPr id="25608" name="ZoneTexte 10"/>
          <p:cNvSpPr txBox="1">
            <a:spLocks noChangeArrowheads="1"/>
          </p:cNvSpPr>
          <p:nvPr/>
        </p:nvSpPr>
        <p:spPr bwMode="auto">
          <a:xfrm>
            <a:off x="1004703" y="2987124"/>
            <a:ext cx="28392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 dirty="0"/>
              <a:t>REX - feedback</a:t>
            </a:r>
          </a:p>
        </p:txBody>
      </p:sp>
      <p:sp>
        <p:nvSpPr>
          <p:cNvPr id="25609" name="ZoneTexte 11"/>
          <p:cNvSpPr txBox="1">
            <a:spLocks noChangeArrowheads="1"/>
          </p:cNvSpPr>
          <p:nvPr/>
        </p:nvSpPr>
        <p:spPr bwMode="auto">
          <a:xfrm>
            <a:off x="1592262" y="1528995"/>
            <a:ext cx="2800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Riscontro, segnalazione anomalie</a:t>
            </a:r>
          </a:p>
        </p:txBody>
      </p:sp>
      <p:sp>
        <p:nvSpPr>
          <p:cNvPr id="25610" name="ZoneTexte 12"/>
          <p:cNvSpPr txBox="1">
            <a:spLocks noChangeArrowheads="1"/>
          </p:cNvSpPr>
          <p:nvPr/>
        </p:nvSpPr>
        <p:spPr bwMode="auto">
          <a:xfrm>
            <a:off x="4112541" y="4781775"/>
            <a:ext cx="2943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0" i="0" u="none" baseline="0"/>
              <a:t>Reporting degli eventi</a:t>
            </a:r>
          </a:p>
        </p:txBody>
      </p:sp>
      <p:sp>
        <p:nvSpPr>
          <p:cNvPr id="1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864" y="2060848"/>
            <a:ext cx="2663712" cy="255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1" i="0" u="none" cap="none" baseline="0">
                <a:cs typeface="Arial" charset="0"/>
              </a:rPr>
              <a:t>SITUAZIONE CONCRETA: IL RUOLO HSE DI…</a:t>
            </a:r>
            <a:endParaRPr lang="it" altLang="fr-FR" cap="none">
              <a:cs typeface="Arial" charset="0"/>
            </a:endParaRPr>
          </a:p>
        </p:txBody>
      </p:sp>
      <p:sp>
        <p:nvSpPr>
          <p:cNvPr id="2662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1DACCA96-6A40-FD47-8BC6-116871DD3BBC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6627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412875"/>
            <a:ext cx="8218488" cy="5040313"/>
          </a:xfrm>
        </p:spPr>
        <p:txBody>
          <a:bodyPr/>
          <a:lstStyle/>
          <a:p>
            <a:pPr algn="l" rtl="0"/>
            <a:r>
              <a:rPr lang="it" b="0" i="0" u="none" baseline="0">
                <a:cs typeface="Arial" charset="0"/>
              </a:rPr>
              <a:t>John: </a:t>
            </a:r>
          </a:p>
          <a:p>
            <a:endParaRPr lang="it" altLang="fr-FR" dirty="0">
              <a:cs typeface="Arial" charset="0"/>
            </a:endParaRPr>
          </a:p>
          <a:p>
            <a:pPr algn="l" rtl="0"/>
            <a:r>
              <a:rPr lang="it" b="0" i="0" u="none" baseline="0">
                <a:cs typeface="Arial" charset="0"/>
              </a:rPr>
              <a:t>Del responsabile del centro:</a:t>
            </a:r>
          </a:p>
          <a:p>
            <a:endParaRPr lang="it" altLang="fr-FR" dirty="0">
              <a:cs typeface="Arial" charset="0"/>
            </a:endParaRPr>
          </a:p>
          <a:p>
            <a:pPr algn="l" rtl="0"/>
            <a:r>
              <a:rPr lang="it" b="0" i="0" u="none" baseline="0">
                <a:cs typeface="Arial" charset="0"/>
              </a:rPr>
              <a:t>Dell'istruttore:</a:t>
            </a:r>
          </a:p>
          <a:p>
            <a:endParaRPr lang="it" altLang="fr-FR" dirty="0">
              <a:cs typeface="Arial" charset="0"/>
            </a:endParaRPr>
          </a:p>
          <a:p>
            <a:pPr algn="l" rtl="0"/>
            <a:r>
              <a:rPr lang="it" b="0" i="0" u="none" baseline="0">
                <a:cs typeface="Arial" charset="0"/>
              </a:rPr>
              <a:t>Di ogni paracadutista:</a:t>
            </a:r>
          </a:p>
          <a:p>
            <a:endParaRPr lang="it" altLang="fr-FR" dirty="0">
              <a:cs typeface="Arial" charset="0"/>
            </a:endParaRPr>
          </a:p>
          <a:p>
            <a:pPr algn="l" rtl="0"/>
            <a:r>
              <a:rPr lang="it" b="0" i="0" u="none" baseline="0">
                <a:cs typeface="Arial" charset="0"/>
              </a:rPr>
              <a:t>Di un tecnico HSE se John ne assumesse uno:</a:t>
            </a:r>
          </a:p>
          <a:p>
            <a:endParaRPr lang="it" altLang="fr-FR" dirty="0">
              <a:cs typeface="Arial" charset="0"/>
            </a:endParaRPr>
          </a:p>
          <a:p>
            <a:endParaRPr lang="it" altLang="fr-FR" dirty="0">
              <a:cs typeface="Arial" charset="0"/>
            </a:endParaRPr>
          </a:p>
          <a:p>
            <a:endParaRPr lang="it" altLang="fr-FR" dirty="0">
              <a:cs typeface="Arial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635000"/>
          </a:xfrm>
        </p:spPr>
        <p:txBody>
          <a:bodyPr/>
          <a:lstStyle/>
          <a:p>
            <a:pPr algn="l" rtl="0">
              <a:defRPr/>
            </a:pPr>
            <a:r>
              <a:rPr lang="it" b="1" i="0" u="none" baseline="0"/>
              <a:t>Le responsabilità HSE nel Gruppo Total</a:t>
            </a:r>
            <a:endParaRPr lang="it" dirty="0"/>
          </a:p>
        </p:txBody>
      </p:sp>
      <p:sp>
        <p:nvSpPr>
          <p:cNvPr id="2765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A6478E8-9340-B844-98B1-CE3B88B2B4B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1042988" y="1500188"/>
            <a:ext cx="3376612" cy="7921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b="1" i="0" u="none" baseline="0">
                <a:solidFill>
                  <a:schemeClr val="bg1"/>
                </a:solidFill>
              </a:rPr>
              <a:t>CEO (il sig. Pouyanné)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042988" y="2458244"/>
            <a:ext cx="3376612" cy="792163"/>
          </a:xfrm>
          <a:prstGeom prst="roundRect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b="1" i="0" u="none" baseline="0">
                <a:solidFill>
                  <a:schemeClr val="bg1"/>
                </a:solidFill>
              </a:rPr>
              <a:t>Il direttore di Ramo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1042988" y="3416301"/>
            <a:ext cx="3376612" cy="792162"/>
          </a:xfrm>
          <a:prstGeom prst="roundRect">
            <a:avLst/>
          </a:prstGeom>
          <a:solidFill>
            <a:srgbClr val="133C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b="1" i="0" u="none" baseline="0">
                <a:solidFill>
                  <a:schemeClr val="bg1"/>
                </a:solidFill>
              </a:rPr>
              <a:t>Il direttore di Filiale: Responsabile operativo HSE della filiale</a:t>
            </a:r>
            <a:endParaRPr lang="it" b="1" dirty="0">
              <a:solidFill>
                <a:schemeClr val="bg1"/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1035050" y="4374357"/>
            <a:ext cx="3384550" cy="792163"/>
          </a:xfrm>
          <a:prstGeom prst="roundRect">
            <a:avLst/>
          </a:prstGeom>
          <a:solidFill>
            <a:srgbClr val="38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b="1" i="0" u="none" baseline="0">
                <a:solidFill>
                  <a:schemeClr val="bg1"/>
                </a:solidFill>
              </a:rPr>
              <a:t>Il responsabile del sito</a:t>
            </a:r>
          </a:p>
        </p:txBody>
      </p:sp>
      <p:sp>
        <p:nvSpPr>
          <p:cNvPr id="27655" name="ZoneTexte 2"/>
          <p:cNvSpPr txBox="1">
            <a:spLocks noChangeArrowheads="1"/>
          </p:cNvSpPr>
          <p:nvPr/>
        </p:nvSpPr>
        <p:spPr bwMode="auto">
          <a:xfrm>
            <a:off x="647700" y="1042988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/>
              <a:t>Il responsabile = il responsabile HSE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1035050" y="5326426"/>
            <a:ext cx="3384550" cy="79216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b="1" i="0" u="none" baseline="0">
                <a:solidFill>
                  <a:schemeClr val="bg1"/>
                </a:solidFill>
              </a:rPr>
              <a:t>I dipendenti</a:t>
            </a:r>
            <a:endParaRPr lang="it" b="1" dirty="0">
              <a:solidFill>
                <a:schemeClr val="bg1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1042988" y="1523834"/>
            <a:ext cx="3376612" cy="792162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b="1" i="0" u="none" baseline="0">
                <a:solidFill>
                  <a:schemeClr val="bg1"/>
                </a:solidFill>
              </a:rPr>
              <a:t>CEO (il sig. Pouyanné)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1042988" y="2426954"/>
            <a:ext cx="3376612" cy="792163"/>
          </a:xfrm>
          <a:prstGeom prst="roundRect">
            <a:avLst/>
          </a:prstGeom>
          <a:solidFill>
            <a:srgbClr val="FFA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b="1" i="0" u="none" baseline="0">
                <a:solidFill>
                  <a:schemeClr val="bg1"/>
                </a:solidFill>
              </a:rPr>
              <a:t>Il direttore di Ramo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1042988" y="3366505"/>
            <a:ext cx="3376612" cy="792162"/>
          </a:xfrm>
          <a:prstGeom prst="roundRect">
            <a:avLst/>
          </a:prstGeom>
          <a:solidFill>
            <a:srgbClr val="133C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b="1" i="0" u="none" baseline="0">
                <a:solidFill>
                  <a:schemeClr val="bg1"/>
                </a:solidFill>
              </a:rPr>
              <a:t>Il direttore di Filiale: Responsabile operativo HSE della filiale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042988" y="4306055"/>
            <a:ext cx="3384550" cy="792163"/>
          </a:xfrm>
          <a:prstGeom prst="roundRect">
            <a:avLst/>
          </a:prstGeom>
          <a:solidFill>
            <a:srgbClr val="3876A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b="1" i="0" u="none" baseline="0">
                <a:solidFill>
                  <a:schemeClr val="bg1"/>
                </a:solidFill>
              </a:rPr>
              <a:t>Il responsabile del sito</a:t>
            </a:r>
          </a:p>
        </p:txBody>
      </p:sp>
      <p:sp>
        <p:nvSpPr>
          <p:cNvPr id="2867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5F06D3E-AF21-CE4B-9A78-469653CBCFB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14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4283965" y="1577808"/>
            <a:ext cx="3673475" cy="6842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600" b="0" i="0" u="none" baseline="0"/>
              <a:t>Specialisti, esperti HSE elaborano le regole per i Rami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4269830" y="2489856"/>
            <a:ext cx="3673475" cy="6842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600" b="0" i="0" u="none" baseline="0"/>
              <a:t>Specialisti HSE delle attività del ramo</a:t>
            </a:r>
            <a:endParaRPr lang="it" sz="16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4283965" y="3426494"/>
            <a:ext cx="3689350" cy="68421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600" b="0" i="0" u="none" baseline="0"/>
              <a:t>Squadra HSE per l’implementazione del sistema di management HSE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4269830" y="4413465"/>
            <a:ext cx="3673475" cy="593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600" b="0" i="0" u="none" baseline="0"/>
              <a:t>Squadra HSE sul posto: consulenza, guida, verifica delle regole</a:t>
            </a: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2950" cy="635000"/>
          </a:xfrm>
        </p:spPr>
        <p:txBody>
          <a:bodyPr/>
          <a:lstStyle/>
          <a:p>
            <a:pPr algn="l" rtl="0">
              <a:defRPr/>
            </a:pPr>
            <a:r>
              <a:rPr lang="it" b="1" i="0" u="none" baseline="0"/>
              <a:t>Le responsabilità HSE nel Gruppo Total</a:t>
            </a:r>
            <a:endParaRPr lang="it" dirty="0"/>
          </a:p>
        </p:txBody>
      </p:sp>
      <p:sp>
        <p:nvSpPr>
          <p:cNvPr id="28683" name="ZoneTexte 20"/>
          <p:cNvSpPr txBox="1">
            <a:spLocks noChangeArrowheads="1"/>
          </p:cNvSpPr>
          <p:nvPr/>
        </p:nvSpPr>
        <p:spPr bwMode="auto">
          <a:xfrm>
            <a:off x="542805" y="1018693"/>
            <a:ext cx="4294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b="1" i="0" u="none" baseline="0"/>
              <a:t>Il responsabile = il responsabile HSE</a:t>
            </a:r>
          </a:p>
        </p:txBody>
      </p:sp>
      <p:sp>
        <p:nvSpPr>
          <p:cNvPr id="23" name="Rectangle à coins arrondis 22"/>
          <p:cNvSpPr/>
          <p:nvPr/>
        </p:nvSpPr>
        <p:spPr>
          <a:xfrm>
            <a:off x="4860032" y="981075"/>
            <a:ext cx="3673475" cy="431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600" b="0" i="0" u="none" baseline="0"/>
              <a:t>Le squadre HSE sono a supporto</a:t>
            </a:r>
            <a:endParaRPr lang="it" sz="1600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1042988" y="5248288"/>
            <a:ext cx="3384550" cy="792163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b="1" i="0" u="none" baseline="0">
                <a:solidFill>
                  <a:schemeClr val="bg1"/>
                </a:solidFill>
              </a:rPr>
              <a:t>I dipendenti</a:t>
            </a:r>
            <a:endParaRPr lang="it" b="1" dirty="0">
              <a:solidFill>
                <a:schemeClr val="bg1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4283965" y="5347506"/>
            <a:ext cx="3673475" cy="5937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0">
              <a:defRPr/>
            </a:pPr>
            <a:r>
              <a:rPr lang="it" sz="1600" b="0" i="0" u="none" baseline="0"/>
              <a:t>Seguire le regole, utilizzare gli strumenti, preoccuparsi degli altri.</a:t>
            </a:r>
            <a:endParaRPr lang="it" sz="1600" dirty="0"/>
          </a:p>
        </p:txBody>
      </p:sp>
      <p:sp>
        <p:nvSpPr>
          <p:cNvPr id="22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Organizzazione HSE livello Gruppo</a:t>
            </a:r>
            <a:endParaRPr lang="it" dirty="0"/>
          </a:p>
        </p:txBody>
      </p:sp>
      <p:sp>
        <p:nvSpPr>
          <p:cNvPr id="2969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FA5B68D-89AC-F240-A889-614B2BD31F3A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 algn="r" rtl="0"/>
              <a:t>15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90291"/>
            <a:ext cx="8579296" cy="5647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solidFill>
                  <a:schemeClr val="accent3">
                    <a:lumMod val="75000"/>
                  </a:schemeClr>
                </a:solidFill>
                <a:ea typeface="+mj-ea"/>
              </a:rPr>
              <a:t>Gli obiettivi del modulo</a:t>
            </a:r>
            <a:endParaRPr lang="it" dirty="0">
              <a:solidFill>
                <a:schemeClr val="accent3">
                  <a:lumMod val="75000"/>
                </a:schemeClr>
              </a:solidFill>
              <a:ea typeface="+mj-ea"/>
            </a:endParaRPr>
          </a:p>
        </p:txBody>
      </p:sp>
      <p:sp>
        <p:nvSpPr>
          <p:cNvPr id="15362" name="Espace réservé du numéro de diapositive 2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D7664F5-AB76-7B49-8E79-789DCE439CB6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5363" name="Espace réservé du contenu 4"/>
          <p:cNvSpPr>
            <a:spLocks noGrp="1"/>
          </p:cNvSpPr>
          <p:nvPr>
            <p:ph type="body" sz="quarter" idx="12"/>
          </p:nvPr>
        </p:nvSpPr>
        <p:spPr>
          <a:xfrm>
            <a:off x="457200" y="1773238"/>
            <a:ext cx="8218488" cy="2374900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Al termine di questo modulo:</a:t>
            </a:r>
          </a:p>
          <a:p>
            <a:pPr marL="0" indent="0" algn="just" rtl="0"/>
            <a:endParaRPr lang="it" altLang="fr-FR" dirty="0">
              <a:cs typeface="Arial" charset="0"/>
            </a:endParaRPr>
          </a:p>
          <a:p>
            <a:pPr algn="l" rtl="0"/>
            <a:r>
              <a:rPr lang="it" b="0" i="0" u="none" baseline="0"/>
              <a:t>avrete compreso cos’è MAESTRO e sarete capaci di citarne i principali elementi.</a:t>
            </a:r>
          </a:p>
          <a:p>
            <a:endParaRPr lang="it" altLang="fr-FR" dirty="0"/>
          </a:p>
          <a:p>
            <a:pPr algn="l" rtl="0"/>
            <a:r>
              <a:rPr lang="it" b="0" i="0" u="none" baseline="0"/>
              <a:t>conoscerete le responsabilità HSE del Gruppo, comprese le vostre. </a:t>
            </a:r>
            <a:endParaRPr lang="it" altLang="fr-FR" dirty="0"/>
          </a:p>
        </p:txBody>
      </p:sp>
      <p:sp>
        <p:nvSpPr>
          <p:cNvPr id="1536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Situazione concreta:</a:t>
            </a:r>
            <a:r>
              <a:rPr lang="it"/>
              <a:t/>
            </a:r>
            <a:br>
              <a:rPr lang="it"/>
            </a:br>
            <a:r>
              <a:rPr lang="it" b="1" i="0" u="none" baseline="0"/>
              <a:t>responsabile di 3 centri a rischio</a:t>
            </a:r>
            <a:endParaRPr lang="it" dirty="0"/>
          </a:p>
        </p:txBody>
      </p:sp>
      <p:sp>
        <p:nvSpPr>
          <p:cNvPr id="17410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>
              <a:buFont typeface="Lucida Grande" charset="0"/>
              <a:buNone/>
            </a:pPr>
            <a:r>
              <a:rPr lang="it" sz="1600" b="0" i="1" u="none" baseline="0">
                <a:cs typeface="Arial" charset="0"/>
              </a:rPr>
              <a:t>"Dopo molti anni di riflessione, John ha deciso di creare 3 centri per permettere a tutti di praticare sport “adrenalinici”: 2 centri di paracadutismo in 2 paesi diversi ed un circuito automobilistico di velocità in uno dei 2.</a:t>
            </a:r>
          </a:p>
          <a:p>
            <a:pPr marL="0" indent="0" algn="just" rtl="0">
              <a:buFont typeface="Lucida Grande" charset="0"/>
              <a:buNone/>
            </a:pPr>
            <a:r>
              <a:rPr lang="it" sz="1600" b="0" i="1" u="none" baseline="0">
                <a:cs typeface="Arial" charset="0"/>
              </a:rPr>
              <a:t>Il progetto è andato avanti perché i 3 centri sono pronti, anzi sono già in funzione, con una trentina di trainer specializzati assunti, meccanici, e personale. Il materiale (automobili, aerei,…) quasi nuovo, funziona.</a:t>
            </a:r>
          </a:p>
          <a:p>
            <a:pPr marL="0" indent="0" algn="just" rtl="0">
              <a:buFont typeface="Lucida Grande" charset="0"/>
              <a:buNone/>
            </a:pPr>
            <a:r>
              <a:rPr lang="it" sz="1600" b="0" i="1" u="none" baseline="0">
                <a:cs typeface="Arial" charset="0"/>
              </a:rPr>
              <a:t>Cosciente dei pericoli di queste attività, John desidera realmente evitare ogni incidente ed è molto rigoroso sul fatto che i rischi siano effettivamente gestiti per ogni sito.</a:t>
            </a:r>
          </a:p>
          <a:p>
            <a:pPr marL="0" indent="0" algn="just" rtl="0">
              <a:buFont typeface="Lucida Grande" charset="0"/>
              <a:buNone/>
            </a:pPr>
            <a:r>
              <a:rPr lang="it" sz="1600" b="0" i="1" u="none" baseline="0">
                <a:cs typeface="Arial" charset="0"/>
              </a:rPr>
              <a:t>Si sente il solo responsabile della sicurezza di tutto quanto. E questa mattina, è un po’ ansioso, poiché ha scoperto pratiche inattese quando si è recato presso i siti la settimana precedente. </a:t>
            </a:r>
            <a:r>
              <a:rPr lang="it" sz="1600" b="0" i="0" u="none" baseline="0">
                <a:cs typeface="Arial" charset="0"/>
              </a:rPr>
              <a:t>Non può, a distanza, essere il solo responsabile. "</a:t>
            </a:r>
          </a:p>
          <a:p>
            <a:pPr marL="0" indent="0" algn="just" rtl="0">
              <a:buFont typeface="Lucida Grande" charset="0"/>
              <a:buNone/>
            </a:pPr>
            <a:endParaRPr lang="it" altLang="fr-FR" b="1">
              <a:cs typeface="Arial" charset="0"/>
            </a:endParaRPr>
          </a:p>
          <a:p>
            <a:pPr marL="0" indent="0" algn="ctr" rtl="0">
              <a:buFont typeface="Lucida Grande" charset="0"/>
              <a:buNone/>
            </a:pPr>
            <a:r>
              <a:rPr lang="it" b="1" i="0" u="none" baseline="0">
                <a:cs typeface="Arial" charset="0"/>
              </a:rPr>
              <a:t>A vostro parere, cosa potrebbe mettere in atto per essere più sereno sulla gestione dei rischi?</a:t>
            </a:r>
          </a:p>
        </p:txBody>
      </p:sp>
      <p:sp>
        <p:nvSpPr>
          <p:cNvPr id="1741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0B90986-8D5B-344C-AF39-ADD033692A8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3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507413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1" i="0" u="none" cap="none" baseline="0">
                <a:cs typeface="Arial" charset="0"/>
              </a:rPr>
              <a:t>One MAESTRO</a:t>
            </a:r>
            <a:r>
              <a:rPr lang="it" sz="2800" cap="none">
                <a:solidFill>
                  <a:srgbClr val="073771"/>
                </a:solidFill>
                <a:cs typeface="Arial" charset="0"/>
              </a:rPr>
              <a:t/>
            </a:r>
            <a:br>
              <a:rPr lang="it" sz="2800" cap="none">
                <a:solidFill>
                  <a:srgbClr val="073771"/>
                </a:solidFill>
                <a:cs typeface="Arial" charset="0"/>
              </a:rPr>
            </a:br>
            <a:r>
              <a:rPr lang="it" sz="1600" b="1" i="0" u="sng" cap="none" baseline="0">
                <a:solidFill>
                  <a:srgbClr val="FA3805"/>
                </a:solidFill>
                <a:cs typeface="Arial" charset="0"/>
              </a:rPr>
              <a:t>M</a:t>
            </a:r>
            <a:r>
              <a:rPr lang="it" sz="1600" b="1" i="0" u="none" cap="none" baseline="0">
                <a:solidFill>
                  <a:srgbClr val="073771"/>
                </a:solidFill>
                <a:cs typeface="Arial" charset="0"/>
              </a:rPr>
              <a:t>anagement </a:t>
            </a:r>
            <a:r>
              <a:rPr lang="it" sz="1600" b="1" i="0" u="sng" cap="none" baseline="0">
                <a:solidFill>
                  <a:srgbClr val="FA3805"/>
                </a:solidFill>
                <a:cs typeface="Arial" charset="0"/>
              </a:rPr>
              <a:t>A</a:t>
            </a:r>
            <a:r>
              <a:rPr lang="it" sz="1600" b="1" i="0" u="none" cap="none" baseline="0">
                <a:solidFill>
                  <a:srgbClr val="073771"/>
                </a:solidFill>
                <a:cs typeface="Arial" charset="0"/>
              </a:rPr>
              <a:t>nd </a:t>
            </a:r>
            <a:r>
              <a:rPr lang="it" sz="1600" b="1" i="0" u="sng" cap="none" baseline="0">
                <a:solidFill>
                  <a:srgbClr val="FA3805"/>
                </a:solidFill>
                <a:cs typeface="Arial" charset="0"/>
              </a:rPr>
              <a:t>E</a:t>
            </a:r>
            <a:r>
              <a:rPr lang="it" sz="1600" b="1" i="0" u="none" cap="none" baseline="0">
                <a:solidFill>
                  <a:srgbClr val="073771"/>
                </a:solidFill>
                <a:cs typeface="Arial" charset="0"/>
              </a:rPr>
              <a:t>xpectation </a:t>
            </a:r>
            <a:r>
              <a:rPr lang="it" sz="1600" b="1" i="0" u="sng" cap="none" baseline="0">
                <a:solidFill>
                  <a:srgbClr val="FA3805"/>
                </a:solidFill>
                <a:cs typeface="Arial" charset="0"/>
              </a:rPr>
              <a:t>S</a:t>
            </a:r>
            <a:r>
              <a:rPr lang="it" sz="1600" b="1" i="0" u="none" cap="none" baseline="0">
                <a:solidFill>
                  <a:srgbClr val="073771"/>
                </a:solidFill>
                <a:cs typeface="Arial" charset="0"/>
              </a:rPr>
              <a:t>tandards </a:t>
            </a:r>
            <a:r>
              <a:rPr lang="it" sz="1600" b="1" i="0" u="sng" cap="none" baseline="0">
                <a:solidFill>
                  <a:srgbClr val="FA3805"/>
                </a:solidFill>
                <a:cs typeface="Arial" charset="0"/>
              </a:rPr>
              <a:t>T</a:t>
            </a:r>
            <a:r>
              <a:rPr lang="it" sz="1600" b="1" i="0" u="none" cap="none" baseline="0">
                <a:solidFill>
                  <a:srgbClr val="073771"/>
                </a:solidFill>
                <a:cs typeface="Arial" charset="0"/>
              </a:rPr>
              <a:t>owards </a:t>
            </a:r>
            <a:r>
              <a:rPr lang="it" sz="1600" b="1" i="0" u="sng" cap="none" baseline="0">
                <a:solidFill>
                  <a:srgbClr val="FA3805"/>
                </a:solidFill>
                <a:cs typeface="Arial" charset="0"/>
              </a:rPr>
              <a:t>R</a:t>
            </a:r>
            <a:r>
              <a:rPr lang="it" sz="1600" b="1" i="0" u="none" cap="none" baseline="0">
                <a:solidFill>
                  <a:srgbClr val="073771"/>
                </a:solidFill>
                <a:cs typeface="Arial" charset="0"/>
              </a:rPr>
              <a:t>obust </a:t>
            </a:r>
            <a:r>
              <a:rPr lang="it" sz="1600" b="1" i="0" u="sng" cap="none" baseline="0">
                <a:solidFill>
                  <a:srgbClr val="FA3805"/>
                </a:solidFill>
                <a:cs typeface="Arial" charset="0"/>
              </a:rPr>
              <a:t>O</a:t>
            </a:r>
            <a:r>
              <a:rPr lang="it" sz="1600" b="1" i="0" u="none" cap="none" baseline="0">
                <a:solidFill>
                  <a:srgbClr val="073771"/>
                </a:solidFill>
                <a:cs typeface="Arial" charset="0"/>
              </a:rPr>
              <a:t>perations</a:t>
            </a:r>
            <a:r>
              <a:rPr lang="it" sz="1600" u="sng" cap="none">
                <a:solidFill>
                  <a:srgbClr val="073771"/>
                </a:solidFill>
                <a:cs typeface="Arial" charset="0"/>
              </a:rPr>
              <a:t/>
            </a:r>
            <a:br>
              <a:rPr lang="it" sz="1600" u="sng" cap="none">
                <a:solidFill>
                  <a:srgbClr val="073771"/>
                </a:solidFill>
                <a:cs typeface="Arial" charset="0"/>
              </a:rPr>
            </a:br>
            <a:endParaRPr lang="it" altLang="fr-FR" sz="1600" cap="none">
              <a:cs typeface="Arial" charset="0"/>
            </a:endParaRPr>
          </a:p>
        </p:txBody>
      </p:sp>
      <p:sp>
        <p:nvSpPr>
          <p:cNvPr id="1843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56FFC96-E5B9-9547-928A-D8854C36867B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57200" y="3352800"/>
            <a:ext cx="10033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solidFill>
                  <a:schemeClr val="bg2"/>
                </a:solidFill>
              </a:rPr>
              <a:t>Sicurezza sul posto di lavoro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57200" y="5764213"/>
            <a:ext cx="8374408" cy="47897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72009" tIns="36005" rIns="72009" bIns="36005">
            <a:spAutoFit/>
          </a:bodyPr>
          <a:lstStyle/>
          <a:p>
            <a:pPr algn="l" defTabSz="720725" rtl="0">
              <a:lnSpc>
                <a:spcPct val="120000"/>
              </a:lnSpc>
              <a:spcBef>
                <a:spcPct val="50000"/>
              </a:spcBef>
              <a:buClr>
                <a:srgbClr val="FA3805"/>
              </a:buClr>
              <a:buSzPct val="120000"/>
              <a:defRPr/>
            </a:pPr>
            <a:r>
              <a:rPr lang="it" sz="2200" b="1" i="0" u="none" cap="all" baseline="0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Arial"/>
              </a:rPr>
              <a:t>Un approccio comune per gestire i rischi</a:t>
            </a:r>
          </a:p>
        </p:txBody>
      </p:sp>
      <p:sp>
        <p:nvSpPr>
          <p:cNvPr id="18437" name="Arc 7"/>
          <p:cNvSpPr>
            <a:spLocks/>
          </p:cNvSpPr>
          <p:nvPr/>
        </p:nvSpPr>
        <p:spPr bwMode="auto">
          <a:xfrm rot="4756268">
            <a:off x="6422231" y="4433094"/>
            <a:ext cx="1265238" cy="7048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"/>
          </a:p>
        </p:txBody>
      </p:sp>
      <p:sp>
        <p:nvSpPr>
          <p:cNvPr id="18438" name="Arc 7"/>
          <p:cNvSpPr>
            <a:spLocks/>
          </p:cNvSpPr>
          <p:nvPr/>
        </p:nvSpPr>
        <p:spPr bwMode="auto">
          <a:xfrm rot="17603620" flipH="1">
            <a:off x="261937" y="3495676"/>
            <a:ext cx="1901825" cy="14033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"/>
          </a:p>
        </p:txBody>
      </p:sp>
      <p:pic>
        <p:nvPicPr>
          <p:cNvPr id="10" name="Picture 2" descr="http://img.maxisciences.com/pollution/pollution-de-l-eau-par-des-hydrocarbures_12866_w2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60500" y="2828925"/>
            <a:ext cx="1616075" cy="207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40" name="Arc 7"/>
          <p:cNvSpPr>
            <a:spLocks/>
          </p:cNvSpPr>
          <p:nvPr/>
        </p:nvSpPr>
        <p:spPr bwMode="auto">
          <a:xfrm rot="2544923">
            <a:off x="5310188" y="3443288"/>
            <a:ext cx="1419225" cy="1616075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"/>
          </a:p>
        </p:txBody>
      </p:sp>
      <p:sp>
        <p:nvSpPr>
          <p:cNvPr id="18441" name="Text Box 3"/>
          <p:cNvSpPr txBox="1">
            <a:spLocks noChangeArrowheads="1"/>
          </p:cNvSpPr>
          <p:nvPr/>
        </p:nvSpPr>
        <p:spPr bwMode="auto">
          <a:xfrm>
            <a:off x="3235325" y="3411538"/>
            <a:ext cx="1071563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solidFill>
                  <a:schemeClr val="bg2"/>
                </a:solidFill>
              </a:rPr>
              <a:t>Rischi principali</a:t>
            </a: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0513" y="1277938"/>
            <a:ext cx="1616075" cy="2074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 rotWithShape="1">
          <a:blip r:embed="rId5" cstate="email"/>
          <a:srcRect t="-2213" b="4666"/>
          <a:stretch/>
        </p:blipFill>
        <p:spPr bwMode="auto">
          <a:xfrm>
            <a:off x="2894013" y="1274763"/>
            <a:ext cx="1614487" cy="207486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844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888" y="2752725"/>
            <a:ext cx="16160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4" descr="E:\My Pictures\Securit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336675"/>
            <a:ext cx="1549400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5" descr="E:\My Pictures\Societa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2709863"/>
            <a:ext cx="161607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3"/>
          <p:cNvSpPr txBox="1">
            <a:spLocks noChangeArrowheads="1"/>
          </p:cNvSpPr>
          <p:nvPr/>
        </p:nvSpPr>
        <p:spPr bwMode="auto">
          <a:xfrm>
            <a:off x="1403350" y="4902200"/>
            <a:ext cx="17018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solidFill>
                  <a:schemeClr val="bg2"/>
                </a:solidFill>
              </a:rPr>
              <a:t>Ambiente</a:t>
            </a:r>
          </a:p>
        </p:txBody>
      </p:sp>
      <p:sp>
        <p:nvSpPr>
          <p:cNvPr id="18448" name="Text Box 3"/>
          <p:cNvSpPr txBox="1">
            <a:spLocks noChangeArrowheads="1"/>
          </p:cNvSpPr>
          <p:nvPr/>
        </p:nvSpPr>
        <p:spPr bwMode="auto">
          <a:xfrm>
            <a:off x="4306888" y="4902200"/>
            <a:ext cx="1544637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>
                <a:solidFill>
                  <a:schemeClr val="bg2"/>
                </a:solidFill>
              </a:rPr>
              <a:t>Igiene</a:t>
            </a:r>
          </a:p>
        </p:txBody>
      </p:sp>
      <p:sp>
        <p:nvSpPr>
          <p:cNvPr id="18449" name="Text Box 3"/>
          <p:cNvSpPr txBox="1">
            <a:spLocks noChangeArrowheads="1"/>
          </p:cNvSpPr>
          <p:nvPr/>
        </p:nvSpPr>
        <p:spPr bwMode="auto">
          <a:xfrm>
            <a:off x="5765254" y="3471863"/>
            <a:ext cx="1543050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 dirty="0">
                <a:solidFill>
                  <a:schemeClr val="bg2"/>
                </a:solidFill>
              </a:rPr>
              <a:t>Protezione</a:t>
            </a:r>
          </a:p>
        </p:txBody>
      </p:sp>
      <p:sp>
        <p:nvSpPr>
          <p:cNvPr id="18450" name="Text Box 3"/>
          <p:cNvSpPr txBox="1">
            <a:spLocks noChangeArrowheads="1"/>
          </p:cNvSpPr>
          <p:nvPr/>
        </p:nvSpPr>
        <p:spPr bwMode="auto">
          <a:xfrm>
            <a:off x="7421438" y="4902200"/>
            <a:ext cx="1620000" cy="31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9" tIns="36005" rIns="72009" bIns="36005">
            <a:spAutoFit/>
          </a:bodyPr>
          <a:lstStyle>
            <a:lvl1pPr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720725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7207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rtl="0"/>
            <a:r>
              <a:rPr lang="it" sz="1600" b="1" i="0" u="none" baseline="0" dirty="0">
                <a:solidFill>
                  <a:schemeClr val="bg2"/>
                </a:solidFill>
              </a:rPr>
              <a:t>Responsabilità sociale</a:t>
            </a:r>
          </a:p>
        </p:txBody>
      </p:sp>
      <p:sp>
        <p:nvSpPr>
          <p:cNvPr id="18451" name="Arc 7"/>
          <p:cNvSpPr>
            <a:spLocks/>
          </p:cNvSpPr>
          <p:nvPr/>
        </p:nvSpPr>
        <p:spPr bwMode="auto">
          <a:xfrm rot="4339730">
            <a:off x="5125244" y="4958557"/>
            <a:ext cx="276225" cy="706437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"/>
          </a:p>
        </p:txBody>
      </p:sp>
      <p:sp>
        <p:nvSpPr>
          <p:cNvPr id="18452" name="Arc 7"/>
          <p:cNvSpPr>
            <a:spLocks/>
          </p:cNvSpPr>
          <p:nvPr/>
        </p:nvSpPr>
        <p:spPr bwMode="auto">
          <a:xfrm rot="16548578" flipH="1">
            <a:off x="2146300" y="4835525"/>
            <a:ext cx="996950" cy="476250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"/>
          </a:p>
        </p:txBody>
      </p:sp>
      <p:sp>
        <p:nvSpPr>
          <p:cNvPr id="18453" name="Arc 7"/>
          <p:cNvSpPr>
            <a:spLocks/>
          </p:cNvSpPr>
          <p:nvPr/>
        </p:nvSpPr>
        <p:spPr bwMode="auto">
          <a:xfrm rot="18226606" flipH="1">
            <a:off x="2881313" y="3360738"/>
            <a:ext cx="2532062" cy="1230312"/>
          </a:xfrm>
          <a:custGeom>
            <a:avLst/>
            <a:gdLst>
              <a:gd name="T0" fmla="*/ 2147483646 w 21600"/>
              <a:gd name="T1" fmla="*/ 0 h 16062"/>
              <a:gd name="T2" fmla="*/ 2147483646 w 21600"/>
              <a:gd name="T3" fmla="*/ 2147483646 h 16062"/>
              <a:gd name="T4" fmla="*/ 0 w 21600"/>
              <a:gd name="T5" fmla="*/ 2147483646 h 16062"/>
              <a:gd name="T6" fmla="*/ 0 60000 65536"/>
              <a:gd name="T7" fmla="*/ 0 60000 65536"/>
              <a:gd name="T8" fmla="*/ 0 60000 65536"/>
              <a:gd name="T9" fmla="*/ 0 w 21600"/>
              <a:gd name="T10" fmla="*/ 0 h 16062"/>
              <a:gd name="T11" fmla="*/ 21600 w 21600"/>
              <a:gd name="T12" fmla="*/ 16062 h 1606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6062" fill="none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</a:path>
              <a:path w="21600" h="16062" stroke="0" extrusionOk="0">
                <a:moveTo>
                  <a:pt x="14442" y="-1"/>
                </a:moveTo>
                <a:cubicBezTo>
                  <a:pt x="18998" y="4096"/>
                  <a:pt x="21600" y="9935"/>
                  <a:pt x="21600" y="16062"/>
                </a:cubicBezTo>
                <a:lnTo>
                  <a:pt x="0" y="16062"/>
                </a:lnTo>
                <a:lnTo>
                  <a:pt x="14442" y="-1"/>
                </a:lnTo>
                <a:close/>
              </a:path>
            </a:pathLst>
          </a:custGeom>
          <a:noFill/>
          <a:ln w="152400">
            <a:solidFill>
              <a:srgbClr val="58A8A4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it"/>
          </a:p>
        </p:txBody>
      </p:sp>
      <p:sp>
        <p:nvSpPr>
          <p:cNvPr id="24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One MAESTRO: un quadro HSE del Gruppo</a:t>
            </a:r>
            <a:endParaRPr lang="it" dirty="0"/>
          </a:p>
        </p:txBody>
      </p:sp>
      <p:sp>
        <p:nvSpPr>
          <p:cNvPr id="1945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CE56DFD-BA52-6446-BF2B-8BD5CE13A9C4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9461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5562600" cy="5040312"/>
          </a:xfrm>
        </p:spPr>
        <p:txBody>
          <a:bodyPr/>
          <a:lstStyle/>
          <a:p>
            <a:pPr algn="l" rtl="0"/>
            <a:r>
              <a:rPr lang="it" b="0" i="0" u="none" baseline="0">
                <a:cs typeface="Arial" charset="0"/>
              </a:rPr>
              <a:t>Un quadro per controllare e gestire i rischi per </a:t>
            </a:r>
            <a:r>
              <a:rPr lang="it" b="1" i="0" u="none" baseline="0">
                <a:cs typeface="Arial" charset="0"/>
              </a:rPr>
              <a:t>tutto il Gruppo.</a:t>
            </a:r>
          </a:p>
          <a:p>
            <a:endParaRPr lang="it" altLang="fr-FR" dirty="0">
              <a:cs typeface="Arial" charset="0"/>
            </a:endParaRPr>
          </a:p>
          <a:p>
            <a:pPr algn="l" rtl="0"/>
            <a:r>
              <a:rPr lang="it" b="0" i="0" u="none" baseline="0">
                <a:cs typeface="Arial" charset="0"/>
              </a:rPr>
              <a:t>Principi, </a:t>
            </a:r>
            <a:r>
              <a:rPr lang="it" b="1" i="0" u="none" baseline="0">
                <a:cs typeface="Arial" charset="0"/>
              </a:rPr>
              <a:t>requisiti</a:t>
            </a:r>
            <a:r>
              <a:rPr lang="it" b="0" i="0" u="none" baseline="0">
                <a:cs typeface="Arial" charset="0"/>
              </a:rPr>
              <a:t> che i Rami, le filiali e i siti devono diffondere.</a:t>
            </a:r>
          </a:p>
          <a:p>
            <a:pPr lvl="1" algn="l" rtl="0"/>
            <a:endParaRPr lang="it" altLang="fr-FR" dirty="0">
              <a:cs typeface="Arial" charset="0"/>
            </a:endParaRPr>
          </a:p>
          <a:p>
            <a:pPr algn="l" rtl="0"/>
            <a:r>
              <a:rPr lang="it" b="0" i="0" u="none" baseline="0">
                <a:cs typeface="Arial" charset="0"/>
              </a:rPr>
              <a:t>Ne deriva una politica HSEQ Ramo, regole, responsabilità, procedure operative, requisiti obbligatori.</a:t>
            </a:r>
            <a:endParaRPr lang="it" altLang="fr-FR" dirty="0">
              <a:cs typeface="Arial" charset="0"/>
            </a:endParaRPr>
          </a:p>
          <a:p>
            <a:endParaRPr lang="it" altLang="fr-FR" dirty="0">
              <a:cs typeface="Arial" charset="0"/>
            </a:endParaRPr>
          </a:p>
          <a:p>
            <a:pPr algn="l" rtl="0"/>
            <a:r>
              <a:rPr lang="it" b="0" i="0" u="none" baseline="0">
                <a:cs typeface="Arial" charset="0"/>
              </a:rPr>
              <a:t>L’attuazione di ONE MAESTRO sui siti e filiali è verificata regolarmente da un audit (AUDIT MAESTRO).</a:t>
            </a:r>
          </a:p>
        </p:txBody>
      </p:sp>
      <p:sp>
        <p:nvSpPr>
          <p:cNvPr id="7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5" y="2852936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I principi maestro</a:t>
            </a:r>
            <a:endParaRPr lang="it" dirty="0"/>
          </a:p>
        </p:txBody>
      </p:sp>
      <p:sp>
        <p:nvSpPr>
          <p:cNvPr id="2048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7211144" cy="5040312"/>
          </a:xfrm>
        </p:spPr>
        <p:txBody>
          <a:bodyPr/>
          <a:lstStyle/>
          <a:p>
            <a:pPr algn="l" rtl="0">
              <a:spcAft>
                <a:spcPts val="1200"/>
              </a:spcAft>
            </a:pPr>
            <a:r>
              <a:rPr lang="it" sz="1600" b="1" i="0" u="none" baseline="0"/>
              <a:t>Principio 01</a:t>
            </a:r>
            <a:r>
              <a:rPr lang="it" sz="1600" b="0" i="0" u="none" baseline="0"/>
              <a:t> - Management, Leadership, Comunicazione e Impegno</a:t>
            </a:r>
          </a:p>
          <a:p>
            <a:pPr algn="l" rtl="0">
              <a:spcAft>
                <a:spcPts val="1200"/>
              </a:spcAft>
            </a:pPr>
            <a:r>
              <a:rPr lang="it" sz="1600" b="1" i="0" u="none" baseline="0"/>
              <a:t>Principio 02</a:t>
            </a:r>
            <a:r>
              <a:rPr lang="it" sz="1600" b="0" i="0" u="none" baseline="0"/>
              <a:t> – Rispetto delle leggi, regolamenti e requisiti del Gruppo</a:t>
            </a:r>
          </a:p>
          <a:p>
            <a:pPr algn="l" rtl="0">
              <a:spcAft>
                <a:spcPts val="1200"/>
              </a:spcAft>
            </a:pPr>
            <a:r>
              <a:rPr lang="it" sz="1600" b="1" i="0" u="none" baseline="0"/>
              <a:t>Principio 03</a:t>
            </a:r>
            <a:r>
              <a:rPr lang="it" sz="1600" b="0" i="0" u="none" baseline="0"/>
              <a:t> – Gestione dei rischi, progettazione e costruzione</a:t>
            </a:r>
          </a:p>
          <a:p>
            <a:pPr algn="l" rtl="0">
              <a:spcAft>
                <a:spcPts val="1200"/>
              </a:spcAft>
            </a:pPr>
            <a:r>
              <a:rPr lang="it" sz="1600" b="1" i="0" u="none" baseline="0"/>
              <a:t>Principio 04 – </a:t>
            </a:r>
            <a:r>
              <a:rPr lang="it" sz="1600" b="0" i="0" u="none" baseline="0"/>
              <a:t>Affidabilità ed efficacia delle attività</a:t>
            </a:r>
          </a:p>
          <a:p>
            <a:pPr algn="l" rtl="0">
              <a:spcAft>
                <a:spcPts val="1200"/>
              </a:spcAft>
            </a:pPr>
            <a:r>
              <a:rPr lang="it" sz="1600" b="1" i="0" u="none" baseline="0"/>
              <a:t>Principio 05</a:t>
            </a:r>
            <a:r>
              <a:rPr lang="it" sz="1600" b="0" i="0" u="none" baseline="0"/>
              <a:t> – Fornitori di servizi e prodotti</a:t>
            </a:r>
          </a:p>
          <a:p>
            <a:pPr algn="l" rtl="0">
              <a:spcAft>
                <a:spcPts val="1200"/>
              </a:spcAft>
            </a:pPr>
            <a:r>
              <a:rPr lang="it" sz="1600" b="1" i="0" u="none" baseline="0"/>
              <a:t>Principio 06 </a:t>
            </a:r>
            <a:r>
              <a:rPr lang="it" sz="1600" b="0" i="0" u="none" baseline="0"/>
              <a:t>– Competenze e formazione</a:t>
            </a:r>
          </a:p>
          <a:p>
            <a:pPr algn="l" rtl="0">
              <a:spcAft>
                <a:spcPts val="1200"/>
              </a:spcAft>
            </a:pPr>
            <a:r>
              <a:rPr lang="it" sz="1600" b="1" i="0" u="none" baseline="0"/>
              <a:t>Principio 07</a:t>
            </a:r>
            <a:r>
              <a:rPr lang="it" sz="1600" b="0" i="0" u="none" baseline="0"/>
              <a:t> – Emergenza: preparazione e risposta.</a:t>
            </a:r>
          </a:p>
          <a:p>
            <a:pPr algn="l" rtl="0">
              <a:spcAft>
                <a:spcPts val="1200"/>
              </a:spcAft>
            </a:pPr>
            <a:r>
              <a:rPr lang="it" sz="1600" b="1" i="0" u="none" baseline="0"/>
              <a:t>Principio 08</a:t>
            </a:r>
            <a:r>
              <a:rPr lang="it" sz="1600" b="0" i="0" u="none" baseline="0"/>
              <a:t> - Gestione degli eventi e scambio di informazioni</a:t>
            </a:r>
          </a:p>
          <a:p>
            <a:pPr algn="l" rtl="0">
              <a:spcAft>
                <a:spcPts val="1200"/>
              </a:spcAft>
            </a:pPr>
            <a:r>
              <a:rPr lang="it" sz="1600" b="1" i="0" u="none" baseline="0"/>
              <a:t>Principe 09 - </a:t>
            </a:r>
            <a:r>
              <a:rPr lang="it" sz="1600" b="0" i="0" u="none" baseline="0"/>
              <a:t>Monitoraggio, audit e ispezioni</a:t>
            </a:r>
          </a:p>
          <a:p>
            <a:pPr algn="l" rtl="0">
              <a:spcAft>
                <a:spcPts val="1200"/>
              </a:spcAft>
            </a:pPr>
            <a:r>
              <a:rPr lang="it" sz="1600" b="1" i="0" u="none" baseline="0"/>
              <a:t>Principio 10</a:t>
            </a:r>
            <a:r>
              <a:rPr lang="it" sz="1600" b="0" i="0" u="none" baseline="0"/>
              <a:t> – miglioramento della performance</a:t>
            </a:r>
            <a:endParaRPr lang="it" altLang="fr-FR" sz="1600" dirty="0">
              <a:cs typeface="Arial" charset="0"/>
            </a:endParaRPr>
          </a:p>
        </p:txBody>
      </p:sp>
      <p:sp>
        <p:nvSpPr>
          <p:cNvPr id="2048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BF0A83F6-EA5D-B946-82F7-A031320DA2FD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140968"/>
            <a:ext cx="2821436" cy="31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I principi maestro e i requisiti</a:t>
            </a:r>
            <a:endParaRPr lang="it" dirty="0"/>
          </a:p>
        </p:txBody>
      </p:sp>
      <p:sp>
        <p:nvSpPr>
          <p:cNvPr id="21506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64C7FA47-AAEA-6644-9191-E06AAF7A7642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21508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179388" y="1052513"/>
            <a:ext cx="8640762" cy="1440383"/>
          </a:xfrm>
        </p:spPr>
        <p:txBody>
          <a:bodyPr/>
          <a:lstStyle/>
          <a:p>
            <a:pPr algn="l" rtl="0">
              <a:spcAft>
                <a:spcPts val="1200"/>
              </a:spcAft>
            </a:pPr>
            <a:r>
              <a:rPr lang="it" sz="1800" b="1" i="0" u="none" baseline="0"/>
              <a:t>Principio 04 – </a:t>
            </a:r>
            <a:r>
              <a:rPr lang="it" sz="1800" b="0" i="0" u="none" baseline="0"/>
              <a:t>Affidabilità ed efficacia delle attività</a:t>
            </a:r>
          </a:p>
          <a:p>
            <a:pPr marL="0" indent="0" algn="l" rtl="0">
              <a:buNone/>
            </a:pPr>
            <a:r>
              <a:rPr lang="it" sz="1800" b="0" i="1" u="none" baseline="0"/>
              <a:t>"Per qualsiasi attività vengono identificati sistematicamente i pericoli ai quali sono esposti le persone, l'ambiente e i beni, vengono valutati i rischi associati e definite e messe in atto le misure che permettono di ridurli."</a:t>
            </a:r>
            <a:endParaRPr lang="it" sz="1800" i="1" dirty="0"/>
          </a:p>
        </p:txBody>
      </p:sp>
      <p:grpSp>
        <p:nvGrpSpPr>
          <p:cNvPr id="21509" name="Grouper 10"/>
          <p:cNvGrpSpPr>
            <a:grpSpLocks/>
          </p:cNvGrpSpPr>
          <p:nvPr/>
        </p:nvGrpSpPr>
        <p:grpSpPr bwMode="auto">
          <a:xfrm>
            <a:off x="899592" y="3068960"/>
            <a:ext cx="863600" cy="720725"/>
            <a:chOff x="2915816" y="2924944"/>
            <a:chExt cx="864096" cy="720080"/>
          </a:xfrm>
        </p:grpSpPr>
        <p:sp>
          <p:nvSpPr>
            <p:cNvPr id="9" name="Flèche vers la droite 8"/>
            <p:cNvSpPr/>
            <p:nvPr/>
          </p:nvSpPr>
          <p:spPr>
            <a:xfrm>
              <a:off x="2915816" y="3140651"/>
              <a:ext cx="864096" cy="504373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it" altLang="fr-FR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15816" y="2924944"/>
              <a:ext cx="287502" cy="57574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rtl="0"/>
              <a:endParaRPr lang="it" altLang="fr-FR">
                <a:solidFill>
                  <a:srgbClr val="FFFFFF"/>
                </a:solidFill>
              </a:endParaRPr>
            </a:p>
          </p:txBody>
        </p:sp>
      </p:grpSp>
      <p:sp>
        <p:nvSpPr>
          <p:cNvPr id="21510" name="Espace réservé du texte 2"/>
          <p:cNvSpPr txBox="1">
            <a:spLocks/>
          </p:cNvSpPr>
          <p:nvPr/>
        </p:nvSpPr>
        <p:spPr bwMode="auto">
          <a:xfrm>
            <a:off x="1979613" y="2982816"/>
            <a:ext cx="7037387" cy="2304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20000"/>
              <a:buFont typeface="Lucida Grande" charset="0"/>
              <a:buChar char="●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7675" indent="-180975" defTabSz="53340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Font typeface="Lucida Grande" charset="0"/>
              <a:buChar char="-"/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06450" indent="-180975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100000"/>
              <a:buFont typeface="Lucida Grande" charset="0"/>
              <a:buChar char="•"/>
              <a:defRPr sz="1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076325" indent="-171450">
              <a:spcBef>
                <a:spcPts val="300"/>
              </a:spcBef>
              <a:spcAft>
                <a:spcPts val="300"/>
              </a:spcAft>
              <a:buClr>
                <a:srgbClr val="A90025"/>
              </a:buClr>
              <a:buSzPct val="80000"/>
              <a:buFont typeface="Lucida Grande" charset="0"/>
              <a:buChar char="-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4pPr>
            <a:lvl5pPr marL="1258888" indent="-180975" defTabSz="352425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5pPr>
            <a:lvl6pPr marL="17160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6pPr>
            <a:lvl7pPr marL="21732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7pPr>
            <a:lvl8pPr marL="26304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8pPr>
            <a:lvl9pPr marL="3087688" indent="-180975" defTabSz="352425" eaLnBrk="0" fontAlgn="base" hangingPunct="0">
              <a:spcBef>
                <a:spcPts val="300"/>
              </a:spcBef>
              <a:spcAft>
                <a:spcPts val="300"/>
              </a:spcAft>
              <a:buClr>
                <a:srgbClr val="800000"/>
              </a:buClr>
              <a:buSzPct val="100000"/>
              <a:buFont typeface="Lucida Grande" charset="0"/>
              <a:defRPr sz="1600">
                <a:solidFill>
                  <a:schemeClr val="tx1"/>
                </a:solidFill>
                <a:latin typeface="Arial" charset="0"/>
                <a:ea typeface="Helvetica" charset="0"/>
                <a:cs typeface="Helvetica" charset="0"/>
              </a:defRPr>
            </a:lvl9pPr>
          </a:lstStyle>
          <a:p>
            <a:pPr algn="l" rtl="0">
              <a:buNone/>
            </a:pPr>
            <a:r>
              <a:rPr lang="it" sz="1800" b="1" i="0" u="none" baseline="0"/>
              <a:t>CR EP HSE 001: </a:t>
            </a:r>
            <a:r>
              <a:rPr lang="it" sz="1800" b="0" i="0" u="none" baseline="0"/>
              <a:t>La dirigenza deve predisporre, a partire dalla valutazione delle necessità, le regole, le procedure e il sistema di permesso di lavoro da utilizzare per controllare le attività. Queste attività comprendono, tra l'altro, il trasporto terrestre/marittimo/aereo, il sollevamento e la penetrazione in spazi limitati. Queste regole, procedure e sistema di permesso di lavoro devono essere rivisti dal personale interessato tanto spesso quanto necessario per garantire la loro adeguatezza rispetto ai rischi valutati. </a:t>
            </a:r>
            <a:endParaRPr lang="it" sz="1800" dirty="0"/>
          </a:p>
          <a:p>
            <a:pPr algn="l" rtl="0">
              <a:buFont typeface="Lucida Grande" charset="0"/>
              <a:buNone/>
            </a:pPr>
            <a:endParaRPr lang="it" altLang="fr-FR" sz="1800" dirty="0"/>
          </a:p>
          <a:p>
            <a:pPr algn="l" rtl="0">
              <a:buFont typeface="Lucida Grande" charset="0"/>
              <a:buNone/>
            </a:pPr>
            <a:r>
              <a:rPr lang="it" sz="1800" b="0" i="0" u="none" baseline="0"/>
              <a:t> </a:t>
            </a:r>
          </a:p>
          <a:p>
            <a:pPr algn="l" rtl="0">
              <a:buFont typeface="Lucida Grande" charset="0"/>
              <a:buNone/>
            </a:pPr>
            <a:endParaRPr lang="it" altLang="fr-FR" sz="1800" dirty="0">
              <a:solidFill>
                <a:srgbClr val="A6A6A6"/>
              </a:solidFill>
            </a:endParaRPr>
          </a:p>
          <a:p>
            <a:pPr algn="l" rtl="0">
              <a:buFont typeface="Lucida Grande" charset="0"/>
              <a:buNone/>
            </a:pPr>
            <a:endParaRPr lang="it" altLang="fr-FR" sz="1800" dirty="0"/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I principi maestro e i requisiti</a:t>
            </a:r>
            <a:endParaRPr lang="it" dirty="0"/>
          </a:p>
        </p:txBody>
      </p:sp>
      <p:sp>
        <p:nvSpPr>
          <p:cNvPr id="2253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41F4D80B-B7EC-2640-94BF-984B867D0110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43140"/>
            <a:ext cx="3816424" cy="28352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04" y="2234307"/>
            <a:ext cx="3562822" cy="285293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3520177" cy="29969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Il REPERTORIO HSE</a:t>
            </a:r>
            <a:endParaRPr lang="it" dirty="0"/>
          </a:p>
        </p:txBody>
      </p:sp>
      <p:sp>
        <p:nvSpPr>
          <p:cNvPr id="2355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C23630A8-01D9-5340-9D3A-89BEEE0A71A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392937" y="1558223"/>
            <a:ext cx="23145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b="1" i="0" u="none" baseline="0"/>
              <a:t>Livello Gruppo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544370" y="5099077"/>
            <a:ext cx="2519362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rtl="0">
              <a:defRPr/>
            </a:pPr>
            <a:r>
              <a:rPr lang="it" sz="2000" b="1" i="0" u="none" baseline="0"/>
              <a:t>Livello Sito</a:t>
            </a:r>
          </a:p>
        </p:txBody>
      </p:sp>
      <p:pic>
        <p:nvPicPr>
          <p:cNvPr id="18" name="ShockwaveFlash1"/>
          <p:cNvPicPr preferRelativeResize="0"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4" t="17676" r="17455" b="10852"/>
          <a:stretch>
            <a:fillRect/>
          </a:stretch>
        </p:blipFill>
        <p:spPr bwMode="auto">
          <a:xfrm>
            <a:off x="534988" y="5105635"/>
            <a:ext cx="7921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http://mediagrp.corp.local/DSER/DSER_SECURITE/media/01%20FR/02%20SEI%20la%20direction%20sécurité%20du%20groupe/04%20Sécurité%20des%20Transports/Images/215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5675547"/>
            <a:ext cx="7842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388085"/>
            <a:ext cx="776287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360430" y="2603127"/>
            <a:ext cx="23678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it" sz="2000" b="1" i="0" u="none" baseline="0"/>
              <a:t>Livello Rami:</a:t>
            </a:r>
            <a:r>
              <a:rPr lang="it" sz="2000" b="0" i="0" u="none" baseline="0"/>
              <a:t> EP</a:t>
            </a:r>
          </a:p>
          <a:p>
            <a:pPr algn="ctr" rtl="0">
              <a:defRPr/>
            </a:pPr>
            <a:r>
              <a:rPr lang="it" sz="2000" b="0" i="0" u="none" baseline="0"/>
              <a:t>MS</a:t>
            </a:r>
          </a:p>
          <a:p>
            <a:pPr algn="ctr" rtl="0">
              <a:defRPr/>
            </a:pPr>
            <a:r>
              <a:rPr lang="it" sz="2000" b="0" i="0" u="none" baseline="0"/>
              <a:t>RC</a:t>
            </a:r>
          </a:p>
          <a:p>
            <a:pPr algn="ctr" rtl="0">
              <a:defRPr/>
            </a:pPr>
            <a:r>
              <a:rPr lang="it" sz="2000" b="0" i="0" u="none" baseline="0"/>
              <a:t>GRP</a:t>
            </a:r>
            <a:endParaRPr lang="it" sz="2000" dirty="0"/>
          </a:p>
        </p:txBody>
      </p:sp>
      <p:pic>
        <p:nvPicPr>
          <p:cNvPr id="24" name="Image 10" descr="TOTAL_AD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3081"/>
          <a:stretch>
            <a:fillRect/>
          </a:stretch>
        </p:blipFill>
        <p:spPr bwMode="auto">
          <a:xfrm>
            <a:off x="457200" y="1246231"/>
            <a:ext cx="8699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Connecteur droit 24"/>
          <p:cNvCxnSpPr/>
          <p:nvPr/>
        </p:nvCxnSpPr>
        <p:spPr>
          <a:xfrm>
            <a:off x="457200" y="2506008"/>
            <a:ext cx="7499176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74662" y="4254825"/>
            <a:ext cx="7481714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3119438" y="1261245"/>
            <a:ext cx="28522" cy="4976277"/>
          </a:xfrm>
          <a:prstGeom prst="line">
            <a:avLst/>
          </a:prstGeom>
          <a:ln>
            <a:solidFill>
              <a:srgbClr val="C0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pied de page 1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anchor="t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-IT" b="0" i="0" u="none" baseline="0" smtClean="0"/>
              <a:t>TCG 3.1 – One MAESTRO e l'organizzazione HSE – V3</a:t>
            </a:r>
            <a:endParaRPr lang="it" alt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928</TotalTime>
  <Words>933</Words>
  <Application>Microsoft Office PowerPoint</Application>
  <PresentationFormat>Affichage à l'écran (4:3)</PresentationFormat>
  <Paragraphs>142</Paragraphs>
  <Slides>15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Helvetica</vt:lpstr>
      <vt:lpstr>Lucida Grande</vt:lpstr>
      <vt:lpstr>fr_total_modele_rouge_fonce</vt:lpstr>
      <vt:lpstr>One MAESTRO  e l’organizzazione HSE</vt:lpstr>
      <vt:lpstr>Gli obiettivi del modulo</vt:lpstr>
      <vt:lpstr>Situazione concreta: responsabile di 3 centri a rischio</vt:lpstr>
      <vt:lpstr>One MAESTRO Management And Expectation Standards Towards Robust Operations </vt:lpstr>
      <vt:lpstr>One MAESTRO: un quadro HSE del Gruppo</vt:lpstr>
      <vt:lpstr>I principi maestro</vt:lpstr>
      <vt:lpstr>I principi maestro e i requisiti</vt:lpstr>
      <vt:lpstr>I principi maestro e i requisiti</vt:lpstr>
      <vt:lpstr>Il REPERTORIO HSE</vt:lpstr>
      <vt:lpstr>Il Repertorio HSE: un insieme coerente di documenti del Gruppo fino ai siti</vt:lpstr>
      <vt:lpstr>Una cultura HSE comune</vt:lpstr>
      <vt:lpstr>SITUAZIONE CONCRETA: IL RUOLO HSE DI…</vt:lpstr>
      <vt:lpstr>Le responsabilità HSE nel Gruppo Total</vt:lpstr>
      <vt:lpstr>Le responsabilità HSE nel Gruppo Total</vt:lpstr>
      <vt:lpstr>Organizzazione HSE livello Gruppo</vt:lpstr>
    </vt:vector>
  </TitlesOfParts>
  <Company>TOTAL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Florent THUILLIER</cp:lastModifiedBy>
  <cp:revision>110</cp:revision>
  <dcterms:created xsi:type="dcterms:W3CDTF">2015-09-07T13:13:13Z</dcterms:created>
  <dcterms:modified xsi:type="dcterms:W3CDTF">2017-12-07T12:21:01Z</dcterms:modified>
</cp:coreProperties>
</file>