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7"/>
  </p:notesMasterIdLst>
  <p:handoutMasterIdLst>
    <p:handoutMasterId r:id="rId18"/>
  </p:handoutMasterIdLst>
  <p:sldIdLst>
    <p:sldId id="256" r:id="rId2"/>
    <p:sldId id="258" r:id="rId3"/>
    <p:sldId id="260" r:id="rId4"/>
    <p:sldId id="262" r:id="rId5"/>
    <p:sldId id="261" r:id="rId6"/>
    <p:sldId id="263" r:id="rId7"/>
    <p:sldId id="264" r:id="rId8"/>
    <p:sldId id="265" r:id="rId9"/>
    <p:sldId id="267" r:id="rId10"/>
    <p:sldId id="268" r:id="rId11"/>
    <p:sldId id="266" r:id="rId12"/>
    <p:sldId id="272" r:id="rId13"/>
    <p:sldId id="273" r:id="rId14"/>
    <p:sldId id="275" r:id="rId15"/>
    <p:sldId id="274" r:id="rId16"/>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C75"/>
    <a:srgbClr val="3876AF"/>
    <a:srgbClr val="FFAA00"/>
    <a:srgbClr val="BD2B0B"/>
    <a:srgbClr val="CAEBEA"/>
    <a:srgbClr val="7ABFC0"/>
    <a:srgbClr val="55DD61"/>
    <a:srgbClr val="3AA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9" autoAdjust="0"/>
    <p:restoredTop sz="94692" autoAdjust="0"/>
  </p:normalViewPr>
  <p:slideViewPr>
    <p:cSldViewPr snapToObjects="1">
      <p:cViewPr varScale="1">
        <p:scale>
          <a:sx n="122" d="100"/>
          <a:sy n="122" d="100"/>
        </p:scale>
        <p:origin x="1398" y="90"/>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E2C5B0BA-12B0-5741-91E5-23609C699D47}" type="datetimeFigureOut">
              <a:rPr lang="fr-FR" altLang="fr-FR"/>
              <a:pPr/>
              <a:t>07/12/2017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BCBD237-EEEC-F543-98D9-95F64A32ABCA}" type="slidenum">
              <a:rPr lang="fr-FR" altLang="fr-FR"/>
              <a:pPr/>
              <a:t>‹N°›</a:t>
            </a:fld>
            <a:endParaRPr lang="fr-FR" altLang="fr-FR"/>
          </a:p>
        </p:txBody>
      </p:sp>
    </p:spTree>
    <p:extLst>
      <p:ext uri="{BB962C8B-B14F-4D97-AF65-F5344CB8AC3E}">
        <p14:creationId xmlns:p14="http://schemas.microsoft.com/office/powerpoint/2010/main" val="20678546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4CD74DD4-096E-8F4A-AFEF-EE8F0DAC95AC}" type="datetimeFigureOut">
              <a:rPr lang="fr-FR" altLang="fr-FR"/>
              <a:pPr/>
              <a:t>07/12/2017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41F8F3B0-9038-9349-AB5F-4B03B4F47BEA}" type="slidenum">
              <a:rPr lang="fr-FR" altLang="fr-FR"/>
              <a:pPr/>
              <a:t>‹N°›</a:t>
            </a:fld>
            <a:endParaRPr lang="fr-FR" altLang="fr-FR"/>
          </a:p>
        </p:txBody>
      </p:sp>
    </p:spTree>
    <p:extLst>
      <p:ext uri="{BB962C8B-B14F-4D97-AF65-F5344CB8AC3E}">
        <p14:creationId xmlns:p14="http://schemas.microsoft.com/office/powerpoint/2010/main" val="117205853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
          </a:p>
        </p:txBody>
      </p:sp>
      <p:sp>
        <p:nvSpPr>
          <p:cNvPr id="4" name="Espace réservé du numéro de diapositive 3"/>
          <p:cNvSpPr>
            <a:spLocks noGrp="1"/>
          </p:cNvSpPr>
          <p:nvPr>
            <p:ph type="sldNum" sz="quarter" idx="10"/>
          </p:nvPr>
        </p:nvSpPr>
        <p:spPr/>
        <p:txBody>
          <a:bodyPr/>
          <a:lstStyle/>
          <a:p>
            <a:pPr algn="l" rtl="0"/>
            <a:fld id="{41F8F3B0-9038-9349-AB5F-4B03B4F47BEA}" type="slidenum">
              <a:rPr/>
              <a:pPr/>
              <a:t>2</a:t>
            </a:fld>
            <a:endParaRPr lang="nl" altLang="fr-FR"/>
          </a:p>
        </p:txBody>
      </p:sp>
    </p:spTree>
    <p:extLst>
      <p:ext uri="{BB962C8B-B14F-4D97-AF65-F5344CB8AC3E}">
        <p14:creationId xmlns:p14="http://schemas.microsoft.com/office/powerpoint/2010/main" val="11775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
          </a:p>
        </p:txBody>
      </p:sp>
      <p:sp>
        <p:nvSpPr>
          <p:cNvPr id="4" name="Espace réservé du numéro de diapositive 3"/>
          <p:cNvSpPr>
            <a:spLocks noGrp="1"/>
          </p:cNvSpPr>
          <p:nvPr>
            <p:ph type="sldNum" sz="quarter" idx="10"/>
          </p:nvPr>
        </p:nvSpPr>
        <p:spPr/>
        <p:txBody>
          <a:bodyPr/>
          <a:lstStyle/>
          <a:p>
            <a:pPr algn="l" rtl="0"/>
            <a:fld id="{41F8F3B0-9038-9349-AB5F-4B03B4F47BEA}" type="slidenum">
              <a:rPr/>
              <a:pPr/>
              <a:t>10</a:t>
            </a:fld>
            <a:endParaRPr lang="nl" altLang="fr-FR"/>
          </a:p>
        </p:txBody>
      </p:sp>
    </p:spTree>
    <p:extLst>
      <p:ext uri="{BB962C8B-B14F-4D97-AF65-F5344CB8AC3E}">
        <p14:creationId xmlns:p14="http://schemas.microsoft.com/office/powerpoint/2010/main" val="647136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170589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r>
              <a:rPr lang="fr-FR" altLang="fr-FR" smtClean="0"/>
              <a:t>TCG 3.1 – One MAESTRO en de HSE-organisatie – V3</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E261B4DD-A08D-1349-878E-B514E6D77C53}" type="slidenum">
              <a:rPr lang="fr-FR" altLang="fr-FR"/>
              <a:pPr/>
              <a:t>‹N°›</a:t>
            </a:fld>
            <a:endParaRPr lang="fr-FR" altLang="fr-FR"/>
          </a:p>
        </p:txBody>
      </p:sp>
    </p:spTree>
    <p:extLst>
      <p:ext uri="{BB962C8B-B14F-4D97-AF65-F5344CB8AC3E}">
        <p14:creationId xmlns:p14="http://schemas.microsoft.com/office/powerpoint/2010/main" val="138776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r>
              <a:rPr lang="fr-FR" altLang="fr-FR" smtClean="0"/>
              <a:t>TCG 3.1 – One MAESTRO en de HSE-organisatie – V3</a:t>
            </a:r>
            <a:endParaRPr lang="fr-FR" altLang="fr-FR"/>
          </a:p>
        </p:txBody>
      </p:sp>
      <p:sp>
        <p:nvSpPr>
          <p:cNvPr id="5" name="Espace réservé du numéro de diapositive 3"/>
          <p:cNvSpPr>
            <a:spLocks noGrp="1"/>
          </p:cNvSpPr>
          <p:nvPr>
            <p:ph type="sldNum" sz="quarter" idx="14"/>
          </p:nvPr>
        </p:nvSpPr>
        <p:spPr/>
        <p:txBody>
          <a:bodyPr/>
          <a:lstStyle>
            <a:lvl1pPr>
              <a:defRPr/>
            </a:lvl1pPr>
          </a:lstStyle>
          <a:p>
            <a:fld id="{89D33B5A-4C07-3E47-BF36-F936B025B691}" type="slidenum">
              <a:rPr lang="fr-FR" altLang="fr-FR"/>
              <a:pPr/>
              <a:t>‹N°›</a:t>
            </a:fld>
            <a:endParaRPr lang="fr-FR" altLang="fr-FR"/>
          </a:p>
        </p:txBody>
      </p:sp>
    </p:spTree>
    <p:extLst>
      <p:ext uri="{BB962C8B-B14F-4D97-AF65-F5344CB8AC3E}">
        <p14:creationId xmlns:p14="http://schemas.microsoft.com/office/powerpoint/2010/main" val="213145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TCG 3.1 – One MAESTRO en de HSE-organisatie – V3</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E0B039DC-6820-B745-8B90-64B20F582176}" type="slidenum">
              <a:rPr lang="fr-FR" altLang="fr-FR"/>
              <a:pPr/>
              <a:t>‹N°›</a:t>
            </a:fld>
            <a:endParaRPr lang="fr-FR" altLang="fr-FR"/>
          </a:p>
        </p:txBody>
      </p:sp>
    </p:spTree>
    <p:extLst>
      <p:ext uri="{BB962C8B-B14F-4D97-AF65-F5344CB8AC3E}">
        <p14:creationId xmlns:p14="http://schemas.microsoft.com/office/powerpoint/2010/main" val="114751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r>
              <a:rPr lang="fr-FR" altLang="fr-FR" smtClean="0"/>
              <a:t>TCG 3.1 – One MAESTRO en de HSE-organisatie – V3</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18FFF7DE-2778-4C43-9A4B-8638B7DD8554}" type="slidenum">
              <a:rPr lang="fr-FR" altLang="fr-FR"/>
              <a:pPr/>
              <a:t>‹N°›</a:t>
            </a:fld>
            <a:endParaRPr lang="fr-FR" altLang="fr-FR"/>
          </a:p>
        </p:txBody>
      </p:sp>
    </p:spTree>
    <p:extLst>
      <p:ext uri="{BB962C8B-B14F-4D97-AF65-F5344CB8AC3E}">
        <p14:creationId xmlns:p14="http://schemas.microsoft.com/office/powerpoint/2010/main" val="195071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TCG 3.1 – One MAESTRO en de HSE-organisatie – V3</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3A267864-0E15-F647-85FE-6889D95BE710}" type="slidenum">
              <a:rPr lang="fr-FR" altLang="fr-FR"/>
              <a:pPr/>
              <a:t>‹N°›</a:t>
            </a:fld>
            <a:endParaRPr lang="fr-FR" altLang="fr-FR"/>
          </a:p>
        </p:txBody>
      </p:sp>
    </p:spTree>
    <p:extLst>
      <p:ext uri="{BB962C8B-B14F-4D97-AF65-F5344CB8AC3E}">
        <p14:creationId xmlns:p14="http://schemas.microsoft.com/office/powerpoint/2010/main" val="6083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TCG 3.1 – One MAESTRO en de HSE-organisatie – V3</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AC696D5B-50DD-BA42-921B-10F2D7E87D8C}" type="slidenum">
              <a:rPr lang="fr-FR" altLang="fr-FR"/>
              <a:pPr/>
              <a:t>‹N°›</a:t>
            </a:fld>
            <a:endParaRPr lang="fr-FR" altLang="fr-FR"/>
          </a:p>
        </p:txBody>
      </p:sp>
    </p:spTree>
    <p:extLst>
      <p:ext uri="{BB962C8B-B14F-4D97-AF65-F5344CB8AC3E}">
        <p14:creationId xmlns:p14="http://schemas.microsoft.com/office/powerpoint/2010/main" val="31818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TCG 3.1 – One MAESTRO en de HSE-organisatie – V3</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05EAF758-A69F-4141-880F-50B0B3923EC0}" type="slidenum">
              <a:rPr lang="fr-FR" altLang="fr-FR"/>
              <a:pPr/>
              <a:t>‹N°›</a:t>
            </a:fld>
            <a:endParaRPr lang="fr-FR" altLang="fr-FR"/>
          </a:p>
        </p:txBody>
      </p:sp>
    </p:spTree>
    <p:extLst>
      <p:ext uri="{BB962C8B-B14F-4D97-AF65-F5344CB8AC3E}">
        <p14:creationId xmlns:p14="http://schemas.microsoft.com/office/powerpoint/2010/main" val="49677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TCG 3.1 – One MAESTRO en de HSE-organisatie – V3</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858DE7DA-D607-E64D-84C4-88121ED157E9}" type="slidenum">
              <a:rPr lang="fr-FR" altLang="fr-FR"/>
              <a:pPr/>
              <a:t>‹N°›</a:t>
            </a:fld>
            <a:endParaRPr lang="fr-FR" altLang="fr-FR"/>
          </a:p>
        </p:txBody>
      </p:sp>
    </p:spTree>
    <p:extLst>
      <p:ext uri="{BB962C8B-B14F-4D97-AF65-F5344CB8AC3E}">
        <p14:creationId xmlns:p14="http://schemas.microsoft.com/office/powerpoint/2010/main" val="208909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TCG 3.1 – One MAESTRO en de HSE-organisatie – V3</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606FCD54-AF7D-0342-A4C6-FBAC2410AC5F}" type="slidenum">
              <a:rPr lang="fr-FR" altLang="fr-FR"/>
              <a:pPr/>
              <a:t>‹N°›</a:t>
            </a:fld>
            <a:endParaRPr lang="fr-FR" altLang="fr-FR"/>
          </a:p>
        </p:txBody>
      </p:sp>
    </p:spTree>
    <p:extLst>
      <p:ext uri="{BB962C8B-B14F-4D97-AF65-F5344CB8AC3E}">
        <p14:creationId xmlns:p14="http://schemas.microsoft.com/office/powerpoint/2010/main" val="6460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wrap="square" lIns="0" tIns="45720" rIns="91440" bIns="45720" numCol="1" anchor="ctr" anchorCtr="0" compatLnSpc="1">
            <a:prstTxWarp prst="textNoShape">
              <a:avLst/>
            </a:prstTxWarp>
          </a:bodyPr>
          <a:lstStyle>
            <a:lvl1pPr eaLnBrk="1" hangingPunct="1">
              <a:defRPr sz="900">
                <a:solidFill>
                  <a:srgbClr val="000000"/>
                </a:solidFill>
                <a:ea typeface="Helvetica" charset="0"/>
                <a:cs typeface="Helvetica" charset="0"/>
              </a:defRPr>
            </a:lvl1pPr>
          </a:lstStyle>
          <a:p>
            <a:r>
              <a:rPr lang="fr-FR" altLang="fr-FR" smtClean="0"/>
              <a:t>TCG 3.1 – One MAESTRO en de HSE-organisatie – V3</a:t>
            </a:r>
            <a:endParaRPr lang="fr-FR" alt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78D229DF-228A-704D-B787-CB5A3DFB7B16}"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7.emf"/><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nl"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nl" b="1" i="0" u="none" baseline="0">
                <a:ea typeface="+mj-ea"/>
              </a:rPr>
              <a:t>ONE MAESTRO </a:t>
            </a:r>
            <a:r>
              <a:rPr lang="nl">
                <a:ea typeface="+mj-ea"/>
              </a:rPr>
              <a:t/>
            </a:r>
            <a:br>
              <a:rPr lang="nl">
                <a:ea typeface="+mj-ea"/>
              </a:rPr>
            </a:br>
            <a:r>
              <a:rPr lang="nl" b="1" i="0" u="none" baseline="0">
                <a:ea typeface="+mj-ea"/>
              </a:rPr>
              <a:t>EN DE HSE-ORGANISATIE</a:t>
            </a:r>
            <a:endParaRPr lang="nl"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nl" b="0" i="0" u="none" baseline="0">
                <a:cs typeface="Arial" charset="0"/>
              </a:rPr>
              <a:t>Integratieset H3SE</a:t>
            </a:r>
          </a:p>
          <a:p>
            <a:pPr algn="l" rtl="0" eaLnBrk="1" hangingPunct="1"/>
            <a:r>
              <a:rPr lang="nl" b="0" i="0" u="none" baseline="0">
                <a:cs typeface="Arial" charset="0"/>
              </a:rPr>
              <a:t>Module TCG 3.1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nl" b="1" i="0" u="none" baseline="0"/>
              <a:t>De HSE-referenties: een geheel van documenten van groepsniveau tot vestigingsniveau</a:t>
            </a:r>
            <a:endParaRPr lang="nl" dirty="0"/>
          </a:p>
        </p:txBody>
      </p:sp>
      <p:sp>
        <p:nvSpPr>
          <p:cNvPr id="24579"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E0B864A1-A937-1E47-AAFB-9CF6F599A7F4}" type="slidenum">
              <a:rPr>
                <a:solidFill>
                  <a:srgbClr val="898989"/>
                </a:solidFill>
                <a:ea typeface="Helvetica" charset="0"/>
                <a:cs typeface="Helvetica" charset="0"/>
              </a:rPr>
              <a:pPr/>
              <a:t>10</a:t>
            </a:fld>
            <a:endParaRPr lang="nl" altLang="fr-FR">
              <a:solidFill>
                <a:srgbClr val="898989"/>
              </a:solidFill>
              <a:ea typeface="Helvetica" charset="0"/>
              <a:cs typeface="Helvetica" charset="0"/>
            </a:endParaRPr>
          </a:p>
        </p:txBody>
      </p:sp>
      <p:pic>
        <p:nvPicPr>
          <p:cNvPr id="24590" name="Picture 4"/>
          <p:cNvPicPr>
            <a:picLocks noChangeAspect="1" noChangeArrowheads="1"/>
          </p:cNvPicPr>
          <p:nvPr/>
        </p:nvPicPr>
        <p:blipFill>
          <a:blip r:embed="rId3">
            <a:extLst>
              <a:ext uri="{28A0092B-C50C-407E-A947-70E740481C1C}">
                <a14:useLocalDpi xmlns:a14="http://schemas.microsoft.com/office/drawing/2010/main" val="0"/>
              </a:ext>
            </a:extLst>
          </a:blip>
          <a:srcRect t="1952" b="1785"/>
          <a:stretch>
            <a:fillRect/>
          </a:stretch>
        </p:blipFill>
        <p:spPr bwMode="auto">
          <a:xfrm>
            <a:off x="5175895" y="1208508"/>
            <a:ext cx="8620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86370" y="1194016"/>
            <a:ext cx="85566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ZoneTexte 38"/>
          <p:cNvSpPr txBox="1">
            <a:spLocks noChangeArrowheads="1"/>
          </p:cNvSpPr>
          <p:nvPr/>
        </p:nvSpPr>
        <p:spPr bwMode="auto">
          <a:xfrm>
            <a:off x="4494803" y="2880436"/>
            <a:ext cx="310638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marL="285750" indent="-285750" algn="l" rtl="0">
              <a:spcBef>
                <a:spcPts val="300"/>
              </a:spcBef>
              <a:spcAft>
                <a:spcPts val="300"/>
              </a:spcAft>
              <a:buClr>
                <a:srgbClr val="A90025"/>
              </a:buClr>
              <a:buSzPct val="120000"/>
              <a:buFont typeface="Lucida Grande" charset="0"/>
              <a:buChar char="●"/>
            </a:pPr>
            <a:r>
              <a:rPr lang="nl" sz="2000" b="0" i="0" u="none" baseline="0" dirty="0">
                <a:latin typeface="+mn-lt"/>
                <a:cs typeface="Arial"/>
              </a:rPr>
              <a:t>Richtlijnen</a:t>
            </a:r>
          </a:p>
          <a:p>
            <a:pPr marL="285750" indent="-285750" algn="l" rtl="0">
              <a:spcBef>
                <a:spcPts val="300"/>
              </a:spcBef>
              <a:spcAft>
                <a:spcPts val="300"/>
              </a:spcAft>
              <a:buClr>
                <a:srgbClr val="A90025"/>
              </a:buClr>
              <a:buSzPct val="120000"/>
              <a:buFont typeface="Lucida Grande" charset="0"/>
              <a:buChar char="●"/>
            </a:pPr>
            <a:r>
              <a:rPr lang="nl" sz="2000" b="0" i="0" u="none" baseline="0" dirty="0">
                <a:latin typeface="+mn-lt"/>
                <a:cs typeface="Arial"/>
              </a:rPr>
              <a:t>Company Rules</a:t>
            </a:r>
          </a:p>
          <a:p>
            <a:pPr marL="285750" indent="-285750" algn="l" rtl="0">
              <a:spcBef>
                <a:spcPts val="300"/>
              </a:spcBef>
              <a:spcAft>
                <a:spcPts val="300"/>
              </a:spcAft>
              <a:buClr>
                <a:srgbClr val="A90025"/>
              </a:buClr>
              <a:buSzPct val="120000"/>
              <a:buFont typeface="Lucida Grande" charset="0"/>
              <a:buChar char="●"/>
            </a:pPr>
            <a:r>
              <a:rPr lang="nl" sz="2000" b="0" i="0" u="none" baseline="0" dirty="0">
                <a:latin typeface="+mn-lt"/>
                <a:cs typeface="Arial"/>
              </a:rPr>
              <a:t>Gids en handleidingen</a:t>
            </a:r>
            <a:endParaRPr lang="nl" altLang="fr-FR" sz="2000" dirty="0">
              <a:latin typeface="+mn-lt"/>
              <a:cs typeface="Arial"/>
            </a:endParaRPr>
          </a:p>
        </p:txBody>
      </p:sp>
      <p:sp>
        <p:nvSpPr>
          <p:cNvPr id="24593" name="ZoneTexte 39"/>
          <p:cNvSpPr txBox="1">
            <a:spLocks noChangeArrowheads="1"/>
          </p:cNvSpPr>
          <p:nvPr/>
        </p:nvSpPr>
        <p:spPr bwMode="auto">
          <a:xfrm>
            <a:off x="4506031" y="4775107"/>
            <a:ext cx="33790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marL="285750" indent="-285750" algn="l" rtl="0">
              <a:spcBef>
                <a:spcPts val="300"/>
              </a:spcBef>
              <a:spcAft>
                <a:spcPts val="300"/>
              </a:spcAft>
              <a:buClr>
                <a:srgbClr val="A90025"/>
              </a:buClr>
              <a:buSzPct val="120000"/>
              <a:buFont typeface="Lucida Grande" charset="0"/>
              <a:buChar char="●"/>
            </a:pPr>
            <a:r>
              <a:rPr lang="nl" sz="2000" b="0" i="0" u="none" baseline="0" dirty="0">
                <a:latin typeface="+mn-lt"/>
                <a:cs typeface="Arial"/>
              </a:rPr>
              <a:t>Beleid dochteronderneming</a:t>
            </a:r>
          </a:p>
          <a:p>
            <a:pPr marL="285750" indent="-285750" algn="l" rtl="0">
              <a:spcBef>
                <a:spcPts val="300"/>
              </a:spcBef>
              <a:spcAft>
                <a:spcPts val="300"/>
              </a:spcAft>
              <a:buClr>
                <a:srgbClr val="A90025"/>
              </a:buClr>
              <a:buSzPct val="120000"/>
              <a:buFont typeface="Lucida Grande" charset="0"/>
              <a:buChar char="●"/>
            </a:pPr>
            <a:r>
              <a:rPr lang="nl" sz="2000" b="0" i="0" u="none" baseline="0" dirty="0">
                <a:latin typeface="+mn-lt"/>
                <a:cs typeface="Arial"/>
              </a:rPr>
              <a:t>Voorschriften</a:t>
            </a:r>
          </a:p>
          <a:p>
            <a:pPr marL="285750" indent="-285750" algn="l" rtl="0">
              <a:spcBef>
                <a:spcPts val="300"/>
              </a:spcBef>
              <a:spcAft>
                <a:spcPts val="300"/>
              </a:spcAft>
              <a:buClr>
                <a:srgbClr val="A90025"/>
              </a:buClr>
              <a:buSzPct val="120000"/>
              <a:buFont typeface="Lucida Grande" charset="0"/>
              <a:buChar char="●"/>
            </a:pPr>
            <a:r>
              <a:rPr lang="nl" sz="2000" b="0" i="0" u="none" baseline="0" dirty="0">
                <a:latin typeface="+mn-lt"/>
                <a:cs typeface="Arial"/>
              </a:rPr>
              <a:t>Procedures</a:t>
            </a:r>
          </a:p>
        </p:txBody>
      </p:sp>
      <p:sp>
        <p:nvSpPr>
          <p:cNvPr id="22" name="ZoneTexte 21"/>
          <p:cNvSpPr txBox="1"/>
          <p:nvPr/>
        </p:nvSpPr>
        <p:spPr>
          <a:xfrm>
            <a:off x="1392937" y="1558223"/>
            <a:ext cx="2314575" cy="369887"/>
          </a:xfrm>
          <a:prstGeom prst="rect">
            <a:avLst/>
          </a:prstGeom>
          <a:noFill/>
        </p:spPr>
        <p:txBody>
          <a:bodyPr>
            <a:spAutoFit/>
          </a:bodyPr>
          <a:lstStyle/>
          <a:p>
            <a:pPr algn="l" rtl="0">
              <a:defRPr/>
            </a:pPr>
            <a:r>
              <a:rPr lang="nl" b="0" i="0" u="none" baseline="0"/>
              <a:t>Groepsniveau</a:t>
            </a:r>
          </a:p>
        </p:txBody>
      </p:sp>
      <p:sp>
        <p:nvSpPr>
          <p:cNvPr id="23" name="ZoneTexte 22"/>
          <p:cNvSpPr txBox="1"/>
          <p:nvPr/>
        </p:nvSpPr>
        <p:spPr>
          <a:xfrm>
            <a:off x="1544370" y="5099077"/>
            <a:ext cx="2519362" cy="707886"/>
          </a:xfrm>
          <a:prstGeom prst="rect">
            <a:avLst/>
          </a:prstGeom>
          <a:noFill/>
        </p:spPr>
        <p:txBody>
          <a:bodyPr>
            <a:spAutoFit/>
          </a:bodyPr>
          <a:lstStyle/>
          <a:p>
            <a:pPr algn="l" rtl="0">
              <a:defRPr/>
            </a:pPr>
            <a:r>
              <a:rPr lang="nl" sz="2000" b="0" i="0" u="none" baseline="0" dirty="0" smtClean="0"/>
              <a:t>Vestigings-</a:t>
            </a:r>
          </a:p>
          <a:p>
            <a:pPr algn="l" rtl="0">
              <a:defRPr/>
            </a:pPr>
            <a:r>
              <a:rPr lang="nl" sz="2000" b="0" i="0" u="none" baseline="0" dirty="0" smtClean="0"/>
              <a:t>niveau</a:t>
            </a:r>
            <a:endParaRPr lang="nl" sz="2000" b="0" i="0" u="none" baseline="0" dirty="0"/>
          </a:p>
        </p:txBody>
      </p:sp>
      <p:pic>
        <p:nvPicPr>
          <p:cNvPr id="24"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l="17334" t="17676" r="17455" b="10852"/>
          <a:stretch>
            <a:fillRect/>
          </a:stretch>
        </p:blipFill>
        <p:spPr bwMode="auto">
          <a:xfrm>
            <a:off x="534988" y="5105635"/>
            <a:ext cx="7921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http://mediagrp.corp.local/DSER/DSER_SECURITE/media/01%20FR/02%20SEI%20la%20direction%20sécurité%20du%20groupe/04%20Sécurité%20des%20Transports/Images/2159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5675547"/>
            <a:ext cx="784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3" y="4388085"/>
            <a:ext cx="7762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oneTexte 26"/>
          <p:cNvSpPr txBox="1"/>
          <p:nvPr/>
        </p:nvSpPr>
        <p:spPr>
          <a:xfrm>
            <a:off x="360430" y="2603127"/>
            <a:ext cx="2367880" cy="1631216"/>
          </a:xfrm>
          <a:prstGeom prst="rect">
            <a:avLst/>
          </a:prstGeom>
          <a:noFill/>
        </p:spPr>
        <p:txBody>
          <a:bodyPr wrap="square">
            <a:spAutoFit/>
          </a:bodyPr>
          <a:lstStyle/>
          <a:p>
            <a:pPr algn="ctr" rtl="0">
              <a:defRPr/>
            </a:pPr>
            <a:r>
              <a:rPr lang="nl" sz="2000" b="0" i="0" u="none" baseline="0"/>
              <a:t>Bedrijfstakniveau: EP</a:t>
            </a:r>
          </a:p>
          <a:p>
            <a:pPr algn="ctr" rtl="0">
              <a:defRPr/>
            </a:pPr>
            <a:r>
              <a:rPr lang="nl" sz="2000" b="0" i="0" u="none" baseline="0"/>
              <a:t>MS</a:t>
            </a:r>
          </a:p>
          <a:p>
            <a:pPr algn="ctr" rtl="0">
              <a:defRPr/>
            </a:pPr>
            <a:r>
              <a:rPr lang="nl" sz="2000" b="0" i="0" u="none" baseline="0"/>
              <a:t>RC</a:t>
            </a:r>
          </a:p>
          <a:p>
            <a:pPr algn="ctr" rtl="0">
              <a:defRPr/>
            </a:pPr>
            <a:r>
              <a:rPr lang="nl" sz="2000" b="0" i="0" u="none" baseline="0"/>
              <a:t>GRP</a:t>
            </a:r>
            <a:endParaRPr lang="nl" sz="2000" dirty="0"/>
          </a:p>
        </p:txBody>
      </p:sp>
      <p:pic>
        <p:nvPicPr>
          <p:cNvPr id="28" name="Image 10" descr="TOTAL_ADM.png"/>
          <p:cNvPicPr>
            <a:picLocks noChangeAspect="1"/>
          </p:cNvPicPr>
          <p:nvPr/>
        </p:nvPicPr>
        <p:blipFill>
          <a:blip r:embed="rId8">
            <a:extLst>
              <a:ext uri="{28A0092B-C50C-407E-A947-70E740481C1C}">
                <a14:useLocalDpi xmlns:a14="http://schemas.microsoft.com/office/drawing/2010/main" val="0"/>
              </a:ext>
            </a:extLst>
          </a:blip>
          <a:srcRect l="-2" r="63081"/>
          <a:stretch>
            <a:fillRect/>
          </a:stretch>
        </p:blipFill>
        <p:spPr bwMode="auto">
          <a:xfrm>
            <a:off x="457200" y="1246231"/>
            <a:ext cx="869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Connecteur droit 28"/>
          <p:cNvCxnSpPr/>
          <p:nvPr/>
        </p:nvCxnSpPr>
        <p:spPr>
          <a:xfrm>
            <a:off x="457200" y="2506008"/>
            <a:ext cx="7499176"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474662" y="4254825"/>
            <a:ext cx="7481714"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3119438" y="1261245"/>
            <a:ext cx="28522" cy="4976277"/>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pic>
        <p:nvPicPr>
          <p:cNvPr id="32" name="Imag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7432" y="1637701"/>
            <a:ext cx="2821436" cy="31436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nl" b="1" i="0" u="none" baseline="0"/>
              <a:t>Een gemeenschappelijke HSE-cultuur</a:t>
            </a:r>
            <a:endParaRPr lang="nl" dirty="0"/>
          </a:p>
        </p:txBody>
      </p:sp>
      <p:sp>
        <p:nvSpPr>
          <p:cNvPr id="25602"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BE64F3FE-6443-C047-9895-5E7A28187721}" type="slidenum">
              <a:rPr>
                <a:solidFill>
                  <a:srgbClr val="898989"/>
                </a:solidFill>
                <a:ea typeface="Helvetica" charset="0"/>
                <a:cs typeface="Helvetica" charset="0"/>
              </a:rPr>
              <a:pPr/>
              <a:t>11</a:t>
            </a:fld>
            <a:endParaRPr lang="nl" altLang="fr-FR">
              <a:solidFill>
                <a:srgbClr val="898989"/>
              </a:solidFill>
              <a:ea typeface="Helvetica" charset="0"/>
              <a:cs typeface="Helvetica" charset="0"/>
            </a:endParaRPr>
          </a:p>
        </p:txBody>
      </p:sp>
      <p:sp>
        <p:nvSpPr>
          <p:cNvPr id="25605" name="ZoneTexte 7"/>
          <p:cNvSpPr txBox="1">
            <a:spLocks noChangeArrowheads="1"/>
          </p:cNvSpPr>
          <p:nvPr/>
        </p:nvSpPr>
        <p:spPr bwMode="auto">
          <a:xfrm>
            <a:off x="5584154" y="170074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nl" b="0" i="0" u="none" baseline="0"/>
              <a:t>Gouden regels</a:t>
            </a:r>
          </a:p>
        </p:txBody>
      </p:sp>
      <p:sp>
        <p:nvSpPr>
          <p:cNvPr id="25606" name="ZoneTexte 8"/>
          <p:cNvSpPr txBox="1">
            <a:spLocks noChangeArrowheads="1"/>
          </p:cNvSpPr>
          <p:nvPr/>
        </p:nvSpPr>
        <p:spPr bwMode="auto">
          <a:xfrm>
            <a:off x="6276304" y="3039740"/>
            <a:ext cx="131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nl" b="0" i="0" u="none" baseline="0" dirty="0"/>
              <a:t>Stop card</a:t>
            </a:r>
            <a:endParaRPr lang="nl" altLang="fr-FR" dirty="0"/>
          </a:p>
        </p:txBody>
      </p:sp>
      <p:sp>
        <p:nvSpPr>
          <p:cNvPr id="25607" name="ZoneTexte 9"/>
          <p:cNvSpPr txBox="1">
            <a:spLocks noChangeArrowheads="1"/>
          </p:cNvSpPr>
          <p:nvPr/>
        </p:nvSpPr>
        <p:spPr bwMode="auto">
          <a:xfrm>
            <a:off x="2166937" y="4257213"/>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nl" b="0" i="0" u="none" baseline="0"/>
              <a:t>Audits</a:t>
            </a:r>
          </a:p>
        </p:txBody>
      </p:sp>
      <p:sp>
        <p:nvSpPr>
          <p:cNvPr id="25608" name="ZoneTexte 10"/>
          <p:cNvSpPr txBox="1">
            <a:spLocks noChangeArrowheads="1"/>
          </p:cNvSpPr>
          <p:nvPr/>
        </p:nvSpPr>
        <p:spPr bwMode="auto">
          <a:xfrm>
            <a:off x="1553373" y="3064982"/>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nl" b="0" i="0" u="none" baseline="0" dirty="0"/>
              <a:t>Feedback</a:t>
            </a:r>
          </a:p>
        </p:txBody>
      </p:sp>
      <p:sp>
        <p:nvSpPr>
          <p:cNvPr id="25609" name="ZoneTexte 11"/>
          <p:cNvSpPr txBox="1">
            <a:spLocks noChangeArrowheads="1"/>
          </p:cNvSpPr>
          <p:nvPr/>
        </p:nvSpPr>
        <p:spPr bwMode="auto">
          <a:xfrm>
            <a:off x="1592262" y="1528995"/>
            <a:ext cx="280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nl" b="0" i="0" u="none" baseline="0"/>
              <a:t>Melding van afwijkingen</a:t>
            </a:r>
          </a:p>
        </p:txBody>
      </p:sp>
      <p:sp>
        <p:nvSpPr>
          <p:cNvPr id="25610" name="ZoneTexte 12"/>
          <p:cNvSpPr txBox="1">
            <a:spLocks noChangeArrowheads="1"/>
          </p:cNvSpPr>
          <p:nvPr/>
        </p:nvSpPr>
        <p:spPr bwMode="auto">
          <a:xfrm>
            <a:off x="4112541" y="4781775"/>
            <a:ext cx="294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nl" b="0" i="0" u="none" baseline="0"/>
              <a:t>Rapportering van incidenten</a:t>
            </a:r>
          </a:p>
        </p:txBody>
      </p:sp>
      <p:sp>
        <p:nvSpPr>
          <p:cNvPr id="14"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pic>
        <p:nvPicPr>
          <p:cNvPr id="15" name="Image 14"/>
          <p:cNvPicPr>
            <a:picLocks noChangeAspect="1"/>
          </p:cNvPicPr>
          <p:nvPr/>
        </p:nvPicPr>
        <p:blipFill>
          <a:blip r:embed="rId2"/>
          <a:stretch>
            <a:fillRect/>
          </a:stretch>
        </p:blipFill>
        <p:spPr>
          <a:xfrm>
            <a:off x="3347864" y="2060848"/>
            <a:ext cx="2663712" cy="255554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bwMode="auto"/>
        <p:txBody>
          <a:bodyPr wrap="square" numCol="1" anchorCtr="0" compatLnSpc="1">
            <a:prstTxWarp prst="textNoShape">
              <a:avLst/>
            </a:prstTxWarp>
          </a:bodyPr>
          <a:lstStyle/>
          <a:p>
            <a:pPr algn="l" rtl="0"/>
            <a:r>
              <a:rPr lang="nl" b="1" i="0" u="none" cap="none" baseline="0">
                <a:cs typeface="Arial" charset="0"/>
              </a:rPr>
              <a:t>CONCREET VOORBEELD: DE HSE-ROLLEN …</a:t>
            </a:r>
            <a:endParaRPr lang="nl" altLang="fr-FR" cap="none">
              <a:cs typeface="Arial" charset="0"/>
            </a:endParaRPr>
          </a:p>
        </p:txBody>
      </p:sp>
      <p:sp>
        <p:nvSpPr>
          <p:cNvPr id="2662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DACCA96-6A40-FD47-8BC6-116871DD3BBC}" type="slidenum">
              <a:rPr>
                <a:solidFill>
                  <a:srgbClr val="898989"/>
                </a:solidFill>
                <a:ea typeface="Helvetica" charset="0"/>
                <a:cs typeface="Helvetica" charset="0"/>
              </a:rPr>
              <a:pPr/>
              <a:t>12</a:t>
            </a:fld>
            <a:endParaRPr lang="nl" altLang="fr-FR">
              <a:solidFill>
                <a:srgbClr val="898989"/>
              </a:solidFill>
              <a:ea typeface="Helvetica" charset="0"/>
              <a:cs typeface="Helvetica" charset="0"/>
            </a:endParaRPr>
          </a:p>
        </p:txBody>
      </p:sp>
      <p:sp>
        <p:nvSpPr>
          <p:cNvPr id="26627" name="Espace réservé du texte 5"/>
          <p:cNvSpPr>
            <a:spLocks noGrp="1"/>
          </p:cNvSpPr>
          <p:nvPr>
            <p:ph type="body" sz="quarter" idx="12"/>
          </p:nvPr>
        </p:nvSpPr>
        <p:spPr>
          <a:xfrm>
            <a:off x="457200" y="1412875"/>
            <a:ext cx="8218488" cy="5040313"/>
          </a:xfrm>
        </p:spPr>
        <p:txBody>
          <a:bodyPr/>
          <a:lstStyle/>
          <a:p>
            <a:pPr algn="l" rtl="0"/>
            <a:r>
              <a:rPr lang="nl" b="0" i="0" u="none" baseline="0">
                <a:cs typeface="Arial" charset="0"/>
              </a:rPr>
              <a:t>Van Jan: </a:t>
            </a:r>
          </a:p>
          <a:p>
            <a:endParaRPr lang="nl" altLang="fr-FR" dirty="0">
              <a:cs typeface="Arial" charset="0"/>
            </a:endParaRPr>
          </a:p>
          <a:p>
            <a:pPr algn="l" rtl="0"/>
            <a:r>
              <a:rPr lang="nl" b="0" i="0" u="none" baseline="0">
                <a:cs typeface="Arial" charset="0"/>
              </a:rPr>
              <a:t>Van de centrummanager:</a:t>
            </a:r>
          </a:p>
          <a:p>
            <a:endParaRPr lang="nl" altLang="fr-FR" dirty="0">
              <a:cs typeface="Arial" charset="0"/>
            </a:endParaRPr>
          </a:p>
          <a:p>
            <a:pPr algn="l" rtl="0"/>
            <a:r>
              <a:rPr lang="nl" b="0" i="0" u="none" baseline="0">
                <a:cs typeface="Arial" charset="0"/>
              </a:rPr>
              <a:t>Van de instructeur:</a:t>
            </a:r>
          </a:p>
          <a:p>
            <a:endParaRPr lang="nl" altLang="fr-FR" dirty="0">
              <a:cs typeface="Arial" charset="0"/>
            </a:endParaRPr>
          </a:p>
          <a:p>
            <a:pPr algn="l" rtl="0"/>
            <a:r>
              <a:rPr lang="nl" b="0" i="0" u="none" baseline="0">
                <a:cs typeface="Arial" charset="0"/>
              </a:rPr>
              <a:t>Van elke parachutist:</a:t>
            </a:r>
          </a:p>
          <a:p>
            <a:endParaRPr lang="nl" altLang="fr-FR" dirty="0">
              <a:cs typeface="Arial" charset="0"/>
            </a:endParaRPr>
          </a:p>
          <a:p>
            <a:pPr algn="l" rtl="0"/>
            <a:r>
              <a:rPr lang="nl" b="0" i="0" u="none" baseline="0">
                <a:cs typeface="Arial" charset="0"/>
              </a:rPr>
              <a:t>Van een HSE-specialist als Jan een in dienst neemt:</a:t>
            </a:r>
          </a:p>
          <a:p>
            <a:endParaRPr lang="nl" altLang="fr-FR" dirty="0">
              <a:cs typeface="Arial" charset="0"/>
            </a:endParaRPr>
          </a:p>
          <a:p>
            <a:endParaRPr lang="nl" altLang="fr-FR" dirty="0">
              <a:cs typeface="Arial" charset="0"/>
            </a:endParaRPr>
          </a:p>
          <a:p>
            <a:endParaRPr lang="nl" altLang="fr-FR" dirty="0">
              <a:cs typeface="Arial" charset="0"/>
            </a:endParaRPr>
          </a:p>
        </p:txBody>
      </p:sp>
      <p:sp>
        <p:nvSpPr>
          <p:cNvPr id="6"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2950" cy="635000"/>
          </a:xfrm>
        </p:spPr>
        <p:txBody>
          <a:bodyPr/>
          <a:lstStyle/>
          <a:p>
            <a:pPr algn="l" rtl="0">
              <a:defRPr/>
            </a:pPr>
            <a:r>
              <a:rPr lang="nl" b="1" i="0" u="none" baseline="0"/>
              <a:t>De HSE-verantwoordelijkheden in de Total-groep</a:t>
            </a:r>
            <a:endParaRPr lang="nl" dirty="0"/>
          </a:p>
        </p:txBody>
      </p:sp>
      <p:sp>
        <p:nvSpPr>
          <p:cNvPr id="2765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7A6478E8-9340-B844-98B1-CE3B88B2B4B2}" type="slidenum">
              <a:rPr>
                <a:solidFill>
                  <a:srgbClr val="898989"/>
                </a:solidFill>
                <a:ea typeface="Helvetica" charset="0"/>
                <a:cs typeface="Helvetica" charset="0"/>
              </a:rPr>
              <a:pPr/>
              <a:t>13</a:t>
            </a:fld>
            <a:endParaRPr lang="nl" altLang="fr-FR">
              <a:solidFill>
                <a:srgbClr val="898989"/>
              </a:solidFill>
              <a:ea typeface="Helvetica" charset="0"/>
              <a:cs typeface="Helvetica" charset="0"/>
            </a:endParaRPr>
          </a:p>
        </p:txBody>
      </p:sp>
      <p:sp>
        <p:nvSpPr>
          <p:cNvPr id="6" name="Rectangle à coins arrondis 5"/>
          <p:cNvSpPr/>
          <p:nvPr/>
        </p:nvSpPr>
        <p:spPr>
          <a:xfrm>
            <a:off x="1042988" y="1500188"/>
            <a:ext cx="3376612" cy="792162"/>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nl" b="1" i="0" u="none" baseline="0">
                <a:solidFill>
                  <a:schemeClr val="bg1"/>
                </a:solidFill>
              </a:rPr>
              <a:t>Ceo (Patrick Pouyanné)</a:t>
            </a:r>
          </a:p>
        </p:txBody>
      </p:sp>
      <p:sp>
        <p:nvSpPr>
          <p:cNvPr id="7" name="Rectangle à coins arrondis 6"/>
          <p:cNvSpPr/>
          <p:nvPr/>
        </p:nvSpPr>
        <p:spPr>
          <a:xfrm>
            <a:off x="1042988" y="2458244"/>
            <a:ext cx="3376612" cy="792163"/>
          </a:xfrm>
          <a:prstGeom prst="round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b="1" i="0" u="none" baseline="0">
                <a:solidFill>
                  <a:schemeClr val="bg1"/>
                </a:solidFill>
              </a:rPr>
              <a:t>Directeur bedrijfstak</a:t>
            </a:r>
          </a:p>
        </p:txBody>
      </p:sp>
      <p:sp>
        <p:nvSpPr>
          <p:cNvPr id="8" name="Rectangle à coins arrondis 7"/>
          <p:cNvSpPr/>
          <p:nvPr/>
        </p:nvSpPr>
        <p:spPr>
          <a:xfrm>
            <a:off x="1042988" y="3416301"/>
            <a:ext cx="3376612" cy="792162"/>
          </a:xfrm>
          <a:prstGeom prst="roundRect">
            <a:avLst/>
          </a:prstGeom>
          <a:solidFill>
            <a:srgbClr val="133C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b="1" i="0" u="none" baseline="0">
                <a:solidFill>
                  <a:schemeClr val="bg1"/>
                </a:solidFill>
              </a:rPr>
              <a:t>Directeur filiaal: operationele HSE-verantwoordelijke filiaal</a:t>
            </a:r>
            <a:endParaRPr lang="nl" b="1" dirty="0">
              <a:solidFill>
                <a:schemeClr val="bg1"/>
              </a:solidFill>
            </a:endParaRPr>
          </a:p>
        </p:txBody>
      </p:sp>
      <p:sp>
        <p:nvSpPr>
          <p:cNvPr id="9" name="Rectangle à coins arrondis 8"/>
          <p:cNvSpPr/>
          <p:nvPr/>
        </p:nvSpPr>
        <p:spPr>
          <a:xfrm>
            <a:off x="1035050" y="4374357"/>
            <a:ext cx="3384550" cy="792163"/>
          </a:xfrm>
          <a:prstGeom prst="roundRect">
            <a:avLst/>
          </a:prstGeom>
          <a:solidFill>
            <a:srgbClr val="3876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b="1" i="0" u="none" baseline="0">
                <a:solidFill>
                  <a:schemeClr val="bg1"/>
                </a:solidFill>
              </a:rPr>
              <a:t>De verantwoordelijke van de vestiging</a:t>
            </a:r>
          </a:p>
        </p:txBody>
      </p:sp>
      <p:sp>
        <p:nvSpPr>
          <p:cNvPr id="27655" name="ZoneTexte 2"/>
          <p:cNvSpPr txBox="1">
            <a:spLocks noChangeArrowheads="1"/>
          </p:cNvSpPr>
          <p:nvPr/>
        </p:nvSpPr>
        <p:spPr bwMode="auto">
          <a:xfrm>
            <a:off x="647700" y="1042988"/>
            <a:ext cx="429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nl" b="1" i="1" u="none" baseline="0"/>
              <a:t>Verantwoordelijke = HSE-verantwoordelijke</a:t>
            </a:r>
          </a:p>
        </p:txBody>
      </p:sp>
      <p:sp>
        <p:nvSpPr>
          <p:cNvPr id="10" name="Rectangle à coins arrondis 9"/>
          <p:cNvSpPr/>
          <p:nvPr/>
        </p:nvSpPr>
        <p:spPr>
          <a:xfrm>
            <a:off x="1035050" y="5326426"/>
            <a:ext cx="3384550" cy="79216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b="1" i="0" u="none" baseline="0">
                <a:solidFill>
                  <a:schemeClr val="bg1"/>
                </a:solidFill>
              </a:rPr>
              <a:t>De medewerkers</a:t>
            </a:r>
            <a:endParaRPr lang="nl" b="1" dirty="0">
              <a:solidFill>
                <a:schemeClr val="bg1"/>
              </a:solidFill>
            </a:endParaRPr>
          </a:p>
        </p:txBody>
      </p:sp>
      <p:sp>
        <p:nvSpPr>
          <p:cNvPr id="11"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1042988" y="1523834"/>
            <a:ext cx="3376612" cy="792162"/>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nl" b="1" i="0" u="none" baseline="0">
                <a:solidFill>
                  <a:schemeClr val="bg1"/>
                </a:solidFill>
              </a:rPr>
              <a:t>Ceo (Patrick Pouyanné)</a:t>
            </a:r>
          </a:p>
        </p:txBody>
      </p:sp>
      <p:sp>
        <p:nvSpPr>
          <p:cNvPr id="17" name="Rectangle à coins arrondis 16"/>
          <p:cNvSpPr/>
          <p:nvPr/>
        </p:nvSpPr>
        <p:spPr>
          <a:xfrm>
            <a:off x="1042988" y="2426954"/>
            <a:ext cx="3376612" cy="792163"/>
          </a:xfrm>
          <a:prstGeom prst="round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b="1" i="0" u="none" baseline="0">
                <a:solidFill>
                  <a:schemeClr val="bg1"/>
                </a:solidFill>
              </a:rPr>
              <a:t>Directeur bedrijfstak</a:t>
            </a:r>
          </a:p>
        </p:txBody>
      </p:sp>
      <p:sp>
        <p:nvSpPr>
          <p:cNvPr id="18" name="Rectangle à coins arrondis 17"/>
          <p:cNvSpPr/>
          <p:nvPr/>
        </p:nvSpPr>
        <p:spPr>
          <a:xfrm>
            <a:off x="1042988" y="3366505"/>
            <a:ext cx="3376612" cy="792162"/>
          </a:xfrm>
          <a:prstGeom prst="roundRect">
            <a:avLst/>
          </a:prstGeom>
          <a:solidFill>
            <a:srgbClr val="133C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b="1" i="0" u="none" baseline="0">
                <a:solidFill>
                  <a:schemeClr val="bg1"/>
                </a:solidFill>
              </a:rPr>
              <a:t>Directeur filiaal: operationele HSE-verantwoordelijke filiaal</a:t>
            </a:r>
          </a:p>
        </p:txBody>
      </p:sp>
      <p:sp>
        <p:nvSpPr>
          <p:cNvPr id="19" name="Rectangle à coins arrondis 18"/>
          <p:cNvSpPr/>
          <p:nvPr/>
        </p:nvSpPr>
        <p:spPr>
          <a:xfrm>
            <a:off x="1042988" y="4306055"/>
            <a:ext cx="3384550" cy="792163"/>
          </a:xfrm>
          <a:prstGeom prst="roundRect">
            <a:avLst/>
          </a:prstGeom>
          <a:solidFill>
            <a:srgbClr val="3876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b="1" i="0" u="none" baseline="0">
                <a:solidFill>
                  <a:schemeClr val="bg1"/>
                </a:solidFill>
              </a:rPr>
              <a:t>De verantwoordelijke van de vestiging</a:t>
            </a:r>
          </a:p>
        </p:txBody>
      </p:sp>
      <p:sp>
        <p:nvSpPr>
          <p:cNvPr id="28677"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05F06D3E-AF21-CE4B-9A78-469653CBCFBF}" type="slidenum">
              <a:rPr>
                <a:solidFill>
                  <a:srgbClr val="898989"/>
                </a:solidFill>
                <a:ea typeface="Helvetica" charset="0"/>
                <a:cs typeface="Helvetica" charset="0"/>
              </a:rPr>
              <a:pPr/>
              <a:t>14</a:t>
            </a:fld>
            <a:endParaRPr lang="nl" altLang="fr-FR">
              <a:solidFill>
                <a:srgbClr val="898989"/>
              </a:solidFill>
              <a:ea typeface="Helvetica" charset="0"/>
              <a:cs typeface="Helvetica" charset="0"/>
            </a:endParaRPr>
          </a:p>
        </p:txBody>
      </p:sp>
      <p:sp>
        <p:nvSpPr>
          <p:cNvPr id="10" name="Rectangle à coins arrondis 9"/>
          <p:cNvSpPr/>
          <p:nvPr/>
        </p:nvSpPr>
        <p:spPr>
          <a:xfrm>
            <a:off x="4283965" y="1577808"/>
            <a:ext cx="3673475" cy="684213"/>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sz="1600" b="0" i="0" u="none" baseline="0"/>
              <a:t>Deskundige HSE-specialisten werken de regels voor de bedrijfstakken uit</a:t>
            </a:r>
          </a:p>
        </p:txBody>
      </p:sp>
      <p:sp>
        <p:nvSpPr>
          <p:cNvPr id="11" name="Rectangle à coins arrondis 10"/>
          <p:cNvSpPr/>
          <p:nvPr/>
        </p:nvSpPr>
        <p:spPr>
          <a:xfrm>
            <a:off x="4269830" y="2489856"/>
            <a:ext cx="3673475" cy="684212"/>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sz="1600" b="0" i="0" u="none" baseline="0"/>
              <a:t>HSE-specialisten van de vakgebieden van de bedrijfstak</a:t>
            </a:r>
            <a:endParaRPr lang="nl" sz="1600" dirty="0"/>
          </a:p>
        </p:txBody>
      </p:sp>
      <p:sp>
        <p:nvSpPr>
          <p:cNvPr id="12" name="Rectangle à coins arrondis 11"/>
          <p:cNvSpPr/>
          <p:nvPr/>
        </p:nvSpPr>
        <p:spPr>
          <a:xfrm>
            <a:off x="4283965" y="3426494"/>
            <a:ext cx="3689350" cy="684213"/>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sz="1600" b="0" i="0" u="none" baseline="0"/>
              <a:t>HSE-team voor de invoering van het HSE-managementsysteem</a:t>
            </a:r>
          </a:p>
        </p:txBody>
      </p:sp>
      <p:sp>
        <p:nvSpPr>
          <p:cNvPr id="13" name="Rectangle à coins arrondis 12"/>
          <p:cNvSpPr/>
          <p:nvPr/>
        </p:nvSpPr>
        <p:spPr>
          <a:xfrm>
            <a:off x="4269830" y="4413465"/>
            <a:ext cx="3673475" cy="593725"/>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sz="1600" b="0" i="0" u="none" baseline="0"/>
              <a:t>HSE-team in het veld: advies, begeleiding, controle van de voorschriften</a:t>
            </a:r>
          </a:p>
        </p:txBody>
      </p:sp>
      <p:sp>
        <p:nvSpPr>
          <p:cNvPr id="20" name="Titre 1"/>
          <p:cNvSpPr>
            <a:spLocks noGrp="1"/>
          </p:cNvSpPr>
          <p:nvPr>
            <p:ph type="title"/>
          </p:nvPr>
        </p:nvSpPr>
        <p:spPr>
          <a:xfrm>
            <a:off x="457200" y="274638"/>
            <a:ext cx="8362950" cy="635000"/>
          </a:xfrm>
        </p:spPr>
        <p:txBody>
          <a:bodyPr/>
          <a:lstStyle/>
          <a:p>
            <a:pPr algn="l" rtl="0">
              <a:defRPr/>
            </a:pPr>
            <a:r>
              <a:rPr lang="nl" b="1" i="0" u="none" baseline="0"/>
              <a:t>De HSE-verantwoordelijkheden in de Total-groep</a:t>
            </a:r>
            <a:endParaRPr lang="nl" dirty="0"/>
          </a:p>
        </p:txBody>
      </p:sp>
      <p:sp>
        <p:nvSpPr>
          <p:cNvPr id="28683" name="ZoneTexte 20"/>
          <p:cNvSpPr txBox="1">
            <a:spLocks noChangeArrowheads="1"/>
          </p:cNvSpPr>
          <p:nvPr/>
        </p:nvSpPr>
        <p:spPr bwMode="auto">
          <a:xfrm>
            <a:off x="542805" y="1018693"/>
            <a:ext cx="429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nl" b="1" i="1" u="none" baseline="0"/>
              <a:t>Verantwoordelijke = HSE-verantwoordelijke</a:t>
            </a:r>
          </a:p>
        </p:txBody>
      </p:sp>
      <p:sp>
        <p:nvSpPr>
          <p:cNvPr id="23" name="Rectangle à coins arrondis 22"/>
          <p:cNvSpPr/>
          <p:nvPr/>
        </p:nvSpPr>
        <p:spPr>
          <a:xfrm>
            <a:off x="4860032" y="981075"/>
            <a:ext cx="3673475" cy="431800"/>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sz="1600" b="0" i="0" u="none" baseline="0"/>
              <a:t>De HSE-teams ondersteunen</a:t>
            </a:r>
            <a:endParaRPr lang="nl" sz="1600" dirty="0"/>
          </a:p>
        </p:txBody>
      </p:sp>
      <p:sp>
        <p:nvSpPr>
          <p:cNvPr id="15" name="Rectangle à coins arrondis 14"/>
          <p:cNvSpPr/>
          <p:nvPr/>
        </p:nvSpPr>
        <p:spPr>
          <a:xfrm>
            <a:off x="1042988" y="5248288"/>
            <a:ext cx="3384550" cy="79216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b="1" i="0" u="none" baseline="0">
                <a:solidFill>
                  <a:schemeClr val="bg1"/>
                </a:solidFill>
              </a:rPr>
              <a:t>De medewerkers</a:t>
            </a:r>
            <a:endParaRPr lang="nl" b="1" dirty="0">
              <a:solidFill>
                <a:schemeClr val="bg1"/>
              </a:solidFill>
            </a:endParaRPr>
          </a:p>
        </p:txBody>
      </p:sp>
      <p:sp>
        <p:nvSpPr>
          <p:cNvPr id="21" name="Rectangle à coins arrondis 20"/>
          <p:cNvSpPr/>
          <p:nvPr/>
        </p:nvSpPr>
        <p:spPr>
          <a:xfrm>
            <a:off x="4283965" y="5347506"/>
            <a:ext cx="3673475" cy="593725"/>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nl" sz="1600" b="0" i="0" u="none" baseline="0"/>
              <a:t>Voorschriften opvolgen, hulpmiddelen gebruiken, waken over anderen.</a:t>
            </a:r>
            <a:endParaRPr lang="nl" sz="1600" dirty="0"/>
          </a:p>
        </p:txBody>
      </p:sp>
      <p:sp>
        <p:nvSpPr>
          <p:cNvPr id="22"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nl" b="1" i="0" u="none" baseline="0"/>
              <a:t>HSE-organisatie op groepsniveau</a:t>
            </a:r>
            <a:endParaRPr lang="nl" dirty="0"/>
          </a:p>
        </p:txBody>
      </p:sp>
      <p:sp>
        <p:nvSpPr>
          <p:cNvPr id="2969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0FA5B68D-89AC-F240-A889-614B2BD31F3A}" type="slidenum">
              <a:rPr>
                <a:solidFill>
                  <a:srgbClr val="898989"/>
                </a:solidFill>
                <a:ea typeface="Helvetica" charset="0"/>
                <a:cs typeface="Helvetica" charset="0"/>
              </a:rPr>
              <a:pPr/>
              <a:t>15</a:t>
            </a:fld>
            <a:endParaRPr lang="nl"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90291"/>
            <a:ext cx="8579296" cy="564702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rtl="0" eaLnBrk="1" fontAlgn="auto" hangingPunct="1">
              <a:spcAft>
                <a:spcPts val="0"/>
              </a:spcAft>
              <a:defRPr/>
            </a:pPr>
            <a:r>
              <a:rPr lang="nl" b="1" i="0" u="none" baseline="0">
                <a:solidFill>
                  <a:schemeClr val="accent3">
                    <a:lumMod val="75000"/>
                  </a:schemeClr>
                </a:solidFill>
                <a:ea typeface="+mj-ea"/>
              </a:rPr>
              <a:t>Doelstellingen van de module</a:t>
            </a:r>
            <a:endParaRPr lang="nl" dirty="0">
              <a:solidFill>
                <a:schemeClr val="accent3">
                  <a:lumMod val="75000"/>
                </a:schemeClr>
              </a:solidFill>
              <a:ea typeface="+mj-ea"/>
            </a:endParaRPr>
          </a:p>
        </p:txBody>
      </p:sp>
      <p:sp>
        <p:nvSpPr>
          <p:cNvPr id="15362" name="Espace réservé du numéro de diapositive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ED7664F5-AB76-7B49-8E79-789DCE439CB6}" type="slidenum">
              <a:rPr>
                <a:solidFill>
                  <a:srgbClr val="898989"/>
                </a:solidFill>
                <a:ea typeface="Helvetica" charset="0"/>
                <a:cs typeface="Helvetica" charset="0"/>
              </a:rPr>
              <a:pPr/>
              <a:t>2</a:t>
            </a:fld>
            <a:endParaRPr lang="nl" altLang="fr-FR">
              <a:solidFill>
                <a:srgbClr val="898989"/>
              </a:solidFill>
              <a:ea typeface="Helvetica" charset="0"/>
              <a:cs typeface="Helvetica" charset="0"/>
            </a:endParaRPr>
          </a:p>
        </p:txBody>
      </p:sp>
      <p:sp>
        <p:nvSpPr>
          <p:cNvPr id="15363" name="Espace réservé du contenu 4"/>
          <p:cNvSpPr>
            <a:spLocks noGrp="1"/>
          </p:cNvSpPr>
          <p:nvPr>
            <p:ph type="body" sz="quarter" idx="12"/>
          </p:nvPr>
        </p:nvSpPr>
        <p:spPr>
          <a:xfrm>
            <a:off x="457200" y="1773238"/>
            <a:ext cx="8218488" cy="2374900"/>
          </a:xfrm>
        </p:spPr>
        <p:txBody>
          <a:bodyPr/>
          <a:lstStyle/>
          <a:p>
            <a:pPr marL="0" indent="0" algn="just" rtl="0">
              <a:buFont typeface="Lucida Grande" charset="0"/>
              <a:buNone/>
            </a:pPr>
            <a:r>
              <a:rPr lang="nl" b="0" i="0" u="none" baseline="0">
                <a:cs typeface="Arial" charset="0"/>
              </a:rPr>
              <a:t>Aan het einde van deze module:</a:t>
            </a:r>
          </a:p>
          <a:p>
            <a:pPr marL="0" indent="0" algn="just" rtl="0"/>
            <a:endParaRPr lang="nl" altLang="fr-FR" dirty="0">
              <a:cs typeface="Arial" charset="0"/>
            </a:endParaRPr>
          </a:p>
          <a:p>
            <a:pPr algn="l" rtl="0"/>
            <a:r>
              <a:rPr lang="nl" b="0" i="0" u="none" baseline="0"/>
              <a:t>begrijpt u wat MAESTRO is en kunt u de voornaamste elementen van de inhoud citeren;</a:t>
            </a:r>
          </a:p>
          <a:p>
            <a:endParaRPr lang="nl" altLang="fr-FR" dirty="0"/>
          </a:p>
          <a:p>
            <a:pPr algn="l" rtl="0"/>
            <a:r>
              <a:rPr lang="nl" b="0" i="0" u="none" baseline="0"/>
              <a:t>kent u de HSE-verantwoordelijkheden van de groep, waaronder uw eigen verantwoordelijkheid. </a:t>
            </a:r>
            <a:endParaRPr lang="nl" altLang="fr-FR" dirty="0"/>
          </a:p>
        </p:txBody>
      </p:sp>
      <p:sp>
        <p:nvSpPr>
          <p:cNvPr id="15364" name="Espace réservé du pied de page 1"/>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nl" b="1" i="0" u="none" baseline="0"/>
              <a:t>Concreet voorbeeld: </a:t>
            </a:r>
            <a:r>
              <a:rPr lang="nl"/>
              <a:t/>
            </a:r>
            <a:br>
              <a:rPr lang="nl"/>
            </a:br>
            <a:r>
              <a:rPr lang="nl" b="1" i="0" u="none" baseline="0"/>
              <a:t>verantwoordelijk voor 3 centra met risico's</a:t>
            </a:r>
            <a:endParaRPr lang="nl" dirty="0"/>
          </a:p>
        </p:txBody>
      </p:sp>
      <p:sp>
        <p:nvSpPr>
          <p:cNvPr id="17410" name="Espace réservé du texte 2"/>
          <p:cNvSpPr>
            <a:spLocks noGrp="1"/>
          </p:cNvSpPr>
          <p:nvPr>
            <p:ph type="body" sz="quarter" idx="12"/>
          </p:nvPr>
        </p:nvSpPr>
        <p:spPr>
          <a:xfrm>
            <a:off x="457200" y="1125538"/>
            <a:ext cx="8218488" cy="5040312"/>
          </a:xfrm>
        </p:spPr>
        <p:txBody>
          <a:bodyPr/>
          <a:lstStyle/>
          <a:p>
            <a:pPr marL="0" indent="0" algn="just" rtl="0">
              <a:buFont typeface="Lucida Grande" charset="0"/>
              <a:buNone/>
            </a:pPr>
            <a:r>
              <a:rPr lang="nl" sz="1600" b="0" i="1" u="none" baseline="0">
                <a:cs typeface="Arial" charset="0"/>
              </a:rPr>
              <a:t>“Na jaren wikken en wegen, heeft Jan besloten om 3 centra op te richten om iedereen de gelegenheid te geven om sporten 'met veel adrenaline' te beoefenen: 2 parachutistencentra in 2 landen en een racecircuit bij een van de 2 centra.</a:t>
            </a:r>
          </a:p>
          <a:p>
            <a:pPr marL="0" indent="0" algn="just" rtl="0">
              <a:buFont typeface="Lucida Grande" charset="0"/>
              <a:buNone/>
            </a:pPr>
            <a:r>
              <a:rPr lang="nl" sz="1600" b="0" i="1" u="none" baseline="0">
                <a:cs typeface="Arial" charset="0"/>
              </a:rPr>
              <a:t>Het project is vergevorderd want de 3 centra zijn startklaar of al enigszins actief, met een dertigtal gerekruteerde gespecialiseerde instructeurs, monteurs en medewerkers. Het materiaal (auto's, vliegtuigen …) is vrijwel nieuw en bedrijfsklaar.</a:t>
            </a:r>
          </a:p>
          <a:p>
            <a:pPr marL="0" indent="0" algn="just" rtl="0">
              <a:buFont typeface="Lucida Grande" charset="0"/>
              <a:buNone/>
            </a:pPr>
            <a:r>
              <a:rPr lang="nl" sz="1600" b="0" i="1" u="none" baseline="0">
                <a:cs typeface="Arial" charset="0"/>
              </a:rPr>
              <a:t>Bewust van de risico's van deze activiteiten, wil Jan echter elk ongeval en incident vermijden en dat de risico's strikt worden beheerst in elk centrum.</a:t>
            </a:r>
          </a:p>
          <a:p>
            <a:pPr marL="0" indent="0" algn="just" rtl="0">
              <a:buFont typeface="Lucida Grande" charset="0"/>
              <a:buNone/>
            </a:pPr>
            <a:r>
              <a:rPr lang="nl" sz="1600" b="0" i="1" u="none" baseline="0">
                <a:cs typeface="Arial" charset="0"/>
              </a:rPr>
              <a:t>Hij voelt zich als enige verantwoordelijk voor de veiligheid van het geheel. Vanochtend is hij wat ongerust want hij heeft verbazende praktijken ontdekt tijdens zijn bezoek aan de centra in de afgelopen week. Hij kan niet, op afstand, de enige verantwoordelijke zijn.”</a:t>
            </a:r>
          </a:p>
          <a:p>
            <a:pPr marL="0" indent="0" algn="just" rtl="0">
              <a:buFont typeface="Lucida Grande" charset="0"/>
              <a:buNone/>
            </a:pPr>
            <a:endParaRPr lang="nl" altLang="fr-FR" b="1">
              <a:cs typeface="Arial" charset="0"/>
            </a:endParaRPr>
          </a:p>
          <a:p>
            <a:pPr marL="0" indent="0" algn="ctr" rtl="0">
              <a:buFont typeface="Lucida Grande" charset="0"/>
              <a:buNone/>
            </a:pPr>
            <a:r>
              <a:rPr lang="nl" b="1" i="0" u="none" baseline="0">
                <a:cs typeface="Arial" charset="0"/>
              </a:rPr>
              <a:t>Wat kan hij volgens u doen om meer gerust te zijn voor de beheersing van de risico's?</a:t>
            </a:r>
          </a:p>
        </p:txBody>
      </p:sp>
      <p:sp>
        <p:nvSpPr>
          <p:cNvPr id="17411"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0B90986-8D5B-344C-AF39-ADD033692A87}" type="slidenum">
              <a:rPr>
                <a:solidFill>
                  <a:srgbClr val="898989"/>
                </a:solidFill>
                <a:ea typeface="Helvetica" charset="0"/>
                <a:cs typeface="Helvetica" charset="0"/>
              </a:rPr>
              <a:pPr/>
              <a:t>3</a:t>
            </a:fld>
            <a:endParaRPr lang="nl"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bwMode="auto">
          <a:xfrm>
            <a:off x="457200" y="274638"/>
            <a:ext cx="8507413" cy="635000"/>
          </a:xfrm>
        </p:spPr>
        <p:txBody>
          <a:bodyPr wrap="square" numCol="1" anchorCtr="0" compatLnSpc="1">
            <a:prstTxWarp prst="textNoShape">
              <a:avLst/>
            </a:prstTxWarp>
          </a:bodyPr>
          <a:lstStyle/>
          <a:p>
            <a:pPr algn="l" rtl="0"/>
            <a:r>
              <a:rPr lang="nl" b="1" i="0" u="none" cap="none" baseline="0">
                <a:cs typeface="Arial" charset="0"/>
              </a:rPr>
              <a:t>One MAESTRO</a:t>
            </a:r>
            <a:r>
              <a:rPr lang="nl" sz="2800" cap="none">
                <a:solidFill>
                  <a:srgbClr val="073771"/>
                </a:solidFill>
                <a:cs typeface="Arial" charset="0"/>
              </a:rPr>
              <a:t/>
            </a:r>
            <a:br>
              <a:rPr lang="nl" sz="2800" cap="none">
                <a:solidFill>
                  <a:srgbClr val="073771"/>
                </a:solidFill>
                <a:cs typeface="Arial" charset="0"/>
              </a:rPr>
            </a:br>
            <a:r>
              <a:rPr lang="nl" sz="1600" b="1" i="0" u="sng" cap="none" baseline="0">
                <a:solidFill>
                  <a:srgbClr val="FA3805"/>
                </a:solidFill>
                <a:cs typeface="Arial" charset="0"/>
              </a:rPr>
              <a:t>M</a:t>
            </a:r>
            <a:r>
              <a:rPr lang="nl" sz="1600" b="1" i="0" u="none" cap="none" baseline="0">
                <a:solidFill>
                  <a:srgbClr val="073771"/>
                </a:solidFill>
                <a:cs typeface="Arial" charset="0"/>
              </a:rPr>
              <a:t>anagement </a:t>
            </a:r>
            <a:r>
              <a:rPr lang="nl" sz="1600" b="1" i="0" u="sng" cap="none" baseline="0">
                <a:solidFill>
                  <a:srgbClr val="FA3805"/>
                </a:solidFill>
                <a:cs typeface="Arial" charset="0"/>
              </a:rPr>
              <a:t>A</a:t>
            </a:r>
            <a:r>
              <a:rPr lang="nl" sz="1600" b="1" i="0" u="none" cap="none" baseline="0">
                <a:solidFill>
                  <a:srgbClr val="073771"/>
                </a:solidFill>
                <a:cs typeface="Arial" charset="0"/>
              </a:rPr>
              <a:t>nd </a:t>
            </a:r>
            <a:r>
              <a:rPr lang="nl" sz="1600" b="1" i="0" u="sng" cap="none" baseline="0">
                <a:solidFill>
                  <a:srgbClr val="FA3805"/>
                </a:solidFill>
                <a:cs typeface="Arial" charset="0"/>
              </a:rPr>
              <a:t>E</a:t>
            </a:r>
            <a:r>
              <a:rPr lang="nl" sz="1600" b="1" i="0" u="none" cap="none" baseline="0">
                <a:solidFill>
                  <a:srgbClr val="073771"/>
                </a:solidFill>
                <a:cs typeface="Arial" charset="0"/>
              </a:rPr>
              <a:t>xpectation </a:t>
            </a:r>
            <a:r>
              <a:rPr lang="nl" sz="1600" b="1" i="0" u="sng" cap="none" baseline="0">
                <a:solidFill>
                  <a:srgbClr val="FA3805"/>
                </a:solidFill>
                <a:cs typeface="Arial" charset="0"/>
              </a:rPr>
              <a:t>S</a:t>
            </a:r>
            <a:r>
              <a:rPr lang="nl" sz="1600" b="1" i="0" u="none" cap="none" baseline="0">
                <a:solidFill>
                  <a:srgbClr val="073771"/>
                </a:solidFill>
                <a:cs typeface="Arial" charset="0"/>
              </a:rPr>
              <a:t>tandards </a:t>
            </a:r>
            <a:r>
              <a:rPr lang="nl" sz="1600" b="1" i="0" u="sng" cap="none" baseline="0">
                <a:solidFill>
                  <a:srgbClr val="FA3805"/>
                </a:solidFill>
                <a:cs typeface="Arial" charset="0"/>
              </a:rPr>
              <a:t>T</a:t>
            </a:r>
            <a:r>
              <a:rPr lang="nl" sz="1600" b="1" i="0" u="none" cap="none" baseline="0">
                <a:solidFill>
                  <a:srgbClr val="073771"/>
                </a:solidFill>
                <a:cs typeface="Arial" charset="0"/>
              </a:rPr>
              <a:t>owards </a:t>
            </a:r>
            <a:r>
              <a:rPr lang="nl" sz="1600" b="1" i="0" u="sng" cap="none" baseline="0">
                <a:solidFill>
                  <a:srgbClr val="FA3805"/>
                </a:solidFill>
                <a:cs typeface="Arial" charset="0"/>
              </a:rPr>
              <a:t>R</a:t>
            </a:r>
            <a:r>
              <a:rPr lang="nl" sz="1600" b="1" i="0" u="none" cap="none" baseline="0">
                <a:solidFill>
                  <a:srgbClr val="073771"/>
                </a:solidFill>
                <a:cs typeface="Arial" charset="0"/>
              </a:rPr>
              <a:t>obust </a:t>
            </a:r>
            <a:r>
              <a:rPr lang="nl" sz="1600" b="1" i="0" u="sng" cap="none" baseline="0">
                <a:solidFill>
                  <a:srgbClr val="FA3805"/>
                </a:solidFill>
                <a:cs typeface="Arial" charset="0"/>
              </a:rPr>
              <a:t>O</a:t>
            </a:r>
            <a:r>
              <a:rPr lang="nl" sz="1600" b="1" i="0" u="none" cap="none" baseline="0">
                <a:solidFill>
                  <a:srgbClr val="073771"/>
                </a:solidFill>
                <a:cs typeface="Arial" charset="0"/>
              </a:rPr>
              <a:t>perations</a:t>
            </a:r>
            <a:r>
              <a:rPr lang="nl" sz="1600" u="sng" cap="none">
                <a:solidFill>
                  <a:srgbClr val="073771"/>
                </a:solidFill>
                <a:cs typeface="Arial" charset="0"/>
              </a:rPr>
              <a:t/>
            </a:r>
            <a:br>
              <a:rPr lang="nl" sz="1600" u="sng" cap="none">
                <a:solidFill>
                  <a:srgbClr val="073771"/>
                </a:solidFill>
                <a:cs typeface="Arial" charset="0"/>
              </a:rPr>
            </a:br>
            <a:endParaRPr lang="nl" altLang="fr-FR" sz="1600" cap="none">
              <a:cs typeface="Arial" charset="0"/>
            </a:endParaRPr>
          </a:p>
        </p:txBody>
      </p:sp>
      <p:sp>
        <p:nvSpPr>
          <p:cNvPr id="1843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56FFC96-E5B9-9547-928A-D8854C36867B}" type="slidenum">
              <a:rPr>
                <a:solidFill>
                  <a:srgbClr val="898989"/>
                </a:solidFill>
                <a:ea typeface="Helvetica" charset="0"/>
                <a:cs typeface="Helvetica" charset="0"/>
              </a:rPr>
              <a:pPr/>
              <a:t>4</a:t>
            </a:fld>
            <a:endParaRPr lang="nl" altLang="fr-FR">
              <a:solidFill>
                <a:srgbClr val="898989"/>
              </a:solidFill>
              <a:ea typeface="Helvetica" charset="0"/>
              <a:cs typeface="Helvetica" charset="0"/>
            </a:endParaRPr>
          </a:p>
        </p:txBody>
      </p:sp>
      <p:sp>
        <p:nvSpPr>
          <p:cNvPr id="18435" name="Text Box 3"/>
          <p:cNvSpPr txBox="1">
            <a:spLocks noChangeArrowheads="1"/>
          </p:cNvSpPr>
          <p:nvPr/>
        </p:nvSpPr>
        <p:spPr bwMode="auto">
          <a:xfrm>
            <a:off x="457200" y="3352800"/>
            <a:ext cx="10033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nl" sz="1600" b="1" i="0" u="none" baseline="0">
                <a:solidFill>
                  <a:schemeClr val="bg2"/>
                </a:solidFill>
              </a:rPr>
              <a:t>Veiligheid op de werkplek</a:t>
            </a:r>
          </a:p>
        </p:txBody>
      </p:sp>
      <p:sp>
        <p:nvSpPr>
          <p:cNvPr id="7" name="Text Box 5"/>
          <p:cNvSpPr txBox="1">
            <a:spLocks noChangeArrowheads="1"/>
          </p:cNvSpPr>
          <p:nvPr/>
        </p:nvSpPr>
        <p:spPr bwMode="auto">
          <a:xfrm>
            <a:off x="457200" y="5764213"/>
            <a:ext cx="8374408" cy="478978"/>
          </a:xfrm>
          <a:prstGeom prst="rect">
            <a:avLst/>
          </a:prstGeom>
          <a:noFill/>
          <a:ln w="25400" algn="ctr">
            <a:noFill/>
            <a:miter lim="800000"/>
            <a:headEnd/>
            <a:tailEnd/>
          </a:ln>
        </p:spPr>
        <p:txBody>
          <a:bodyPr wrap="none" lIns="72009" tIns="36005" rIns="72009" bIns="36005">
            <a:spAutoFit/>
          </a:bodyPr>
          <a:lstStyle/>
          <a:p>
            <a:pPr algn="l" defTabSz="720725" rtl="0">
              <a:lnSpc>
                <a:spcPct val="120000"/>
              </a:lnSpc>
              <a:spcBef>
                <a:spcPct val="50000"/>
              </a:spcBef>
              <a:buClr>
                <a:srgbClr val="FA3805"/>
              </a:buClr>
              <a:buSzPct val="120000"/>
              <a:defRPr/>
            </a:pPr>
            <a:r>
              <a:rPr lang="nl" sz="2200" b="1" i="0" u="none" cap="all" baseline="0">
                <a:solidFill>
                  <a:schemeClr val="accent3">
                    <a:lumMod val="75000"/>
                  </a:schemeClr>
                </a:solidFill>
                <a:latin typeface="+mj-lt"/>
                <a:ea typeface="+mj-ea"/>
                <a:cs typeface="Arial"/>
              </a:rPr>
              <a:t>Gemeenschappelijke benadering risicomanagement</a:t>
            </a:r>
          </a:p>
        </p:txBody>
      </p:sp>
      <p:sp>
        <p:nvSpPr>
          <p:cNvPr id="18437" name="Arc 7"/>
          <p:cNvSpPr>
            <a:spLocks/>
          </p:cNvSpPr>
          <p:nvPr/>
        </p:nvSpPr>
        <p:spPr bwMode="auto">
          <a:xfrm rot="4756268">
            <a:off x="6422231" y="4433094"/>
            <a:ext cx="1265238" cy="7048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nl"/>
          </a:p>
        </p:txBody>
      </p:sp>
      <p:sp>
        <p:nvSpPr>
          <p:cNvPr id="18438" name="Arc 7"/>
          <p:cNvSpPr>
            <a:spLocks/>
          </p:cNvSpPr>
          <p:nvPr/>
        </p:nvSpPr>
        <p:spPr bwMode="auto">
          <a:xfrm rot="17603620" flipH="1">
            <a:off x="261937" y="3495676"/>
            <a:ext cx="1901825" cy="14033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nl"/>
          </a:p>
        </p:txBody>
      </p:sp>
      <p:pic>
        <p:nvPicPr>
          <p:cNvPr id="10" name="Picture 2" descr="http://img.maxisciences.com/pollution/pollution-de-l-eau-par-des-hydrocarbures_12866_w250.jpg"/>
          <p:cNvPicPr>
            <a:picLocks noChangeAspect="1" noChangeArrowheads="1"/>
          </p:cNvPicPr>
          <p:nvPr/>
        </p:nvPicPr>
        <p:blipFill>
          <a:blip r:embed="rId2" cstate="email"/>
          <a:srcRect/>
          <a:stretch>
            <a:fillRect/>
          </a:stretch>
        </p:blipFill>
        <p:spPr bwMode="auto">
          <a:xfrm>
            <a:off x="1460500" y="2828925"/>
            <a:ext cx="1616075" cy="2073275"/>
          </a:xfrm>
          <a:prstGeom prst="rect">
            <a:avLst/>
          </a:prstGeom>
          <a:ln>
            <a:noFill/>
          </a:ln>
          <a:effectLst>
            <a:outerShdw blurRad="292100" dist="139700" dir="2700000" algn="tl" rotWithShape="0">
              <a:srgbClr val="333333">
                <a:alpha val="65000"/>
              </a:srgbClr>
            </a:outerShdw>
          </a:effectLst>
        </p:spPr>
      </p:pic>
      <p:sp>
        <p:nvSpPr>
          <p:cNvPr id="18440" name="Arc 7"/>
          <p:cNvSpPr>
            <a:spLocks/>
          </p:cNvSpPr>
          <p:nvPr/>
        </p:nvSpPr>
        <p:spPr bwMode="auto">
          <a:xfrm rot="2544923">
            <a:off x="5310188" y="3443288"/>
            <a:ext cx="1419225" cy="1616075"/>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nl"/>
          </a:p>
        </p:txBody>
      </p:sp>
      <p:sp>
        <p:nvSpPr>
          <p:cNvPr id="18441" name="Text Box 3"/>
          <p:cNvSpPr txBox="1">
            <a:spLocks noChangeArrowheads="1"/>
          </p:cNvSpPr>
          <p:nvPr/>
        </p:nvSpPr>
        <p:spPr bwMode="auto">
          <a:xfrm>
            <a:off x="3235325" y="3411538"/>
            <a:ext cx="10715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nl" sz="1600" b="1" i="0" u="none" baseline="0">
                <a:solidFill>
                  <a:schemeClr val="bg2"/>
                </a:solidFill>
              </a:rPr>
              <a:t>Grote risico's</a:t>
            </a:r>
          </a:p>
        </p:txBody>
      </p:sp>
      <p:pic>
        <p:nvPicPr>
          <p:cNvPr id="13" name="Picture 11"/>
          <p:cNvPicPr>
            <a:picLocks noChangeAspect="1" noChangeArrowheads="1"/>
          </p:cNvPicPr>
          <p:nvPr/>
        </p:nvPicPr>
        <p:blipFill>
          <a:blip r:embed="rId3" cstate="email"/>
          <a:stretch>
            <a:fillRect/>
          </a:stretch>
        </p:blipFill>
        <p:spPr>
          <a:xfrm>
            <a:off x="290513" y="1277938"/>
            <a:ext cx="1616075" cy="2074862"/>
          </a:xfrm>
          <a:prstGeom prst="rect">
            <a:avLst/>
          </a:prstGeom>
          <a:ln>
            <a:noFill/>
          </a:ln>
          <a:effectLst>
            <a:outerShdw blurRad="292100" dist="139700" dir="2700000" algn="tl" rotWithShape="0">
              <a:srgbClr val="333333">
                <a:alpha val="65000"/>
              </a:srgbClr>
            </a:outerShdw>
          </a:effectLst>
        </p:spPr>
      </p:pic>
      <p:pic>
        <p:nvPicPr>
          <p:cNvPr id="14" name="Picture 10"/>
          <p:cNvPicPr>
            <a:picLocks noChangeAspect="1" noChangeArrowheads="1"/>
          </p:cNvPicPr>
          <p:nvPr/>
        </p:nvPicPr>
        <p:blipFill rotWithShape="1">
          <a:blip r:embed="rId4" cstate="email"/>
          <a:srcRect t="-2213" b="4666"/>
          <a:stretch/>
        </p:blipFill>
        <p:spPr bwMode="auto">
          <a:xfrm>
            <a:off x="2894013" y="1274763"/>
            <a:ext cx="1614487" cy="2074862"/>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84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888" y="2752725"/>
            <a:ext cx="1616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4" descr="E:\My Pictures\Secur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975" y="1336675"/>
            <a:ext cx="15494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5" descr="E:\My Pictures\Societ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2709863"/>
            <a:ext cx="1616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3"/>
          <p:cNvSpPr txBox="1">
            <a:spLocks noChangeArrowheads="1"/>
          </p:cNvSpPr>
          <p:nvPr/>
        </p:nvSpPr>
        <p:spPr bwMode="auto">
          <a:xfrm>
            <a:off x="1403350" y="4902200"/>
            <a:ext cx="17018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nl" sz="1600" b="1" i="0" u="none" baseline="0">
                <a:solidFill>
                  <a:schemeClr val="bg2"/>
                </a:solidFill>
              </a:rPr>
              <a:t>Milieu</a:t>
            </a:r>
          </a:p>
        </p:txBody>
      </p:sp>
      <p:sp>
        <p:nvSpPr>
          <p:cNvPr id="18448" name="Text Box 3"/>
          <p:cNvSpPr txBox="1">
            <a:spLocks noChangeArrowheads="1"/>
          </p:cNvSpPr>
          <p:nvPr/>
        </p:nvSpPr>
        <p:spPr bwMode="auto">
          <a:xfrm>
            <a:off x="4306888" y="4902200"/>
            <a:ext cx="15446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nl" sz="1600" b="1" i="0" u="none" baseline="0">
                <a:solidFill>
                  <a:schemeClr val="bg2"/>
                </a:solidFill>
              </a:rPr>
              <a:t>Gezondheid</a:t>
            </a:r>
          </a:p>
        </p:txBody>
      </p:sp>
      <p:sp>
        <p:nvSpPr>
          <p:cNvPr id="18449" name="Text Box 3"/>
          <p:cNvSpPr txBox="1">
            <a:spLocks noChangeArrowheads="1"/>
          </p:cNvSpPr>
          <p:nvPr/>
        </p:nvSpPr>
        <p:spPr bwMode="auto">
          <a:xfrm>
            <a:off x="5641975" y="3471863"/>
            <a:ext cx="15430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nl" sz="1600" b="1" i="0" u="none" baseline="0">
                <a:solidFill>
                  <a:schemeClr val="bg2"/>
                </a:solidFill>
              </a:rPr>
              <a:t>Beveiliging</a:t>
            </a:r>
          </a:p>
        </p:txBody>
      </p:sp>
      <p:sp>
        <p:nvSpPr>
          <p:cNvPr id="18450" name="Text Box 3"/>
          <p:cNvSpPr txBox="1">
            <a:spLocks noChangeArrowheads="1"/>
          </p:cNvSpPr>
          <p:nvPr/>
        </p:nvSpPr>
        <p:spPr bwMode="auto">
          <a:xfrm>
            <a:off x="7169150" y="4902200"/>
            <a:ext cx="1543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nl" sz="1600" b="1" i="0" u="none" baseline="0">
                <a:solidFill>
                  <a:schemeClr val="bg2"/>
                </a:solidFill>
              </a:rPr>
              <a:t>MVO</a:t>
            </a:r>
          </a:p>
        </p:txBody>
      </p:sp>
      <p:sp>
        <p:nvSpPr>
          <p:cNvPr id="18451" name="Arc 7"/>
          <p:cNvSpPr>
            <a:spLocks/>
          </p:cNvSpPr>
          <p:nvPr/>
        </p:nvSpPr>
        <p:spPr bwMode="auto">
          <a:xfrm rot="4339730">
            <a:off x="5125244" y="4958557"/>
            <a:ext cx="276225" cy="706437"/>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nl"/>
          </a:p>
        </p:txBody>
      </p:sp>
      <p:sp>
        <p:nvSpPr>
          <p:cNvPr id="18452" name="Arc 7"/>
          <p:cNvSpPr>
            <a:spLocks/>
          </p:cNvSpPr>
          <p:nvPr/>
        </p:nvSpPr>
        <p:spPr bwMode="auto">
          <a:xfrm rot="16548578" flipH="1">
            <a:off x="2146300" y="4835525"/>
            <a:ext cx="996950" cy="4762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nl"/>
          </a:p>
        </p:txBody>
      </p:sp>
      <p:sp>
        <p:nvSpPr>
          <p:cNvPr id="18453" name="Arc 7"/>
          <p:cNvSpPr>
            <a:spLocks/>
          </p:cNvSpPr>
          <p:nvPr/>
        </p:nvSpPr>
        <p:spPr bwMode="auto">
          <a:xfrm rot="18226606" flipH="1">
            <a:off x="2881313" y="3360738"/>
            <a:ext cx="2532062" cy="1230312"/>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nl"/>
          </a:p>
        </p:txBody>
      </p:sp>
      <p:sp>
        <p:nvSpPr>
          <p:cNvPr id="24"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nl" b="1" i="0" u="none" baseline="0"/>
              <a:t>One MAESTRO: een HSE-kader voor de Groep</a:t>
            </a:r>
            <a:endParaRPr lang="nl" dirty="0"/>
          </a:p>
        </p:txBody>
      </p:sp>
      <p:sp>
        <p:nvSpPr>
          <p:cNvPr id="1945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CE56DFD-BA52-6446-BF2B-8BD5CE13A9C4}" type="slidenum">
              <a:rPr>
                <a:solidFill>
                  <a:srgbClr val="898989"/>
                </a:solidFill>
                <a:ea typeface="Helvetica" charset="0"/>
                <a:cs typeface="Helvetica" charset="0"/>
              </a:rPr>
              <a:pPr/>
              <a:t>5</a:t>
            </a:fld>
            <a:endParaRPr lang="nl" altLang="fr-FR">
              <a:solidFill>
                <a:srgbClr val="898989"/>
              </a:solidFill>
              <a:ea typeface="Helvetica" charset="0"/>
              <a:cs typeface="Helvetica" charset="0"/>
            </a:endParaRPr>
          </a:p>
        </p:txBody>
      </p:sp>
      <p:sp>
        <p:nvSpPr>
          <p:cNvPr id="19461" name="Espace réservé du texte 2"/>
          <p:cNvSpPr>
            <a:spLocks noGrp="1"/>
          </p:cNvSpPr>
          <p:nvPr>
            <p:ph type="body" sz="quarter" idx="12"/>
          </p:nvPr>
        </p:nvSpPr>
        <p:spPr>
          <a:xfrm>
            <a:off x="457200" y="1125538"/>
            <a:ext cx="6203032" cy="5040312"/>
          </a:xfrm>
        </p:spPr>
        <p:txBody>
          <a:bodyPr/>
          <a:lstStyle/>
          <a:p>
            <a:pPr algn="l" rtl="0"/>
            <a:r>
              <a:rPr lang="nl" b="0" i="0" u="none" baseline="0" dirty="0">
                <a:cs typeface="Arial" charset="0"/>
              </a:rPr>
              <a:t>Een kader om risico's te beheersen en te managen voor </a:t>
            </a:r>
            <a:r>
              <a:rPr lang="nl" b="1" i="0" u="none" baseline="0" dirty="0">
                <a:cs typeface="Arial" charset="0"/>
              </a:rPr>
              <a:t>de hele groep</a:t>
            </a:r>
            <a:r>
              <a:rPr lang="nl" b="0" i="0" u="none" baseline="0" dirty="0">
                <a:cs typeface="Arial" charset="0"/>
              </a:rPr>
              <a:t>.</a:t>
            </a:r>
          </a:p>
          <a:p>
            <a:endParaRPr lang="nl" altLang="fr-FR" dirty="0">
              <a:cs typeface="Arial" charset="0"/>
            </a:endParaRPr>
          </a:p>
          <a:p>
            <a:pPr algn="l" rtl="0"/>
            <a:r>
              <a:rPr lang="nl" b="0" i="0" u="none" baseline="0" dirty="0">
                <a:cs typeface="Arial" charset="0"/>
              </a:rPr>
              <a:t>Principes en </a:t>
            </a:r>
            <a:r>
              <a:rPr lang="nl" b="1" i="0" u="none" baseline="0" dirty="0">
                <a:cs typeface="Arial" charset="0"/>
              </a:rPr>
              <a:t>eisen</a:t>
            </a:r>
            <a:r>
              <a:rPr lang="nl" b="0" i="0" u="none" baseline="0" dirty="0">
                <a:cs typeface="Arial" charset="0"/>
              </a:rPr>
              <a:t> die verder worden uitgewerkt in de bedrijfstakken, in de dochterondernemingen en ten slotte in de vestigingen.</a:t>
            </a:r>
          </a:p>
          <a:p>
            <a:pPr lvl="1" algn="l" rtl="0"/>
            <a:endParaRPr lang="nl" altLang="fr-FR" dirty="0">
              <a:cs typeface="Arial" charset="0"/>
            </a:endParaRPr>
          </a:p>
          <a:p>
            <a:pPr algn="l" rtl="0"/>
            <a:r>
              <a:rPr lang="nl" b="0" i="0" u="none" baseline="0" dirty="0">
                <a:cs typeface="Arial" charset="0"/>
              </a:rPr>
              <a:t>Het kader leidt tot een HSEQ-beleid voor de bedrijfstak: voorschriften, verantwoordelijkheden, werkprocedures, eisen …</a:t>
            </a:r>
            <a:endParaRPr lang="nl" altLang="fr-FR" dirty="0">
              <a:cs typeface="Arial" charset="0"/>
            </a:endParaRPr>
          </a:p>
          <a:p>
            <a:endParaRPr lang="nl" altLang="fr-FR" dirty="0">
              <a:cs typeface="Arial" charset="0"/>
            </a:endParaRPr>
          </a:p>
          <a:p>
            <a:pPr algn="l" rtl="0"/>
            <a:r>
              <a:rPr lang="nl" b="0" i="0" u="none" baseline="0" dirty="0">
                <a:cs typeface="Arial" charset="0"/>
              </a:rPr>
              <a:t>De uitwerking van ONE MAESTRO in de dochterondernemingen en vestigingen wordt regelmatig door een audit gecontroleerd (MAESTRO-AUDIT).</a:t>
            </a:r>
          </a:p>
        </p:txBody>
      </p:sp>
      <p:sp>
        <p:nvSpPr>
          <p:cNvPr id="7"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154" y="3140968"/>
            <a:ext cx="2821436" cy="31436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nl" b="1" i="0" u="none" baseline="0"/>
              <a:t>De maestro-principes</a:t>
            </a:r>
            <a:endParaRPr lang="nl" dirty="0"/>
          </a:p>
        </p:txBody>
      </p:sp>
      <p:sp>
        <p:nvSpPr>
          <p:cNvPr id="20482" name="Espace réservé du texte 2"/>
          <p:cNvSpPr>
            <a:spLocks noGrp="1"/>
          </p:cNvSpPr>
          <p:nvPr>
            <p:ph type="body" sz="quarter" idx="12"/>
          </p:nvPr>
        </p:nvSpPr>
        <p:spPr>
          <a:xfrm>
            <a:off x="457200" y="1125538"/>
            <a:ext cx="7211144" cy="5040312"/>
          </a:xfrm>
        </p:spPr>
        <p:txBody>
          <a:bodyPr/>
          <a:lstStyle/>
          <a:p>
            <a:pPr algn="l" rtl="0">
              <a:spcAft>
                <a:spcPts val="1200"/>
              </a:spcAft>
            </a:pPr>
            <a:r>
              <a:rPr lang="nl" sz="1600" b="1" i="0" u="none" baseline="0"/>
              <a:t>Principe 01</a:t>
            </a:r>
            <a:r>
              <a:rPr lang="nl" sz="1600" b="0" i="0" u="none" baseline="0"/>
              <a:t> - Management, leiderschap, communicatie en engagement</a:t>
            </a:r>
          </a:p>
          <a:p>
            <a:pPr algn="l" rtl="0">
              <a:spcAft>
                <a:spcPts val="1200"/>
              </a:spcAft>
            </a:pPr>
            <a:r>
              <a:rPr lang="nl" sz="1600" b="1" i="0" u="none" baseline="0"/>
              <a:t>Principe 02 </a:t>
            </a:r>
            <a:r>
              <a:rPr lang="nl" sz="1600" b="0" i="0" u="none" baseline="0"/>
              <a:t>– Naleving van wetten, voorschriften en eisen van de groep</a:t>
            </a:r>
          </a:p>
          <a:p>
            <a:pPr algn="l" rtl="0">
              <a:spcAft>
                <a:spcPts val="1200"/>
              </a:spcAft>
            </a:pPr>
            <a:r>
              <a:rPr lang="nl" sz="1600" b="1" i="0" u="none" baseline="0"/>
              <a:t>Principe 03</a:t>
            </a:r>
            <a:r>
              <a:rPr lang="nl" sz="1600" b="0" i="0" u="none" baseline="0"/>
              <a:t> – Risicomanagement in het ontwerp en de constructie</a:t>
            </a:r>
          </a:p>
          <a:p>
            <a:pPr algn="l" rtl="0">
              <a:spcAft>
                <a:spcPts val="1200"/>
              </a:spcAft>
            </a:pPr>
            <a:r>
              <a:rPr lang="nl" sz="1600" b="1" i="0" u="none" baseline="0"/>
              <a:t>Principe 04</a:t>
            </a:r>
            <a:r>
              <a:rPr lang="nl" sz="1600" b="0" i="0" u="none" baseline="0"/>
              <a:t> – Operationele betrouwbaarheid en doeltreffendheid</a:t>
            </a:r>
          </a:p>
          <a:p>
            <a:pPr algn="l" rtl="0">
              <a:spcAft>
                <a:spcPts val="1200"/>
              </a:spcAft>
            </a:pPr>
            <a:r>
              <a:rPr lang="nl" sz="1600" b="1" i="0" u="none" baseline="0"/>
              <a:t>Principe 05</a:t>
            </a:r>
            <a:r>
              <a:rPr lang="nl" sz="1600" b="0" i="0" u="none" baseline="0"/>
              <a:t> – Contractwerkers en leveranciers</a:t>
            </a:r>
          </a:p>
          <a:p>
            <a:pPr algn="l" rtl="0">
              <a:spcAft>
                <a:spcPts val="1200"/>
              </a:spcAft>
            </a:pPr>
            <a:r>
              <a:rPr lang="nl" sz="1600" b="1" i="0" u="none" baseline="0"/>
              <a:t>Principe 06</a:t>
            </a:r>
            <a:r>
              <a:rPr lang="nl" sz="1600" b="0" i="0" u="none" baseline="0"/>
              <a:t> – Bevoegdheden en opleiding</a:t>
            </a:r>
          </a:p>
          <a:p>
            <a:pPr algn="l" rtl="0">
              <a:spcAft>
                <a:spcPts val="1200"/>
              </a:spcAft>
            </a:pPr>
            <a:r>
              <a:rPr lang="nl" sz="1600" b="1" i="0" u="none" baseline="0"/>
              <a:t>Principe 07</a:t>
            </a:r>
            <a:r>
              <a:rPr lang="nl" sz="1600" b="0" i="0" u="none" baseline="0"/>
              <a:t> – Noodgevallen: voorbereiding en reactie.</a:t>
            </a:r>
          </a:p>
          <a:p>
            <a:pPr algn="l" rtl="0">
              <a:spcAft>
                <a:spcPts val="1200"/>
              </a:spcAft>
            </a:pPr>
            <a:r>
              <a:rPr lang="nl" sz="1600" b="1" i="0" u="none" baseline="0"/>
              <a:t>Principe 08</a:t>
            </a:r>
            <a:r>
              <a:rPr lang="nl" sz="1600" b="0" i="0" u="none" baseline="0"/>
              <a:t> – Beheer van incidenten en informatie-uitwisseling</a:t>
            </a:r>
          </a:p>
          <a:p>
            <a:pPr algn="l" rtl="0">
              <a:spcAft>
                <a:spcPts val="1200"/>
              </a:spcAft>
            </a:pPr>
            <a:r>
              <a:rPr lang="nl" sz="1600" b="1" i="0" u="none" baseline="0"/>
              <a:t>Principe 09</a:t>
            </a:r>
            <a:r>
              <a:rPr lang="nl" sz="1600" b="0" i="0" u="none" baseline="0"/>
              <a:t> – Controle, audit en inspectie</a:t>
            </a:r>
          </a:p>
          <a:p>
            <a:pPr algn="l" rtl="0">
              <a:spcAft>
                <a:spcPts val="1200"/>
              </a:spcAft>
            </a:pPr>
            <a:r>
              <a:rPr lang="nl" sz="1600" b="1" i="0" u="none" baseline="0"/>
              <a:t>Principe 10</a:t>
            </a:r>
            <a:r>
              <a:rPr lang="nl" sz="1600" b="0" i="0" u="none" baseline="0"/>
              <a:t> – Verbetering van de prestaties</a:t>
            </a:r>
            <a:endParaRPr lang="nl" altLang="fr-FR" sz="1600" dirty="0">
              <a:cs typeface="Arial" charset="0"/>
            </a:endParaRPr>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BF0A83F6-EA5D-B946-82F7-A031320DA2FD}" type="slidenum">
              <a:rPr>
                <a:solidFill>
                  <a:srgbClr val="898989"/>
                </a:solidFill>
                <a:ea typeface="Helvetica" charset="0"/>
                <a:cs typeface="Helvetica" charset="0"/>
              </a:rPr>
              <a:pPr/>
              <a:t>6</a:t>
            </a:fld>
            <a:endParaRPr lang="nl" altLang="fr-FR">
              <a:solidFill>
                <a:srgbClr val="898989"/>
              </a:solidFill>
              <a:ea typeface="Helvetica" charset="0"/>
              <a:cs typeface="Helvetica" charset="0"/>
            </a:endParaRPr>
          </a:p>
        </p:txBody>
      </p:sp>
      <p:sp>
        <p:nvSpPr>
          <p:cNvPr id="9"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212976"/>
            <a:ext cx="2821436" cy="31436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nl" b="1" i="0" u="none" baseline="0"/>
              <a:t>De maestro-principes en eisen</a:t>
            </a:r>
            <a:endParaRPr lang="nl" dirty="0"/>
          </a:p>
        </p:txBody>
      </p:sp>
      <p:sp>
        <p:nvSpPr>
          <p:cNvPr id="2150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64C7FA47-AAEA-6644-9191-E06AAF7A7642}" type="slidenum">
              <a:rPr>
                <a:solidFill>
                  <a:srgbClr val="898989"/>
                </a:solidFill>
                <a:ea typeface="Helvetica" charset="0"/>
                <a:cs typeface="Helvetica" charset="0"/>
              </a:rPr>
              <a:pPr/>
              <a:t>7</a:t>
            </a:fld>
            <a:endParaRPr lang="nl" altLang="fr-FR">
              <a:solidFill>
                <a:srgbClr val="898989"/>
              </a:solidFill>
              <a:ea typeface="Helvetica" charset="0"/>
              <a:cs typeface="Helvetica" charset="0"/>
            </a:endParaRPr>
          </a:p>
        </p:txBody>
      </p:sp>
      <p:sp>
        <p:nvSpPr>
          <p:cNvPr id="21508" name="Espace réservé du texte 2"/>
          <p:cNvSpPr>
            <a:spLocks noGrp="1"/>
          </p:cNvSpPr>
          <p:nvPr>
            <p:ph type="body" sz="quarter" idx="12"/>
          </p:nvPr>
        </p:nvSpPr>
        <p:spPr>
          <a:xfrm>
            <a:off x="179388" y="1052513"/>
            <a:ext cx="8640762" cy="1440383"/>
          </a:xfrm>
        </p:spPr>
        <p:txBody>
          <a:bodyPr/>
          <a:lstStyle/>
          <a:p>
            <a:pPr algn="l" rtl="0">
              <a:spcAft>
                <a:spcPts val="1200"/>
              </a:spcAft>
            </a:pPr>
            <a:r>
              <a:rPr lang="nl" sz="1800" b="1" i="0" u="none" baseline="0"/>
              <a:t>Principe 04</a:t>
            </a:r>
            <a:r>
              <a:rPr lang="nl" sz="1800" b="0" i="0" u="none" baseline="0"/>
              <a:t> – Operationele betrouwbaarheid en doeltreffendheid</a:t>
            </a:r>
          </a:p>
          <a:p>
            <a:pPr marL="0" indent="0" algn="l" rtl="0">
              <a:buNone/>
            </a:pPr>
            <a:r>
              <a:rPr lang="nl" sz="1800" b="0" i="1" u="none" baseline="0"/>
              <a:t>“Voor elke activiteit, worden de gevaren waaraan de personen, het milieu en de goederen blootstaan systematisch geïdentificeerd. De hieruit voortvloeiende risico's worden geëvalueerd en er worden maatregelen getroffen om ze te beperken“</a:t>
            </a:r>
            <a:endParaRPr lang="nl" sz="1800" i="1" dirty="0"/>
          </a:p>
        </p:txBody>
      </p:sp>
      <p:grpSp>
        <p:nvGrpSpPr>
          <p:cNvPr id="21509" name="Grouper 10"/>
          <p:cNvGrpSpPr>
            <a:grpSpLocks/>
          </p:cNvGrpSpPr>
          <p:nvPr/>
        </p:nvGrpSpPr>
        <p:grpSpPr bwMode="auto">
          <a:xfrm>
            <a:off x="899592" y="3068960"/>
            <a:ext cx="863600" cy="720725"/>
            <a:chOff x="2915816" y="2924944"/>
            <a:chExt cx="864096" cy="720080"/>
          </a:xfrm>
        </p:grpSpPr>
        <p:sp>
          <p:nvSpPr>
            <p:cNvPr id="9" name="Flèche vers la droite 8"/>
            <p:cNvSpPr/>
            <p:nvPr/>
          </p:nvSpPr>
          <p:spPr>
            <a:xfrm>
              <a:off x="2915816" y="3140651"/>
              <a:ext cx="864096" cy="504373"/>
            </a:xfrm>
            <a:prstGeom prs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endParaRPr lang="nl" altLang="fr-FR">
                <a:solidFill>
                  <a:srgbClr val="FFFFFF"/>
                </a:solidFill>
              </a:endParaRPr>
            </a:p>
          </p:txBody>
        </p:sp>
        <p:sp>
          <p:nvSpPr>
            <p:cNvPr id="10" name="Rectangle 9"/>
            <p:cNvSpPr/>
            <p:nvPr/>
          </p:nvSpPr>
          <p:spPr>
            <a:xfrm>
              <a:off x="2915816" y="2924944"/>
              <a:ext cx="287502" cy="575746"/>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endParaRPr lang="nl" altLang="fr-FR">
                <a:solidFill>
                  <a:srgbClr val="FFFFFF"/>
                </a:solidFill>
              </a:endParaRPr>
            </a:p>
          </p:txBody>
        </p:sp>
      </p:grpSp>
      <p:sp>
        <p:nvSpPr>
          <p:cNvPr id="21510" name="Espace réservé du texte 2"/>
          <p:cNvSpPr txBox="1">
            <a:spLocks/>
          </p:cNvSpPr>
          <p:nvPr/>
        </p:nvSpPr>
        <p:spPr bwMode="auto">
          <a:xfrm>
            <a:off x="1979613" y="2982816"/>
            <a:ext cx="7037387" cy="23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a:buNone/>
            </a:pPr>
            <a:r>
              <a:rPr lang="nl" sz="1800" b="1" i="0" u="none" baseline="0"/>
              <a:t>CR EP HSE 001: </a:t>
            </a:r>
            <a:r>
              <a:rPr lang="nl" sz="1800" b="0" i="0" u="none" baseline="0"/>
              <a:t>De directie moet, op basis van een evaluatie van de behoeften, de voorschriften, de procedures en het werkvergunningensysteem invoeren om de activiteiten te controleren. Deze activiteiten omvatten onder meer het zee-, land- en luchttransport, de hijswerkzaamheden en de toegang tot afgeschermde zones. Deze voorschriften, procedures en werkvergunningen moeten door het betreffende personeel zo vaak als nodig worden herzien om de afstemming op de geëvalueerde risico's te waarborgen. </a:t>
            </a:r>
            <a:endParaRPr lang="nl" sz="1800" dirty="0"/>
          </a:p>
          <a:p>
            <a:pPr algn="l" rtl="0">
              <a:buFont typeface="Lucida Grande" charset="0"/>
              <a:buNone/>
            </a:pPr>
            <a:endParaRPr lang="nl" altLang="fr-FR" sz="1800" dirty="0"/>
          </a:p>
          <a:p>
            <a:pPr algn="l" rtl="0">
              <a:buFont typeface="Lucida Grande" charset="0"/>
              <a:buNone/>
            </a:pPr>
            <a:r>
              <a:rPr lang="nl" sz="1800" b="0" i="0" u="none" baseline="0"/>
              <a:t> </a:t>
            </a:r>
          </a:p>
          <a:p>
            <a:pPr algn="l" rtl="0">
              <a:buFont typeface="Lucida Grande" charset="0"/>
              <a:buNone/>
            </a:pPr>
            <a:endParaRPr lang="nl" altLang="fr-FR" sz="1800" dirty="0">
              <a:solidFill>
                <a:srgbClr val="A6A6A6"/>
              </a:solidFill>
            </a:endParaRPr>
          </a:p>
          <a:p>
            <a:pPr algn="l" rtl="0">
              <a:buFont typeface="Lucida Grande" charset="0"/>
              <a:buNone/>
            </a:pPr>
            <a:endParaRPr lang="nl" altLang="fr-FR" sz="1800" dirty="0"/>
          </a:p>
        </p:txBody>
      </p:sp>
      <p:sp>
        <p:nvSpPr>
          <p:cNvPr id="11"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nl" b="1" i="0" u="none" baseline="0"/>
              <a:t>De maestro-principes en eisen</a:t>
            </a:r>
            <a:endParaRPr lang="nl" dirty="0"/>
          </a:p>
        </p:txBody>
      </p:sp>
      <p:sp>
        <p:nvSpPr>
          <p:cNvPr id="2253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1F4D80B-B7EC-2640-94BF-984B867D0110}" type="slidenum">
              <a:rPr>
                <a:solidFill>
                  <a:srgbClr val="898989"/>
                </a:solidFill>
                <a:ea typeface="Helvetica" charset="0"/>
                <a:cs typeface="Helvetica" charset="0"/>
              </a:rPr>
              <a:pPr/>
              <a:t>8</a:t>
            </a:fld>
            <a:endParaRPr lang="nl" altLang="fr-FR">
              <a:solidFill>
                <a:srgbClr val="898989"/>
              </a:solidFill>
              <a:ea typeface="Helvetica" charset="0"/>
              <a:cs typeface="Helvetica"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43140"/>
            <a:ext cx="3816424" cy="2835258"/>
          </a:xfrm>
          <a:prstGeom prst="rect">
            <a:avLst/>
          </a:prstGeom>
          <a:ln>
            <a:solidFill>
              <a:schemeClr val="tx1"/>
            </a:solidFill>
          </a:ln>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604" y="2234307"/>
            <a:ext cx="3562822" cy="2852936"/>
          </a:xfrm>
          <a:prstGeom prst="rect">
            <a:avLst/>
          </a:prstGeom>
          <a:ln>
            <a:solidFill>
              <a:schemeClr val="tx1"/>
            </a:solidFill>
          </a:ln>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212976"/>
            <a:ext cx="3520177" cy="2996952"/>
          </a:xfrm>
          <a:prstGeom prst="rect">
            <a:avLst/>
          </a:prstGeom>
          <a:ln>
            <a:solidFill>
              <a:schemeClr val="tx1"/>
            </a:solidFill>
          </a:ln>
        </p:spPr>
      </p:pic>
      <p:sp>
        <p:nvSpPr>
          <p:cNvPr id="8"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nl" b="1" i="0" u="none" baseline="0"/>
              <a:t>De HSE-referenties</a:t>
            </a:r>
            <a:endParaRPr lang="nl" dirty="0"/>
          </a:p>
        </p:txBody>
      </p:sp>
      <p:sp>
        <p:nvSpPr>
          <p:cNvPr id="2355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23630A8-01D9-5340-9D3A-89BEEE0A71A3}" type="slidenum">
              <a:rPr>
                <a:solidFill>
                  <a:srgbClr val="898989"/>
                </a:solidFill>
                <a:ea typeface="Helvetica" charset="0"/>
                <a:cs typeface="Helvetica" charset="0"/>
              </a:rPr>
              <a:pPr/>
              <a:t>9</a:t>
            </a:fld>
            <a:endParaRPr lang="nl" altLang="fr-FR">
              <a:solidFill>
                <a:srgbClr val="898989"/>
              </a:solidFill>
              <a:ea typeface="Helvetica" charset="0"/>
              <a:cs typeface="Helvetica" charset="0"/>
            </a:endParaRPr>
          </a:p>
        </p:txBody>
      </p:sp>
      <p:sp>
        <p:nvSpPr>
          <p:cNvPr id="16" name="ZoneTexte 15"/>
          <p:cNvSpPr txBox="1"/>
          <p:nvPr/>
        </p:nvSpPr>
        <p:spPr>
          <a:xfrm>
            <a:off x="1392937" y="1558223"/>
            <a:ext cx="2314575" cy="369887"/>
          </a:xfrm>
          <a:prstGeom prst="rect">
            <a:avLst/>
          </a:prstGeom>
          <a:noFill/>
        </p:spPr>
        <p:txBody>
          <a:bodyPr>
            <a:spAutoFit/>
          </a:bodyPr>
          <a:lstStyle/>
          <a:p>
            <a:pPr algn="l" rtl="0">
              <a:defRPr/>
            </a:pPr>
            <a:r>
              <a:rPr lang="nl" b="0" i="0" u="none" baseline="0"/>
              <a:t>Groepsniveau</a:t>
            </a:r>
          </a:p>
        </p:txBody>
      </p:sp>
      <p:sp>
        <p:nvSpPr>
          <p:cNvPr id="17" name="ZoneTexte 16"/>
          <p:cNvSpPr txBox="1"/>
          <p:nvPr/>
        </p:nvSpPr>
        <p:spPr>
          <a:xfrm>
            <a:off x="1403648" y="5099077"/>
            <a:ext cx="2519362" cy="707886"/>
          </a:xfrm>
          <a:prstGeom prst="rect">
            <a:avLst/>
          </a:prstGeom>
          <a:noFill/>
        </p:spPr>
        <p:txBody>
          <a:bodyPr>
            <a:spAutoFit/>
          </a:bodyPr>
          <a:lstStyle/>
          <a:p>
            <a:pPr algn="l" rtl="0">
              <a:defRPr/>
            </a:pPr>
            <a:r>
              <a:rPr lang="nl" sz="2000" b="0" i="0" u="none" baseline="0" dirty="0" smtClean="0"/>
              <a:t>Vestigings-</a:t>
            </a:r>
          </a:p>
          <a:p>
            <a:pPr algn="l" rtl="0">
              <a:defRPr/>
            </a:pPr>
            <a:r>
              <a:rPr lang="nl" sz="2000" b="0" i="0" u="none" baseline="0" dirty="0" smtClean="0"/>
              <a:t>niveau</a:t>
            </a:r>
            <a:endParaRPr lang="nl" sz="2000" b="0" i="0" u="none" baseline="0" dirty="0"/>
          </a:p>
        </p:txBody>
      </p:sp>
      <p:pic>
        <p:nvPicPr>
          <p:cNvPr id="18" name="ShockwaveFlash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17334" t="17676" r="17455" b="10852"/>
          <a:stretch>
            <a:fillRect/>
          </a:stretch>
        </p:blipFill>
        <p:spPr bwMode="auto">
          <a:xfrm>
            <a:off x="534988" y="5105635"/>
            <a:ext cx="7921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mediagrp.corp.local/DSER/DSER_SECURITE/media/01%20FR/02%20SEI%20la%20direction%20sécurité%20du%20groupe/04%20Sécurité%20des%20Transports/Images/21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5675547"/>
            <a:ext cx="784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4388085"/>
            <a:ext cx="7762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22"/>
          <p:cNvSpPr txBox="1"/>
          <p:nvPr/>
        </p:nvSpPr>
        <p:spPr>
          <a:xfrm>
            <a:off x="360430" y="2603127"/>
            <a:ext cx="2367880" cy="1631216"/>
          </a:xfrm>
          <a:prstGeom prst="rect">
            <a:avLst/>
          </a:prstGeom>
          <a:noFill/>
        </p:spPr>
        <p:txBody>
          <a:bodyPr wrap="square">
            <a:spAutoFit/>
          </a:bodyPr>
          <a:lstStyle/>
          <a:p>
            <a:pPr algn="ctr" rtl="0">
              <a:defRPr/>
            </a:pPr>
            <a:r>
              <a:rPr lang="nl" sz="2000" b="0" i="0" u="none" baseline="0"/>
              <a:t>Bedrijfstakniveau: EP</a:t>
            </a:r>
          </a:p>
          <a:p>
            <a:pPr algn="ctr" rtl="0">
              <a:defRPr/>
            </a:pPr>
            <a:r>
              <a:rPr lang="nl" sz="2000" b="0" i="0" u="none" baseline="0"/>
              <a:t>MS</a:t>
            </a:r>
          </a:p>
          <a:p>
            <a:pPr algn="ctr" rtl="0">
              <a:defRPr/>
            </a:pPr>
            <a:r>
              <a:rPr lang="nl" sz="2000" b="0" i="0" u="none" baseline="0"/>
              <a:t>RC</a:t>
            </a:r>
          </a:p>
          <a:p>
            <a:pPr algn="ctr" rtl="0">
              <a:defRPr/>
            </a:pPr>
            <a:r>
              <a:rPr lang="nl" sz="2000" b="0" i="0" u="none" baseline="0"/>
              <a:t>GRP</a:t>
            </a:r>
            <a:endParaRPr lang="nl" sz="2000" dirty="0"/>
          </a:p>
        </p:txBody>
      </p:sp>
      <p:pic>
        <p:nvPicPr>
          <p:cNvPr id="24" name="Image 10" descr="TOTAL_ADM.png"/>
          <p:cNvPicPr>
            <a:picLocks noChangeAspect="1"/>
          </p:cNvPicPr>
          <p:nvPr/>
        </p:nvPicPr>
        <p:blipFill>
          <a:blip r:embed="rId5">
            <a:extLst>
              <a:ext uri="{28A0092B-C50C-407E-A947-70E740481C1C}">
                <a14:useLocalDpi xmlns:a14="http://schemas.microsoft.com/office/drawing/2010/main" val="0"/>
              </a:ext>
            </a:extLst>
          </a:blip>
          <a:srcRect l="-2" r="63081"/>
          <a:stretch>
            <a:fillRect/>
          </a:stretch>
        </p:blipFill>
        <p:spPr bwMode="auto">
          <a:xfrm>
            <a:off x="457200" y="1246231"/>
            <a:ext cx="869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onnecteur droit 24"/>
          <p:cNvCxnSpPr/>
          <p:nvPr/>
        </p:nvCxnSpPr>
        <p:spPr>
          <a:xfrm>
            <a:off x="457200" y="2506008"/>
            <a:ext cx="7499176"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474662" y="4254825"/>
            <a:ext cx="7481714"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flipV="1">
            <a:off x="3119438" y="1261245"/>
            <a:ext cx="28522" cy="4976277"/>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Espace réservé du pied de page 1"/>
          <p:cNvSpPr>
            <a:spLocks noGrp="1"/>
          </p:cNvSpPr>
          <p:nvPr>
            <p:ph type="ftr" sz="quarter" idx="13"/>
          </p:nvPr>
        </p:nvSpPr>
        <p:spPr bwMode="auto">
          <a:xfrm>
            <a:off x="457200" y="6411913"/>
            <a:ext cx="556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en-US" b="0" i="0" u="none" baseline="0" smtClean="0"/>
              <a:t>TCG 3.1 – One MAESTRO en de HSE-organisatie – V3</a:t>
            </a:r>
            <a:endParaRPr lang="nl" alt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928</TotalTime>
  <Words>734</Words>
  <Application>Microsoft Office PowerPoint</Application>
  <PresentationFormat>Affichage à l'écran (4:3)</PresentationFormat>
  <Paragraphs>141</Paragraphs>
  <Slides>15</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Helvetica</vt:lpstr>
      <vt:lpstr>Lucida Grande</vt:lpstr>
      <vt:lpstr>fr_total_modele_rouge_fonce</vt:lpstr>
      <vt:lpstr>ONE MAESTRO  EN DE HSE-ORGANISATIE</vt:lpstr>
      <vt:lpstr>Doelstellingen van de module</vt:lpstr>
      <vt:lpstr>Concreet voorbeeld:  verantwoordelijk voor 3 centra met risico's</vt:lpstr>
      <vt:lpstr>One MAESTRO Management And Expectation Standards Towards Robust Operations </vt:lpstr>
      <vt:lpstr>One MAESTRO: een HSE-kader voor de Groep</vt:lpstr>
      <vt:lpstr>De maestro-principes</vt:lpstr>
      <vt:lpstr>De maestro-principes en eisen</vt:lpstr>
      <vt:lpstr>De maestro-principes en eisen</vt:lpstr>
      <vt:lpstr>De HSE-referenties</vt:lpstr>
      <vt:lpstr>De HSE-referenties: een geheel van documenten van groepsniveau tot vestigingsniveau</vt:lpstr>
      <vt:lpstr>Een gemeenschappelijke HSE-cultuur</vt:lpstr>
      <vt:lpstr>CONCREET VOORBEELD: DE HSE-ROLLEN …</vt:lpstr>
      <vt:lpstr>De HSE-verantwoordelijkheden in de Total-groep</vt:lpstr>
      <vt:lpstr>De HSE-verantwoordelijkheden in de Total-groep</vt:lpstr>
      <vt:lpstr>HSE-organisatie op groepsniveau</vt:lpstr>
    </vt:vector>
  </TitlesOfParts>
  <Company>TOTAL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Florent THUILLIER</cp:lastModifiedBy>
  <cp:revision>109</cp:revision>
  <dcterms:created xsi:type="dcterms:W3CDTF">2015-09-07T13:13:13Z</dcterms:created>
  <dcterms:modified xsi:type="dcterms:W3CDTF">2017-12-07T12:20:03Z</dcterms:modified>
</cp:coreProperties>
</file>