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handoutMasterIdLst>
    <p:handoutMasterId r:id="rId18"/>
  </p:handoutMasterIdLst>
  <p:sldIdLst>
    <p:sldId id="256" r:id="rId2"/>
    <p:sldId id="258" r:id="rId3"/>
    <p:sldId id="260" r:id="rId4"/>
    <p:sldId id="262" r:id="rId5"/>
    <p:sldId id="261" r:id="rId6"/>
    <p:sldId id="263" r:id="rId7"/>
    <p:sldId id="264" r:id="rId8"/>
    <p:sldId id="265" r:id="rId9"/>
    <p:sldId id="267" r:id="rId10"/>
    <p:sldId id="268" r:id="rId11"/>
    <p:sldId id="266" r:id="rId12"/>
    <p:sldId id="272" r:id="rId13"/>
    <p:sldId id="273" r:id="rId14"/>
    <p:sldId id="275" r:id="rId15"/>
    <p:sldId id="274" r:id="rId16"/>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75"/>
    <a:srgbClr val="3876AF"/>
    <a:srgbClr val="FFAA00"/>
    <a:srgbClr val="BD2B0B"/>
    <a:srgbClr val="CAEBEA"/>
    <a:srgbClr val="7ABFC0"/>
    <a:srgbClr val="55DD61"/>
    <a:srgbClr val="3AA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9" autoAdjust="0"/>
    <p:restoredTop sz="94692" autoAdjust="0"/>
  </p:normalViewPr>
  <p:slideViewPr>
    <p:cSldViewPr snapToObjects="1">
      <p:cViewPr varScale="1">
        <p:scale>
          <a:sx n="122" d="100"/>
          <a:sy n="122" d="100"/>
        </p:scale>
        <p:origin x="1398" y="9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E2C5B0BA-12B0-5741-91E5-23609C699D47}" type="datetimeFigureOut">
              <a:rPr lang="fr-FR" altLang="fr-FR"/>
              <a:pPr/>
              <a:t>07/12/2017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BCBD237-EEEC-F543-98D9-95F64A32ABCA}" type="slidenum">
              <a:rPr lang="fr-FR" altLang="fr-FR"/>
              <a:pPr/>
              <a:t>‹N°›</a:t>
            </a:fld>
            <a:endParaRPr lang="fr-FR" altLang="fr-FR"/>
          </a:p>
        </p:txBody>
      </p:sp>
    </p:spTree>
    <p:extLst>
      <p:ext uri="{BB962C8B-B14F-4D97-AF65-F5344CB8AC3E}">
        <p14:creationId xmlns:p14="http://schemas.microsoft.com/office/powerpoint/2010/main" val="2067854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4CD74DD4-096E-8F4A-AFEF-EE8F0DAC95AC}" type="datetimeFigureOut">
              <a:rPr lang="fr-FR" altLang="fr-FR"/>
              <a:pPr/>
              <a:t>07/12/2017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41F8F3B0-9038-9349-AB5F-4B03B4F47BEA}" type="slidenum">
              <a:rPr lang="fr-FR" altLang="fr-FR"/>
              <a:pPr/>
              <a:t>‹N°›</a:t>
            </a:fld>
            <a:endParaRPr lang="fr-FR" altLang="fr-FR"/>
          </a:p>
        </p:txBody>
      </p:sp>
    </p:spTree>
    <p:extLst>
      <p:ext uri="{BB962C8B-B14F-4D97-AF65-F5344CB8AC3E}">
        <p14:creationId xmlns:p14="http://schemas.microsoft.com/office/powerpoint/2010/main" val="11720585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ru-RU"/>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t>2</a:t>
            </a:fld>
            <a:endParaRPr lang="ru-RU" altLang="fr-FR"/>
          </a:p>
        </p:txBody>
      </p:sp>
    </p:spTree>
    <p:extLst>
      <p:ext uri="{BB962C8B-B14F-4D97-AF65-F5344CB8AC3E}">
        <p14:creationId xmlns:p14="http://schemas.microsoft.com/office/powerpoint/2010/main" val="11775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41F8F3B0-9038-9349-AB5F-4B03B4F47BEA}" type="slidenum">
              <a:rPr lang="fr-FR" altLang="fr-FR" smtClean="0"/>
              <a:pPr/>
              <a:t>3</a:t>
            </a:fld>
            <a:endParaRPr lang="fr-FR" altLang="fr-FR"/>
          </a:p>
        </p:txBody>
      </p:sp>
    </p:spTree>
    <p:extLst>
      <p:ext uri="{BB962C8B-B14F-4D97-AF65-F5344CB8AC3E}">
        <p14:creationId xmlns:p14="http://schemas.microsoft.com/office/powerpoint/2010/main" val="315209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ru-RU"/>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t>10</a:t>
            </a:fld>
            <a:endParaRPr lang="ru-RU" altLang="fr-FR"/>
          </a:p>
        </p:txBody>
      </p:sp>
    </p:spTree>
    <p:extLst>
      <p:ext uri="{BB962C8B-B14F-4D97-AF65-F5344CB8AC3E}">
        <p14:creationId xmlns:p14="http://schemas.microsoft.com/office/powerpoint/2010/main" val="64713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70589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E261B4DD-A08D-1349-878E-B514E6D77C53}" type="slidenum">
              <a:rPr lang="fr-FR" altLang="fr-FR"/>
              <a:pPr/>
              <a:t>‹N°›</a:t>
            </a:fld>
            <a:endParaRPr lang="fr-FR" altLang="fr-FR"/>
          </a:p>
        </p:txBody>
      </p:sp>
    </p:spTree>
    <p:extLst>
      <p:ext uri="{BB962C8B-B14F-4D97-AF65-F5344CB8AC3E}">
        <p14:creationId xmlns:p14="http://schemas.microsoft.com/office/powerpoint/2010/main" val="138776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89D33B5A-4C07-3E47-BF36-F936B025B691}" type="slidenum">
              <a:rPr lang="fr-FR" altLang="fr-FR"/>
              <a:pPr/>
              <a:t>‹N°›</a:t>
            </a:fld>
            <a:endParaRPr lang="fr-FR" altLang="fr-FR"/>
          </a:p>
        </p:txBody>
      </p:sp>
    </p:spTree>
    <p:extLst>
      <p:ext uri="{BB962C8B-B14F-4D97-AF65-F5344CB8AC3E}">
        <p14:creationId xmlns:p14="http://schemas.microsoft.com/office/powerpoint/2010/main" val="213145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E0B039DC-6820-B745-8B90-64B20F582176}" type="slidenum">
              <a:rPr lang="fr-FR" altLang="fr-FR"/>
              <a:pPr/>
              <a:t>‹N°›</a:t>
            </a:fld>
            <a:endParaRPr lang="fr-FR" altLang="fr-FR"/>
          </a:p>
        </p:txBody>
      </p:sp>
    </p:spTree>
    <p:extLst>
      <p:ext uri="{BB962C8B-B14F-4D97-AF65-F5344CB8AC3E}">
        <p14:creationId xmlns:p14="http://schemas.microsoft.com/office/powerpoint/2010/main" val="114751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18FFF7DE-2778-4C43-9A4B-8638B7DD8554}" type="slidenum">
              <a:rPr lang="fr-FR" altLang="fr-FR"/>
              <a:pPr/>
              <a:t>‹N°›</a:t>
            </a:fld>
            <a:endParaRPr lang="fr-FR" altLang="fr-FR"/>
          </a:p>
        </p:txBody>
      </p:sp>
    </p:spTree>
    <p:extLst>
      <p:ext uri="{BB962C8B-B14F-4D97-AF65-F5344CB8AC3E}">
        <p14:creationId xmlns:p14="http://schemas.microsoft.com/office/powerpoint/2010/main" val="195071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3A267864-0E15-F647-85FE-6889D95BE710}" type="slidenum">
              <a:rPr lang="fr-FR" altLang="fr-FR"/>
              <a:pPr/>
              <a:t>‹N°›</a:t>
            </a:fld>
            <a:endParaRPr lang="fr-FR" altLang="fr-FR"/>
          </a:p>
        </p:txBody>
      </p:sp>
    </p:spTree>
    <p:extLst>
      <p:ext uri="{BB962C8B-B14F-4D97-AF65-F5344CB8AC3E}">
        <p14:creationId xmlns:p14="http://schemas.microsoft.com/office/powerpoint/2010/main" val="6083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AC696D5B-50DD-BA42-921B-10F2D7E87D8C}" type="slidenum">
              <a:rPr lang="fr-FR" altLang="fr-FR"/>
              <a:pPr/>
              <a:t>‹N°›</a:t>
            </a:fld>
            <a:endParaRPr lang="fr-FR" altLang="fr-FR"/>
          </a:p>
        </p:txBody>
      </p:sp>
    </p:spTree>
    <p:extLst>
      <p:ext uri="{BB962C8B-B14F-4D97-AF65-F5344CB8AC3E}">
        <p14:creationId xmlns:p14="http://schemas.microsoft.com/office/powerpoint/2010/main" val="31818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5EAF758-A69F-4141-880F-50B0B3923EC0}" type="slidenum">
              <a:rPr lang="fr-FR" altLang="fr-FR"/>
              <a:pPr/>
              <a:t>‹N°›</a:t>
            </a:fld>
            <a:endParaRPr lang="fr-FR" altLang="fr-FR"/>
          </a:p>
        </p:txBody>
      </p:sp>
    </p:spTree>
    <p:extLst>
      <p:ext uri="{BB962C8B-B14F-4D97-AF65-F5344CB8AC3E}">
        <p14:creationId xmlns:p14="http://schemas.microsoft.com/office/powerpoint/2010/main" val="49677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858DE7DA-D607-E64D-84C4-88121ED157E9}" type="slidenum">
              <a:rPr lang="fr-FR" altLang="fr-FR"/>
              <a:pPr/>
              <a:t>‹N°›</a:t>
            </a:fld>
            <a:endParaRPr lang="fr-FR" altLang="fr-FR"/>
          </a:p>
        </p:txBody>
      </p:sp>
    </p:spTree>
    <p:extLst>
      <p:ext uri="{BB962C8B-B14F-4D97-AF65-F5344CB8AC3E}">
        <p14:creationId xmlns:p14="http://schemas.microsoft.com/office/powerpoint/2010/main" val="208909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ru-RU" altLang="fr-FR" smtClean="0"/>
              <a:t>Общий пакет H3SE - TCG 3.1 – One MAESTRO и организация HSE – V3</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606FCD54-AF7D-0342-A4C6-FBAC2410AC5F}" type="slidenum">
              <a:rPr lang="fr-FR" altLang="fr-FR"/>
              <a:pPr/>
              <a:t>‹N°›</a:t>
            </a:fld>
            <a:endParaRPr lang="fr-FR" altLang="fr-FR"/>
          </a:p>
        </p:txBody>
      </p:sp>
    </p:spTree>
    <p:extLst>
      <p:ext uri="{BB962C8B-B14F-4D97-AF65-F5344CB8AC3E}">
        <p14:creationId xmlns:p14="http://schemas.microsoft.com/office/powerpoint/2010/main" val="6460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ru-RU" altLang="fr-FR" smtClean="0"/>
              <a:t>Общий пакет H3SE - TCG 3.1 – One MAESTRO и организация HSE – V3</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78D229DF-228A-704D-B787-CB5A3DFB7B16}"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7.em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ru-RU"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ru-RU" b="1" i="0" u="none" baseline="0">
                <a:ea typeface="+mj-ea"/>
              </a:rPr>
              <a:t>One MAESTRO </a:t>
            </a:r>
            <a:r>
              <a:rPr lang="ru-RU">
                <a:ea typeface="+mj-ea"/>
              </a:rPr>
              <a:t/>
            </a:r>
            <a:br>
              <a:rPr lang="ru-RU">
                <a:ea typeface="+mj-ea"/>
              </a:rPr>
            </a:br>
            <a:r>
              <a:rPr lang="ru-RU" b="1" i="0" u="none" baseline="0">
                <a:ea typeface="+mj-ea"/>
              </a:rPr>
              <a:t>и организация HSE</a:t>
            </a:r>
            <a:endParaRPr lang="ru-RU"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ru-RU" b="0" i="0" u="none" baseline="0">
                <a:cs typeface="Arial" charset="0"/>
              </a:rPr>
              <a:t>Общий пакет H3SE</a:t>
            </a:r>
          </a:p>
          <a:p>
            <a:pPr algn="l" rtl="0" eaLnBrk="1" hangingPunct="1"/>
            <a:r>
              <a:rPr lang="ru-RU" b="0" i="0" u="none" baseline="0">
                <a:cs typeface="Arial" charset="0"/>
              </a:rPr>
              <a:t>Модуль TCG 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ХРАНИЛИЩЕ ДАННЫХ HSE: комплект документации от уровня Группы до уровня предприятий</a:t>
            </a:r>
            <a:endParaRPr lang="ru-RU" dirty="0"/>
          </a:p>
        </p:txBody>
      </p:sp>
      <p:sp>
        <p:nvSpPr>
          <p:cNvPr id="2457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0B864A1-A937-1E47-AAFB-9CF6F599A7F4}" type="slidenum">
              <a:rPr>
                <a:solidFill>
                  <a:srgbClr val="898989"/>
                </a:solidFill>
                <a:ea typeface="Helvetica" charset="0"/>
                <a:cs typeface="Helvetica" charset="0"/>
              </a:rPr>
              <a:pPr/>
              <a:t>10</a:t>
            </a:fld>
            <a:endParaRPr lang="ru-RU" altLang="fr-FR">
              <a:solidFill>
                <a:srgbClr val="898989"/>
              </a:solidFill>
              <a:ea typeface="Helvetica" charset="0"/>
              <a:cs typeface="Helvetica" charset="0"/>
            </a:endParaRPr>
          </a:p>
        </p:txBody>
      </p:sp>
      <p:pic>
        <p:nvPicPr>
          <p:cNvPr id="24590" name="Picture 4"/>
          <p:cNvPicPr>
            <a:picLocks noChangeAspect="1" noChangeArrowheads="1"/>
          </p:cNvPicPr>
          <p:nvPr/>
        </p:nvPicPr>
        <p:blipFill>
          <a:blip r:embed="rId3">
            <a:extLst>
              <a:ext uri="{28A0092B-C50C-407E-A947-70E740481C1C}">
                <a14:useLocalDpi xmlns:a14="http://schemas.microsoft.com/office/drawing/2010/main" val="0"/>
              </a:ext>
            </a:extLst>
          </a:blip>
          <a:srcRect t="1952" b="1785"/>
          <a:stretch>
            <a:fillRect/>
          </a:stretch>
        </p:blipFill>
        <p:spPr bwMode="auto">
          <a:xfrm>
            <a:off x="5249708" y="1223548"/>
            <a:ext cx="862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8974" y="1233712"/>
            <a:ext cx="8556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ZoneTexte 38"/>
          <p:cNvSpPr txBox="1">
            <a:spLocks noChangeArrowheads="1"/>
          </p:cNvSpPr>
          <p:nvPr/>
        </p:nvSpPr>
        <p:spPr bwMode="auto">
          <a:xfrm>
            <a:off x="4494803" y="2420888"/>
            <a:ext cx="31063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ru-RU" sz="2000" b="0" i="0" u="none" baseline="0" dirty="0">
                <a:latin typeface="+mn-lt"/>
                <a:cs typeface="Arial"/>
              </a:rPr>
              <a:t>Директивы</a:t>
            </a:r>
          </a:p>
          <a:p>
            <a:pPr marL="285750" indent="-285750" algn="l" rtl="0">
              <a:spcBef>
                <a:spcPts val="300"/>
              </a:spcBef>
              <a:spcAft>
                <a:spcPts val="300"/>
              </a:spcAft>
              <a:buClr>
                <a:srgbClr val="A90025"/>
              </a:buClr>
              <a:buSzPct val="120000"/>
              <a:buFont typeface="Lucida Grande" charset="0"/>
              <a:buChar char="●"/>
            </a:pPr>
            <a:r>
              <a:rPr lang="ru-RU" sz="2000" b="0" i="0" u="none" baseline="0" dirty="0">
                <a:latin typeface="+mn-lt"/>
                <a:cs typeface="Arial"/>
              </a:rPr>
              <a:t>Правила компании</a:t>
            </a:r>
          </a:p>
          <a:p>
            <a:pPr marL="285750" indent="-285750" algn="l" rtl="0">
              <a:spcBef>
                <a:spcPts val="300"/>
              </a:spcBef>
              <a:spcAft>
                <a:spcPts val="300"/>
              </a:spcAft>
              <a:buClr>
                <a:srgbClr val="A90025"/>
              </a:buClr>
              <a:buSzPct val="120000"/>
              <a:buFont typeface="Lucida Grande" charset="0"/>
              <a:buChar char="●"/>
            </a:pPr>
            <a:r>
              <a:rPr lang="ru-RU" sz="2000" b="0" i="0" u="none" baseline="0" dirty="0">
                <a:latin typeface="+mn-lt"/>
                <a:cs typeface="Arial"/>
              </a:rPr>
              <a:t>Справочники и руководства</a:t>
            </a:r>
            <a:endParaRPr lang="ru-RU" altLang="fr-FR" sz="2000" dirty="0">
              <a:latin typeface="+mn-lt"/>
              <a:cs typeface="Arial"/>
            </a:endParaRPr>
          </a:p>
        </p:txBody>
      </p:sp>
      <p:sp>
        <p:nvSpPr>
          <p:cNvPr id="24593" name="ZoneTexte 39"/>
          <p:cNvSpPr txBox="1">
            <a:spLocks noChangeArrowheads="1"/>
          </p:cNvSpPr>
          <p:nvPr/>
        </p:nvSpPr>
        <p:spPr bwMode="auto">
          <a:xfrm>
            <a:off x="4506031" y="4775107"/>
            <a:ext cx="23907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ru-RU" sz="2000" b="0" i="0" u="none" baseline="0">
                <a:latin typeface="+mn-lt"/>
                <a:cs typeface="Arial"/>
              </a:rPr>
              <a:t>Политика филиалов</a:t>
            </a:r>
          </a:p>
          <a:p>
            <a:pPr marL="285750" indent="-285750" algn="l" rtl="0">
              <a:spcBef>
                <a:spcPts val="300"/>
              </a:spcBef>
              <a:spcAft>
                <a:spcPts val="300"/>
              </a:spcAft>
              <a:buClr>
                <a:srgbClr val="A90025"/>
              </a:buClr>
              <a:buSzPct val="120000"/>
              <a:buFont typeface="Lucida Grande" charset="0"/>
              <a:buChar char="●"/>
            </a:pPr>
            <a:r>
              <a:rPr lang="ru-RU" sz="2000" b="0" i="0" u="none" baseline="0">
                <a:latin typeface="+mn-lt"/>
                <a:cs typeface="Arial"/>
              </a:rPr>
              <a:t>Правила</a:t>
            </a:r>
          </a:p>
          <a:p>
            <a:pPr marL="285750" indent="-285750" algn="l" rtl="0">
              <a:spcBef>
                <a:spcPts val="300"/>
              </a:spcBef>
              <a:spcAft>
                <a:spcPts val="300"/>
              </a:spcAft>
              <a:buClr>
                <a:srgbClr val="A90025"/>
              </a:buClr>
              <a:buSzPct val="120000"/>
              <a:buFont typeface="Lucida Grande" charset="0"/>
              <a:buChar char="●"/>
            </a:pPr>
            <a:r>
              <a:rPr lang="ru-RU" sz="2000" b="0" i="0" u="none" baseline="0">
                <a:latin typeface="+mn-lt"/>
                <a:cs typeface="Arial"/>
              </a:rPr>
              <a:t>Процедуры</a:t>
            </a:r>
          </a:p>
        </p:txBody>
      </p:sp>
      <p:sp>
        <p:nvSpPr>
          <p:cNvPr id="22" name="ZoneTexte 21"/>
          <p:cNvSpPr txBox="1"/>
          <p:nvPr/>
        </p:nvSpPr>
        <p:spPr>
          <a:xfrm>
            <a:off x="1392937" y="1558223"/>
            <a:ext cx="2314575" cy="369887"/>
          </a:xfrm>
          <a:prstGeom prst="rect">
            <a:avLst/>
          </a:prstGeom>
          <a:noFill/>
        </p:spPr>
        <p:txBody>
          <a:bodyPr>
            <a:spAutoFit/>
          </a:bodyPr>
          <a:lstStyle/>
          <a:p>
            <a:pPr algn="l" rtl="0">
              <a:defRPr/>
            </a:pPr>
            <a:r>
              <a:rPr lang="ru-RU" b="0" i="0" u="none" baseline="0"/>
              <a:t>Уровень Группы </a:t>
            </a:r>
          </a:p>
        </p:txBody>
      </p:sp>
      <p:sp>
        <p:nvSpPr>
          <p:cNvPr id="23" name="ZoneTexte 22"/>
          <p:cNvSpPr txBox="1"/>
          <p:nvPr/>
        </p:nvSpPr>
        <p:spPr>
          <a:xfrm>
            <a:off x="1403648" y="5099077"/>
            <a:ext cx="2519362" cy="400110"/>
          </a:xfrm>
          <a:prstGeom prst="rect">
            <a:avLst/>
          </a:prstGeom>
          <a:noFill/>
        </p:spPr>
        <p:txBody>
          <a:bodyPr>
            <a:spAutoFit/>
          </a:bodyPr>
          <a:lstStyle/>
          <a:p>
            <a:pPr algn="l" rtl="0">
              <a:defRPr/>
            </a:pPr>
            <a:r>
              <a:rPr lang="ru-RU" sz="2000" b="0" i="0" u="none" baseline="0" dirty="0"/>
              <a:t>Уровень предприятия</a:t>
            </a:r>
          </a:p>
        </p:txBody>
      </p:sp>
      <p:pic>
        <p:nvPicPr>
          <p:cNvPr id="2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mediagrp.corp.local/DSER/DSER_SECURITE/media/01%20FR/02%20SEI%20la%20direction%20sécurité%20du%20groupe/04%20Sécurité%20des%20Transports/Images/215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360430" y="2420888"/>
            <a:ext cx="2736000" cy="1631216"/>
          </a:xfrm>
          <a:prstGeom prst="rect">
            <a:avLst/>
          </a:prstGeom>
          <a:noFill/>
        </p:spPr>
        <p:txBody>
          <a:bodyPr wrap="square">
            <a:spAutoFit/>
          </a:bodyPr>
          <a:lstStyle/>
          <a:p>
            <a:pPr algn="ctr" rtl="0">
              <a:defRPr/>
            </a:pPr>
            <a:r>
              <a:rPr lang="ru-RU" sz="2000" b="0" i="0" u="none" baseline="0" dirty="0"/>
              <a:t>Уровень отделений: Разведка и добыча</a:t>
            </a:r>
          </a:p>
          <a:p>
            <a:pPr algn="ctr" rtl="0">
              <a:defRPr/>
            </a:pPr>
            <a:r>
              <a:rPr lang="ru-RU" sz="2000" b="0" i="0" u="none" baseline="0" dirty="0"/>
              <a:t>Маркетинг и услуги</a:t>
            </a:r>
          </a:p>
          <a:p>
            <a:pPr algn="ctr" rtl="0">
              <a:defRPr/>
            </a:pPr>
            <a:r>
              <a:rPr lang="ru-RU" sz="2000" b="0" i="0" u="none" baseline="0" dirty="0"/>
              <a:t>Нефтехимическая переработка</a:t>
            </a:r>
          </a:p>
          <a:p>
            <a:pPr algn="ctr" rtl="0">
              <a:defRPr/>
            </a:pPr>
            <a:r>
              <a:rPr lang="ru-RU" sz="2000" b="0" i="0" u="none" baseline="0" dirty="0"/>
              <a:t>GRP</a:t>
            </a:r>
            <a:endParaRPr lang="ru-RU" sz="2000" dirty="0"/>
          </a:p>
        </p:txBody>
      </p:sp>
      <p:pic>
        <p:nvPicPr>
          <p:cNvPr id="28" name="Image 10" descr="TOTAL_ADM.png"/>
          <p:cNvPicPr>
            <a:picLocks noChangeAspect="1"/>
          </p:cNvPicPr>
          <p:nvPr/>
        </p:nvPicPr>
        <p:blipFill>
          <a:blip r:embed="rId8">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necteur droit 28"/>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7432" y="1637701"/>
            <a:ext cx="2821436" cy="3143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Общая культура HSE</a:t>
            </a:r>
            <a:endParaRPr lang="ru-RU" dirty="0"/>
          </a:p>
        </p:txBody>
      </p:sp>
      <p:sp>
        <p:nvSpPr>
          <p:cNvPr id="2560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E64F3FE-6443-C047-9895-5E7A28187721}" type="slidenum">
              <a:rPr>
                <a:solidFill>
                  <a:srgbClr val="898989"/>
                </a:solidFill>
                <a:ea typeface="Helvetica" charset="0"/>
                <a:cs typeface="Helvetica" charset="0"/>
              </a:rPr>
              <a:pPr/>
              <a:t>11</a:t>
            </a:fld>
            <a:endParaRPr lang="ru-RU" altLang="fr-FR">
              <a:solidFill>
                <a:srgbClr val="898989"/>
              </a:solidFill>
              <a:ea typeface="Helvetica" charset="0"/>
              <a:cs typeface="Helvetica" charset="0"/>
            </a:endParaRPr>
          </a:p>
        </p:txBody>
      </p:sp>
      <p:sp>
        <p:nvSpPr>
          <p:cNvPr id="25605" name="ZoneTexte 7"/>
          <p:cNvSpPr txBox="1">
            <a:spLocks noChangeArrowheads="1"/>
          </p:cNvSpPr>
          <p:nvPr/>
        </p:nvSpPr>
        <p:spPr bwMode="auto">
          <a:xfrm>
            <a:off x="5584154" y="170074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a:t>Золотые правила</a:t>
            </a:r>
          </a:p>
        </p:txBody>
      </p:sp>
      <p:sp>
        <p:nvSpPr>
          <p:cNvPr id="25606" name="ZoneTexte 8"/>
          <p:cNvSpPr txBox="1">
            <a:spLocks noChangeArrowheads="1"/>
          </p:cNvSpPr>
          <p:nvPr/>
        </p:nvSpPr>
        <p:spPr bwMode="auto">
          <a:xfrm>
            <a:off x="6242500" y="3171805"/>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a:t>СТОП-карта</a:t>
            </a:r>
            <a:endParaRPr lang="ru-RU" altLang="fr-FR" dirty="0"/>
          </a:p>
        </p:txBody>
      </p:sp>
      <p:sp>
        <p:nvSpPr>
          <p:cNvPr id="25607" name="ZoneTexte 9"/>
          <p:cNvSpPr txBox="1">
            <a:spLocks noChangeArrowheads="1"/>
          </p:cNvSpPr>
          <p:nvPr/>
        </p:nvSpPr>
        <p:spPr bwMode="auto">
          <a:xfrm>
            <a:off x="2166937" y="4257213"/>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a:t>Контроль</a:t>
            </a:r>
          </a:p>
        </p:txBody>
      </p:sp>
      <p:sp>
        <p:nvSpPr>
          <p:cNvPr id="25608" name="ZoneTexte 10"/>
          <p:cNvSpPr txBox="1">
            <a:spLocks noChangeArrowheads="1"/>
          </p:cNvSpPr>
          <p:nvPr/>
        </p:nvSpPr>
        <p:spPr bwMode="auto">
          <a:xfrm>
            <a:off x="153198" y="2867083"/>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dirty="0"/>
              <a:t>REX - Учет прошлого опыта</a:t>
            </a:r>
          </a:p>
        </p:txBody>
      </p:sp>
      <p:sp>
        <p:nvSpPr>
          <p:cNvPr id="25609" name="ZoneTexte 11"/>
          <p:cNvSpPr txBox="1">
            <a:spLocks noChangeArrowheads="1"/>
          </p:cNvSpPr>
          <p:nvPr/>
        </p:nvSpPr>
        <p:spPr bwMode="auto">
          <a:xfrm>
            <a:off x="1947689" y="1515465"/>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dirty="0"/>
              <a:t>Рост нарушений</a:t>
            </a:r>
          </a:p>
        </p:txBody>
      </p:sp>
      <p:sp>
        <p:nvSpPr>
          <p:cNvPr id="25610" name="ZoneTexte 12"/>
          <p:cNvSpPr txBox="1">
            <a:spLocks noChangeArrowheads="1"/>
          </p:cNvSpPr>
          <p:nvPr/>
        </p:nvSpPr>
        <p:spPr bwMode="auto">
          <a:xfrm>
            <a:off x="4112541" y="4781775"/>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a:t>Отчетность о событиях</a:t>
            </a:r>
          </a:p>
        </p:txBody>
      </p:sp>
      <p:sp>
        <p:nvSpPr>
          <p:cNvPr id="14"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pic>
        <p:nvPicPr>
          <p:cNvPr id="15" name="Image 14"/>
          <p:cNvPicPr>
            <a:picLocks noChangeAspect="1"/>
          </p:cNvPicPr>
          <p:nvPr/>
        </p:nvPicPr>
        <p:blipFill>
          <a:blip r:embed="rId2"/>
          <a:stretch>
            <a:fillRect/>
          </a:stretch>
        </p:blipFill>
        <p:spPr>
          <a:xfrm>
            <a:off x="3347864" y="2060848"/>
            <a:ext cx="2663712" cy="25555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bwMode="auto"/>
        <p:txBody>
          <a:bodyPr wrap="square" numCol="1" anchorCtr="0" compatLnSpc="1">
            <a:prstTxWarp prst="textNoShape">
              <a:avLst/>
            </a:prstTxWarp>
          </a:bodyPr>
          <a:lstStyle/>
          <a:p>
            <a:pPr algn="l" rtl="0"/>
            <a:r>
              <a:rPr lang="ru-RU" b="1" i="0" u="none" cap="none" baseline="0">
                <a:cs typeface="Arial" charset="0"/>
              </a:rPr>
              <a:t>КОНКРЕТНАЯ СИТУАЦИЯ: РОЛЬ HSE…</a:t>
            </a:r>
            <a:endParaRPr lang="ru-RU" altLang="fr-FR" cap="none">
              <a:cs typeface="Arial" charset="0"/>
            </a:endParaRPr>
          </a:p>
        </p:txBody>
      </p:sp>
      <p:sp>
        <p:nvSpPr>
          <p:cNvPr id="2662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DACCA96-6A40-FD47-8BC6-116871DD3BBC}" type="slidenum">
              <a:rPr>
                <a:solidFill>
                  <a:srgbClr val="898989"/>
                </a:solidFill>
                <a:ea typeface="Helvetica" charset="0"/>
                <a:cs typeface="Helvetica" charset="0"/>
              </a:rPr>
              <a:pPr/>
              <a:t>12</a:t>
            </a:fld>
            <a:endParaRPr lang="ru-RU" altLang="fr-FR">
              <a:solidFill>
                <a:srgbClr val="898989"/>
              </a:solidFill>
              <a:ea typeface="Helvetica" charset="0"/>
              <a:cs typeface="Helvetica" charset="0"/>
            </a:endParaRPr>
          </a:p>
        </p:txBody>
      </p:sp>
      <p:sp>
        <p:nvSpPr>
          <p:cNvPr id="26627" name="Espace réservé du texte 5"/>
          <p:cNvSpPr>
            <a:spLocks noGrp="1"/>
          </p:cNvSpPr>
          <p:nvPr>
            <p:ph type="body" sz="quarter" idx="12"/>
          </p:nvPr>
        </p:nvSpPr>
        <p:spPr>
          <a:xfrm>
            <a:off x="457200" y="1412875"/>
            <a:ext cx="8218488" cy="5040313"/>
          </a:xfrm>
        </p:spPr>
        <p:txBody>
          <a:bodyPr/>
          <a:lstStyle/>
          <a:p>
            <a:pPr algn="l" rtl="0"/>
            <a:r>
              <a:rPr lang="ru-RU" b="0" i="0" u="none" baseline="0">
                <a:cs typeface="Arial" charset="0"/>
              </a:rPr>
              <a:t>Джон: </a:t>
            </a:r>
          </a:p>
          <a:p>
            <a:endParaRPr lang="ru-RU" altLang="fr-FR" dirty="0">
              <a:cs typeface="Arial" charset="0"/>
            </a:endParaRPr>
          </a:p>
          <a:p>
            <a:pPr algn="l" rtl="0"/>
            <a:r>
              <a:rPr lang="ru-RU" b="0" i="0" u="none" baseline="0">
                <a:cs typeface="Arial" charset="0"/>
              </a:rPr>
              <a:t>Руководитель центра:</a:t>
            </a:r>
          </a:p>
          <a:p>
            <a:endParaRPr lang="ru-RU" altLang="fr-FR" dirty="0">
              <a:cs typeface="Arial" charset="0"/>
            </a:endParaRPr>
          </a:p>
          <a:p>
            <a:pPr algn="l" rtl="0"/>
            <a:r>
              <a:rPr lang="ru-RU" b="0" i="0" u="none" baseline="0">
                <a:cs typeface="Arial" charset="0"/>
              </a:rPr>
              <a:t>Инструктор:</a:t>
            </a:r>
          </a:p>
          <a:p>
            <a:endParaRPr lang="ru-RU" altLang="fr-FR" dirty="0">
              <a:cs typeface="Arial" charset="0"/>
            </a:endParaRPr>
          </a:p>
          <a:p>
            <a:pPr algn="l" rtl="0"/>
            <a:r>
              <a:rPr lang="ru-RU" b="0" i="0" u="none" baseline="0">
                <a:cs typeface="Arial" charset="0"/>
              </a:rPr>
              <a:t>Каждый парашютист:</a:t>
            </a:r>
          </a:p>
          <a:p>
            <a:endParaRPr lang="ru-RU" altLang="fr-FR" dirty="0">
              <a:cs typeface="Arial" charset="0"/>
            </a:endParaRPr>
          </a:p>
          <a:p>
            <a:pPr algn="l" rtl="0"/>
            <a:r>
              <a:rPr lang="ru-RU" b="0" i="0" u="none" baseline="0">
                <a:cs typeface="Arial" charset="0"/>
              </a:rPr>
              <a:t>Специалист по HSE, если Джон возьмет его к себе на работу:</a:t>
            </a:r>
          </a:p>
          <a:p>
            <a:endParaRPr lang="ru-RU" altLang="fr-FR" dirty="0">
              <a:cs typeface="Arial" charset="0"/>
            </a:endParaRPr>
          </a:p>
          <a:p>
            <a:endParaRPr lang="ru-RU" altLang="fr-FR" dirty="0">
              <a:cs typeface="Arial" charset="0"/>
            </a:endParaRPr>
          </a:p>
          <a:p>
            <a:endParaRPr lang="ru-RU"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2950" cy="635000"/>
          </a:xfrm>
        </p:spPr>
        <p:txBody>
          <a:bodyPr/>
          <a:lstStyle/>
          <a:p>
            <a:pPr algn="l" rtl="0">
              <a:defRPr/>
            </a:pPr>
            <a:r>
              <a:rPr lang="ru-RU" b="1" i="0" u="none" baseline="0"/>
              <a:t>Обязанности подразделения HSE в Группе Total</a:t>
            </a:r>
            <a:endParaRPr lang="ru-RU" dirty="0"/>
          </a:p>
        </p:txBody>
      </p:sp>
      <p:sp>
        <p:nvSpPr>
          <p:cNvPr id="2765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7A6478E8-9340-B844-98B1-CE3B88B2B4B2}" type="slidenum">
              <a:rPr>
                <a:solidFill>
                  <a:srgbClr val="898989"/>
                </a:solidFill>
                <a:ea typeface="Helvetica" charset="0"/>
                <a:cs typeface="Helvetica" charset="0"/>
              </a:rPr>
              <a:pPr/>
              <a:t>13</a:t>
            </a:fld>
            <a:endParaRPr lang="ru-RU" altLang="fr-FR">
              <a:solidFill>
                <a:srgbClr val="898989"/>
              </a:solidFill>
              <a:ea typeface="Helvetica" charset="0"/>
              <a:cs typeface="Helvetica" charset="0"/>
            </a:endParaRPr>
          </a:p>
        </p:txBody>
      </p:sp>
      <p:sp>
        <p:nvSpPr>
          <p:cNvPr id="6" name="Rectangle à coins arrondis 5"/>
          <p:cNvSpPr/>
          <p:nvPr/>
        </p:nvSpPr>
        <p:spPr>
          <a:xfrm>
            <a:off x="1042988" y="1500188"/>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b="1" i="0" u="none" baseline="0">
                <a:solidFill>
                  <a:schemeClr val="bg1"/>
                </a:solidFill>
              </a:rPr>
              <a:t>Исп. директор (г-н Пуйяннэ)</a:t>
            </a:r>
          </a:p>
        </p:txBody>
      </p:sp>
      <p:sp>
        <p:nvSpPr>
          <p:cNvPr id="7" name="Rectangle à coins arrondis 6"/>
          <p:cNvSpPr/>
          <p:nvPr/>
        </p:nvSpPr>
        <p:spPr>
          <a:xfrm>
            <a:off x="1042988" y="245824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b="1" i="0" u="none" baseline="0">
                <a:solidFill>
                  <a:schemeClr val="bg1"/>
                </a:solidFill>
              </a:rPr>
              <a:t>Директор отделения</a:t>
            </a:r>
          </a:p>
        </p:txBody>
      </p:sp>
      <p:sp>
        <p:nvSpPr>
          <p:cNvPr id="8" name="Rectangle à coins arrondis 7"/>
          <p:cNvSpPr/>
          <p:nvPr/>
        </p:nvSpPr>
        <p:spPr>
          <a:xfrm>
            <a:off x="1042988" y="3416301"/>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1" i="0" u="none" baseline="0" dirty="0">
                <a:solidFill>
                  <a:schemeClr val="bg1"/>
                </a:solidFill>
              </a:rPr>
              <a:t>Директор филиала: Оперативный руководитель HSE филиала</a:t>
            </a:r>
            <a:endParaRPr lang="ru-RU" sz="1600" b="1" dirty="0">
              <a:solidFill>
                <a:schemeClr val="bg1"/>
              </a:solidFill>
            </a:endParaRPr>
          </a:p>
        </p:txBody>
      </p:sp>
      <p:sp>
        <p:nvSpPr>
          <p:cNvPr id="9" name="Rectangle à coins arrondis 8"/>
          <p:cNvSpPr/>
          <p:nvPr/>
        </p:nvSpPr>
        <p:spPr>
          <a:xfrm>
            <a:off x="1035050" y="4374357"/>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b="1" i="0" u="none" baseline="0">
                <a:solidFill>
                  <a:schemeClr val="bg1"/>
                </a:solidFill>
              </a:rPr>
              <a:t>Руководитель предприятия</a:t>
            </a:r>
          </a:p>
        </p:txBody>
      </p:sp>
      <p:sp>
        <p:nvSpPr>
          <p:cNvPr id="27655" name="ZoneTexte 2"/>
          <p:cNvSpPr txBox="1">
            <a:spLocks noChangeArrowheads="1"/>
          </p:cNvSpPr>
          <p:nvPr/>
        </p:nvSpPr>
        <p:spPr bwMode="auto">
          <a:xfrm>
            <a:off x="647700" y="1042988"/>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1" i="1" u="none" baseline="0"/>
              <a:t>Руководитель = руководитель HSE</a:t>
            </a:r>
          </a:p>
        </p:txBody>
      </p:sp>
      <p:sp>
        <p:nvSpPr>
          <p:cNvPr id="10" name="Rectangle à coins arrondis 9"/>
          <p:cNvSpPr/>
          <p:nvPr/>
        </p:nvSpPr>
        <p:spPr>
          <a:xfrm>
            <a:off x="1035050" y="5326426"/>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b="1" i="0" u="none" baseline="0">
                <a:solidFill>
                  <a:schemeClr val="bg1"/>
                </a:solidFill>
              </a:rPr>
              <a:t>Сотрудники</a:t>
            </a:r>
            <a:endParaRPr lang="ru-RU" b="1" dirty="0">
              <a:solidFill>
                <a:schemeClr val="bg1"/>
              </a:solidFill>
            </a:endParaRPr>
          </a:p>
        </p:txBody>
      </p:sp>
      <p:sp>
        <p:nvSpPr>
          <p:cNvPr id="11"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042988" y="1523834"/>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b="1" i="0" u="none" baseline="0">
                <a:solidFill>
                  <a:schemeClr val="bg1"/>
                </a:solidFill>
              </a:rPr>
              <a:t>Исп. директор (г-н Пуйяннэ)</a:t>
            </a:r>
          </a:p>
        </p:txBody>
      </p:sp>
      <p:sp>
        <p:nvSpPr>
          <p:cNvPr id="17" name="Rectangle à coins arrondis 16"/>
          <p:cNvSpPr/>
          <p:nvPr/>
        </p:nvSpPr>
        <p:spPr>
          <a:xfrm>
            <a:off x="1042988" y="242695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b="1" i="0" u="none" baseline="0">
                <a:solidFill>
                  <a:schemeClr val="bg1"/>
                </a:solidFill>
              </a:rPr>
              <a:t>Директор отделения</a:t>
            </a:r>
          </a:p>
        </p:txBody>
      </p:sp>
      <p:sp>
        <p:nvSpPr>
          <p:cNvPr id="18" name="Rectangle à coins arrondis 17"/>
          <p:cNvSpPr/>
          <p:nvPr/>
        </p:nvSpPr>
        <p:spPr>
          <a:xfrm>
            <a:off x="1042988" y="3366505"/>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1" i="0" u="none" baseline="0" dirty="0">
                <a:solidFill>
                  <a:schemeClr val="bg1"/>
                </a:solidFill>
              </a:rPr>
              <a:t>Директор филиала: Оперативный руководитель HSE филиала</a:t>
            </a:r>
          </a:p>
        </p:txBody>
      </p:sp>
      <p:sp>
        <p:nvSpPr>
          <p:cNvPr id="19" name="Rectangle à coins arrondis 18"/>
          <p:cNvSpPr/>
          <p:nvPr/>
        </p:nvSpPr>
        <p:spPr>
          <a:xfrm>
            <a:off x="1042988" y="4306055"/>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b="1" i="0" u="none" baseline="0">
                <a:solidFill>
                  <a:schemeClr val="bg1"/>
                </a:solidFill>
              </a:rPr>
              <a:t>Руководитель предприятия</a:t>
            </a:r>
          </a:p>
        </p:txBody>
      </p:sp>
      <p:sp>
        <p:nvSpPr>
          <p:cNvPr id="2867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5F06D3E-AF21-CE4B-9A78-469653CBCFBF}" type="slidenum">
              <a:rPr>
                <a:solidFill>
                  <a:srgbClr val="898989"/>
                </a:solidFill>
                <a:ea typeface="Helvetica" charset="0"/>
                <a:cs typeface="Helvetica" charset="0"/>
              </a:rPr>
              <a:pPr/>
              <a:t>14</a:t>
            </a:fld>
            <a:endParaRPr lang="ru-RU" altLang="fr-FR">
              <a:solidFill>
                <a:srgbClr val="898989"/>
              </a:solidFill>
              <a:ea typeface="Helvetica" charset="0"/>
              <a:cs typeface="Helvetica" charset="0"/>
            </a:endParaRPr>
          </a:p>
        </p:txBody>
      </p:sp>
      <p:sp>
        <p:nvSpPr>
          <p:cNvPr id="10" name="Rectangle à coins arrondis 9"/>
          <p:cNvSpPr/>
          <p:nvPr/>
        </p:nvSpPr>
        <p:spPr>
          <a:xfrm>
            <a:off x="4283965" y="1577808"/>
            <a:ext cx="3673475"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0" i="0" u="none" baseline="0"/>
              <a:t>Специалисты, эксперты HSE разрабатывают правила для отделений</a:t>
            </a:r>
          </a:p>
        </p:txBody>
      </p:sp>
      <p:sp>
        <p:nvSpPr>
          <p:cNvPr id="11" name="Rectangle à coins arrondis 10"/>
          <p:cNvSpPr/>
          <p:nvPr/>
        </p:nvSpPr>
        <p:spPr>
          <a:xfrm>
            <a:off x="4269830" y="2489856"/>
            <a:ext cx="3673475" cy="684212"/>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0" i="0" u="none" baseline="0"/>
              <a:t>Специалисты HSE по профессиям отделения</a:t>
            </a:r>
            <a:endParaRPr lang="ru-RU" sz="1600" dirty="0"/>
          </a:p>
        </p:txBody>
      </p:sp>
      <p:sp>
        <p:nvSpPr>
          <p:cNvPr id="12" name="Rectangle à coins arrondis 11"/>
          <p:cNvSpPr/>
          <p:nvPr/>
        </p:nvSpPr>
        <p:spPr>
          <a:xfrm>
            <a:off x="4283965" y="3426494"/>
            <a:ext cx="3689350"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0" i="0" u="none" baseline="0"/>
              <a:t>Команда HSE для внедрения систем управления HSE</a:t>
            </a:r>
          </a:p>
        </p:txBody>
      </p:sp>
      <p:sp>
        <p:nvSpPr>
          <p:cNvPr id="13" name="Rectangle à coins arrondis 12"/>
          <p:cNvSpPr/>
          <p:nvPr/>
        </p:nvSpPr>
        <p:spPr>
          <a:xfrm>
            <a:off x="4269830" y="4413465"/>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0" i="0" u="none" baseline="0"/>
              <a:t>Команда HSE на месте: совет, руководство, проверка правил</a:t>
            </a:r>
          </a:p>
        </p:txBody>
      </p:sp>
      <p:sp>
        <p:nvSpPr>
          <p:cNvPr id="20" name="Titre 1"/>
          <p:cNvSpPr>
            <a:spLocks noGrp="1"/>
          </p:cNvSpPr>
          <p:nvPr>
            <p:ph type="title"/>
          </p:nvPr>
        </p:nvSpPr>
        <p:spPr>
          <a:xfrm>
            <a:off x="457200" y="274638"/>
            <a:ext cx="8362950" cy="635000"/>
          </a:xfrm>
        </p:spPr>
        <p:txBody>
          <a:bodyPr/>
          <a:lstStyle/>
          <a:p>
            <a:pPr algn="l" rtl="0">
              <a:defRPr/>
            </a:pPr>
            <a:r>
              <a:rPr lang="ru-RU" b="1" i="0" u="none" baseline="0"/>
              <a:t>Обязанности подразделения HSE в Группе Total</a:t>
            </a:r>
            <a:endParaRPr lang="ru-RU" dirty="0"/>
          </a:p>
        </p:txBody>
      </p:sp>
      <p:sp>
        <p:nvSpPr>
          <p:cNvPr id="28683" name="ZoneTexte 20"/>
          <p:cNvSpPr txBox="1">
            <a:spLocks noChangeArrowheads="1"/>
          </p:cNvSpPr>
          <p:nvPr/>
        </p:nvSpPr>
        <p:spPr bwMode="auto">
          <a:xfrm>
            <a:off x="542805" y="1018693"/>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1" i="1" u="none" baseline="0"/>
              <a:t>Руководитель = руководитель HSE</a:t>
            </a:r>
          </a:p>
        </p:txBody>
      </p:sp>
      <p:sp>
        <p:nvSpPr>
          <p:cNvPr id="23" name="Rectangle à coins arrondis 22"/>
          <p:cNvSpPr/>
          <p:nvPr/>
        </p:nvSpPr>
        <p:spPr>
          <a:xfrm>
            <a:off x="4860032" y="981075"/>
            <a:ext cx="3673475" cy="431800"/>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0" i="0" u="none" baseline="0"/>
              <a:t>Команды HSE являются поддержкой</a:t>
            </a:r>
            <a:endParaRPr lang="ru-RU" sz="1600" dirty="0"/>
          </a:p>
        </p:txBody>
      </p:sp>
      <p:sp>
        <p:nvSpPr>
          <p:cNvPr id="15" name="Rectangle à coins arrondis 14"/>
          <p:cNvSpPr/>
          <p:nvPr/>
        </p:nvSpPr>
        <p:spPr>
          <a:xfrm>
            <a:off x="1042988" y="5248288"/>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b="1" i="0" u="none" baseline="0">
                <a:solidFill>
                  <a:schemeClr val="bg1"/>
                </a:solidFill>
              </a:rPr>
              <a:t>Сотрудники</a:t>
            </a:r>
            <a:endParaRPr lang="ru-RU" b="1" dirty="0">
              <a:solidFill>
                <a:schemeClr val="bg1"/>
              </a:solidFill>
            </a:endParaRPr>
          </a:p>
        </p:txBody>
      </p:sp>
      <p:sp>
        <p:nvSpPr>
          <p:cNvPr id="21" name="Rectangle à coins arrondis 20"/>
          <p:cNvSpPr/>
          <p:nvPr/>
        </p:nvSpPr>
        <p:spPr>
          <a:xfrm>
            <a:off x="4283965" y="5347506"/>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ru-RU" sz="1600" b="0" i="0" u="none" baseline="0"/>
              <a:t>Следовать правилам, использовать средства, заботиться о других.</a:t>
            </a:r>
            <a:endParaRPr lang="ru-RU" sz="1600" dirty="0"/>
          </a:p>
        </p:txBody>
      </p:sp>
      <p:sp>
        <p:nvSpPr>
          <p:cNvPr id="22"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Организация HSE на уровне Группы</a:t>
            </a:r>
            <a:endParaRPr lang="ru-RU" dirty="0"/>
          </a:p>
        </p:txBody>
      </p:sp>
      <p:sp>
        <p:nvSpPr>
          <p:cNvPr id="2969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FA5B68D-89AC-F240-A889-614B2BD31F3A}" type="slidenum">
              <a:rPr>
                <a:solidFill>
                  <a:srgbClr val="898989"/>
                </a:solidFill>
                <a:ea typeface="Helvetica" charset="0"/>
                <a:cs typeface="Helvetica" charset="0"/>
              </a:rPr>
              <a:pPr/>
              <a:t>15</a:t>
            </a:fld>
            <a:endParaRPr lang="ru-RU"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0291"/>
            <a:ext cx="8579296" cy="56470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ru-RU" b="1" i="0" u="none" baseline="0">
                <a:solidFill>
                  <a:schemeClr val="accent3">
                    <a:lumMod val="75000"/>
                  </a:schemeClr>
                </a:solidFill>
                <a:ea typeface="+mj-ea"/>
              </a:rPr>
              <a:t>Цели модуля</a:t>
            </a:r>
            <a:endParaRPr lang="ru-RU" dirty="0">
              <a:solidFill>
                <a:schemeClr val="accent3">
                  <a:lumMod val="75000"/>
                </a:schemeClr>
              </a:solidFill>
              <a:ea typeface="+mj-ea"/>
            </a:endParaRPr>
          </a:p>
        </p:txBody>
      </p:sp>
      <p:sp>
        <p:nvSpPr>
          <p:cNvPr id="15362"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D7664F5-AB76-7B49-8E79-789DCE439CB6}" type="slidenum">
              <a:rPr>
                <a:solidFill>
                  <a:srgbClr val="898989"/>
                </a:solidFill>
                <a:ea typeface="Helvetica" charset="0"/>
                <a:cs typeface="Helvetica" charset="0"/>
              </a:rPr>
              <a:pPr/>
              <a:t>2</a:t>
            </a:fld>
            <a:endParaRPr lang="ru-RU" altLang="fr-FR">
              <a:solidFill>
                <a:srgbClr val="898989"/>
              </a:solidFill>
              <a:ea typeface="Helvetica" charset="0"/>
              <a:cs typeface="Helvetica" charset="0"/>
            </a:endParaRPr>
          </a:p>
        </p:txBody>
      </p:sp>
      <p:sp>
        <p:nvSpPr>
          <p:cNvPr id="15363" name="Espace réservé du contenu 4"/>
          <p:cNvSpPr>
            <a:spLocks noGrp="1"/>
          </p:cNvSpPr>
          <p:nvPr>
            <p:ph type="body" sz="quarter" idx="12"/>
          </p:nvPr>
        </p:nvSpPr>
        <p:spPr>
          <a:xfrm>
            <a:off x="457200" y="1773238"/>
            <a:ext cx="8218488" cy="2374900"/>
          </a:xfrm>
        </p:spPr>
        <p:txBody>
          <a:bodyPr/>
          <a:lstStyle/>
          <a:p>
            <a:pPr marL="0" indent="0" algn="just" rtl="0">
              <a:buFont typeface="Lucida Grande" charset="0"/>
              <a:buNone/>
            </a:pPr>
            <a:r>
              <a:rPr lang="ru-RU" b="0" i="0" u="none" baseline="0">
                <a:cs typeface="Arial" charset="0"/>
              </a:rPr>
              <a:t>В конце модуля вы должны:</a:t>
            </a:r>
          </a:p>
          <a:p>
            <a:pPr marL="0" indent="0" algn="just" rtl="0"/>
            <a:endParaRPr lang="ru-RU" altLang="fr-FR" dirty="0">
              <a:cs typeface="Arial" charset="0"/>
            </a:endParaRPr>
          </a:p>
          <a:p>
            <a:pPr algn="l" rtl="0"/>
            <a:r>
              <a:rPr lang="ru-RU" b="0" i="0" u="none" baseline="0"/>
              <a:t>понимать, что такое MAESTRO и уметь ссылаться на основные элементы системы.</a:t>
            </a:r>
          </a:p>
          <a:p>
            <a:endParaRPr lang="ru-RU" altLang="fr-FR" dirty="0"/>
          </a:p>
          <a:p>
            <a:pPr algn="l" rtl="0"/>
            <a:r>
              <a:rPr lang="ru-RU" b="0" i="0" u="none" baseline="0"/>
              <a:t>знать обязанности HSE Группы, включая ваши. </a:t>
            </a:r>
            <a:endParaRPr lang="ru-RU" altLang="fr-FR" dirty="0"/>
          </a:p>
        </p:txBody>
      </p:sp>
      <p:sp>
        <p:nvSpPr>
          <p:cNvPr id="15364" name="Espace réservé du pied de page 1"/>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18488" cy="635000"/>
          </a:xfrm>
        </p:spPr>
        <p:txBody>
          <a:bodyPr/>
          <a:lstStyle/>
          <a:p>
            <a:pPr algn="l" rtl="0">
              <a:defRPr/>
            </a:pPr>
            <a:r>
              <a:rPr lang="ru-RU" b="1" i="0" u="none" baseline="0" dirty="0"/>
              <a:t>Конкретная ситуация:</a:t>
            </a:r>
            <a:r>
              <a:rPr lang="ru-RU" dirty="0"/>
              <a:t/>
            </a:r>
            <a:br>
              <a:rPr lang="ru-RU" dirty="0"/>
            </a:br>
            <a:r>
              <a:rPr lang="ru-RU" b="1" i="0" u="none" baseline="0" dirty="0"/>
              <a:t>ответственный за безопасность 3 центров с высокой степенью риска</a:t>
            </a:r>
            <a:endParaRPr lang="ru-RU" dirty="0"/>
          </a:p>
        </p:txBody>
      </p:sp>
      <p:sp>
        <p:nvSpPr>
          <p:cNvPr id="17410" name="Espace réservé du texte 2"/>
          <p:cNvSpPr>
            <a:spLocks noGrp="1"/>
          </p:cNvSpPr>
          <p:nvPr>
            <p:ph type="body" sz="quarter" idx="12"/>
          </p:nvPr>
        </p:nvSpPr>
        <p:spPr>
          <a:xfrm>
            <a:off x="457200" y="1125538"/>
            <a:ext cx="8218488" cy="5040312"/>
          </a:xfrm>
        </p:spPr>
        <p:txBody>
          <a:bodyPr/>
          <a:lstStyle/>
          <a:p>
            <a:pPr marL="0" indent="0" algn="just" rtl="0">
              <a:buFont typeface="Lucida Grande" charset="0"/>
              <a:buNone/>
            </a:pPr>
            <a:r>
              <a:rPr lang="ru-RU" sz="1600" b="0" i="1" u="none" baseline="0">
                <a:cs typeface="Arial" charset="0"/>
              </a:rPr>
              <a:t>«После нескольких лет размышлений, Джон решил создать три центра, чтобы любой мог заниматься экстремальными видами спорта с «сильным адреналином»: 2 центра прыжков с парашютом в 2 разных странах и скоростной автодром в одном из двух.</a:t>
            </a:r>
          </a:p>
          <a:p>
            <a:pPr marL="0" indent="0" algn="just" rtl="0">
              <a:buFont typeface="Lucida Grande" charset="0"/>
              <a:buNone/>
            </a:pPr>
            <a:r>
              <a:rPr lang="ru-RU" sz="1600" b="0" i="1" u="none" baseline="0">
                <a:cs typeface="Arial" charset="0"/>
              </a:rPr>
              <a:t>Проект продвигается вперед, так как 3 центра готовы или уже частично работают, нанято тридцать инструкторов, механиков, персонал. Оборудование (автомобили, самолеты, ...) почти новое, работает.</a:t>
            </a:r>
          </a:p>
          <a:p>
            <a:pPr marL="0" indent="0" algn="just" rtl="0">
              <a:buFont typeface="Lucida Grande" charset="0"/>
              <a:buNone/>
            </a:pPr>
            <a:r>
              <a:rPr lang="ru-RU" sz="1600" b="0" i="1" u="none" baseline="0">
                <a:cs typeface="Arial" charset="0"/>
              </a:rPr>
              <a:t>Зная об опасностях в таких видах спорта, Джон действительно хочет предотвратить несчастные случаи и происшествия, и очень строго стоит на том, чтобы риски эффективно контролировались независимо от предприятия.</a:t>
            </a:r>
          </a:p>
          <a:p>
            <a:pPr marL="0" indent="0" algn="just" rtl="0">
              <a:buFont typeface="Lucida Grande" charset="0"/>
              <a:buNone/>
            </a:pPr>
            <a:r>
              <a:rPr lang="ru-RU" sz="1600" b="0" i="1" u="none" baseline="0">
                <a:cs typeface="Arial" charset="0"/>
              </a:rPr>
              <a:t>Он чувствует, что несет полную ответственность за безопасность всех. Сегодня утром он немного волнуется, потому что он узнал об удивительных практиках, которые он проходил на объектах на прошлой неделе. Он не может на расстоянии нести полную ответственность. »</a:t>
            </a:r>
          </a:p>
          <a:p>
            <a:pPr marL="0" indent="0" algn="just" rtl="0">
              <a:buFont typeface="Lucida Grande" charset="0"/>
              <a:buNone/>
            </a:pPr>
            <a:endParaRPr lang="ru-RU" altLang="fr-FR" b="1">
              <a:cs typeface="Arial" charset="0"/>
            </a:endParaRPr>
          </a:p>
          <a:p>
            <a:pPr marL="0" indent="0" algn="ctr" rtl="0">
              <a:buFont typeface="Lucida Grande" charset="0"/>
              <a:buNone/>
            </a:pPr>
            <a:r>
              <a:rPr lang="ru-RU" b="1" i="0" u="none" baseline="0">
                <a:cs typeface="Arial" charset="0"/>
              </a:rPr>
              <a:t>На ваш взгляд, что можно было бы реализовать, чтобы быть более уверенным об управлении рисками?</a:t>
            </a:r>
          </a:p>
        </p:txBody>
      </p:sp>
      <p:sp>
        <p:nvSpPr>
          <p:cNvPr id="1741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0B90986-8D5B-344C-AF39-ADD033692A87}" type="slidenum">
              <a:rPr>
                <a:solidFill>
                  <a:srgbClr val="898989"/>
                </a:solidFill>
                <a:ea typeface="Helvetica" charset="0"/>
                <a:cs typeface="Helvetica" charset="0"/>
              </a:rPr>
              <a:pPr/>
              <a:t>3</a:t>
            </a:fld>
            <a:endParaRPr lang="ru-RU"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xfrm>
            <a:off x="457200" y="274638"/>
            <a:ext cx="8507413" cy="635000"/>
          </a:xfrm>
        </p:spPr>
        <p:txBody>
          <a:bodyPr wrap="square" numCol="1" anchorCtr="0" compatLnSpc="1">
            <a:prstTxWarp prst="textNoShape">
              <a:avLst/>
            </a:prstTxWarp>
          </a:bodyPr>
          <a:lstStyle/>
          <a:p>
            <a:pPr algn="l" rtl="0"/>
            <a:r>
              <a:rPr lang="ru-RU" b="1" i="0" u="none" cap="none" baseline="0">
                <a:cs typeface="Arial" charset="0"/>
              </a:rPr>
              <a:t>One MAESTRO</a:t>
            </a:r>
            <a:r>
              <a:rPr lang="ru-RU" sz="2800" cap="none">
                <a:solidFill>
                  <a:srgbClr val="073771"/>
                </a:solidFill>
                <a:cs typeface="Arial" charset="0"/>
              </a:rPr>
              <a:t/>
            </a:r>
            <a:br>
              <a:rPr lang="ru-RU" sz="2800" cap="none">
                <a:solidFill>
                  <a:srgbClr val="073771"/>
                </a:solidFill>
                <a:cs typeface="Arial" charset="0"/>
              </a:rPr>
            </a:br>
            <a:r>
              <a:rPr lang="ru-RU" sz="1600" b="1" i="0" u="sng" cap="none" baseline="0">
                <a:solidFill>
                  <a:srgbClr val="FA3805"/>
                </a:solidFill>
                <a:cs typeface="Arial" charset="0"/>
              </a:rPr>
              <a:t>M</a:t>
            </a:r>
            <a:r>
              <a:rPr lang="ru-RU" sz="1600" b="1" i="0" u="none" cap="none" baseline="0">
                <a:solidFill>
                  <a:srgbClr val="073771"/>
                </a:solidFill>
                <a:cs typeface="Arial" charset="0"/>
              </a:rPr>
              <a:t>anagement </a:t>
            </a:r>
            <a:r>
              <a:rPr lang="ru-RU" sz="1600" b="1" i="0" u="sng" cap="none" baseline="0">
                <a:solidFill>
                  <a:srgbClr val="FA3805"/>
                </a:solidFill>
                <a:cs typeface="Arial" charset="0"/>
              </a:rPr>
              <a:t>A</a:t>
            </a:r>
            <a:r>
              <a:rPr lang="ru-RU" sz="1600" b="1" i="0" u="none" cap="none" baseline="0">
                <a:solidFill>
                  <a:srgbClr val="073771"/>
                </a:solidFill>
                <a:cs typeface="Arial" charset="0"/>
              </a:rPr>
              <a:t>nd </a:t>
            </a:r>
            <a:r>
              <a:rPr lang="ru-RU" sz="1600" b="1" i="0" u="sng" cap="none" baseline="0">
                <a:solidFill>
                  <a:srgbClr val="FA3805"/>
                </a:solidFill>
                <a:cs typeface="Arial" charset="0"/>
              </a:rPr>
              <a:t>E</a:t>
            </a:r>
            <a:r>
              <a:rPr lang="ru-RU" sz="1600" b="1" i="0" u="none" cap="none" baseline="0">
                <a:solidFill>
                  <a:srgbClr val="073771"/>
                </a:solidFill>
                <a:cs typeface="Arial" charset="0"/>
              </a:rPr>
              <a:t>xpectation </a:t>
            </a:r>
            <a:r>
              <a:rPr lang="ru-RU" sz="1600" b="1" i="0" u="sng" cap="none" baseline="0">
                <a:solidFill>
                  <a:srgbClr val="FA3805"/>
                </a:solidFill>
                <a:cs typeface="Arial" charset="0"/>
              </a:rPr>
              <a:t>S</a:t>
            </a:r>
            <a:r>
              <a:rPr lang="ru-RU" sz="1600" b="1" i="0" u="none" cap="none" baseline="0">
                <a:solidFill>
                  <a:srgbClr val="073771"/>
                </a:solidFill>
                <a:cs typeface="Arial" charset="0"/>
              </a:rPr>
              <a:t>tandards </a:t>
            </a:r>
            <a:r>
              <a:rPr lang="ru-RU" sz="1600" b="1" i="0" u="sng" cap="none" baseline="0">
                <a:solidFill>
                  <a:srgbClr val="FA3805"/>
                </a:solidFill>
                <a:cs typeface="Arial" charset="0"/>
              </a:rPr>
              <a:t>T</a:t>
            </a:r>
            <a:r>
              <a:rPr lang="ru-RU" sz="1600" b="1" i="0" u="none" cap="none" baseline="0">
                <a:solidFill>
                  <a:srgbClr val="073771"/>
                </a:solidFill>
                <a:cs typeface="Arial" charset="0"/>
              </a:rPr>
              <a:t>owards </a:t>
            </a:r>
            <a:r>
              <a:rPr lang="ru-RU" sz="1600" b="1" i="0" u="sng" cap="none" baseline="0">
                <a:solidFill>
                  <a:srgbClr val="FA3805"/>
                </a:solidFill>
                <a:cs typeface="Arial" charset="0"/>
              </a:rPr>
              <a:t>R</a:t>
            </a:r>
            <a:r>
              <a:rPr lang="ru-RU" sz="1600" b="1" i="0" u="none" cap="none" baseline="0">
                <a:solidFill>
                  <a:srgbClr val="073771"/>
                </a:solidFill>
                <a:cs typeface="Arial" charset="0"/>
              </a:rPr>
              <a:t>obust </a:t>
            </a:r>
            <a:r>
              <a:rPr lang="ru-RU" sz="1600" b="1" i="0" u="sng" cap="none" baseline="0">
                <a:solidFill>
                  <a:srgbClr val="FA3805"/>
                </a:solidFill>
                <a:cs typeface="Arial" charset="0"/>
              </a:rPr>
              <a:t>O</a:t>
            </a:r>
            <a:r>
              <a:rPr lang="ru-RU" sz="1600" b="1" i="0" u="none" cap="none" baseline="0">
                <a:solidFill>
                  <a:srgbClr val="073771"/>
                </a:solidFill>
                <a:cs typeface="Arial" charset="0"/>
              </a:rPr>
              <a:t>perations</a:t>
            </a:r>
            <a:r>
              <a:rPr lang="ru-RU" b="0" i="0" u="none" cap="none" baseline="0">
                <a:cs typeface="Arial" charset="0"/>
              </a:rPr>
              <a:t> (Стандарты управления для обеспечения надежной работы)</a:t>
            </a:r>
            <a:r>
              <a:rPr lang="ru-RU" sz="1600" u="sng" cap="none">
                <a:solidFill>
                  <a:srgbClr val="073771"/>
                </a:solidFill>
                <a:cs typeface="Arial" charset="0"/>
              </a:rPr>
              <a:t/>
            </a:r>
            <a:br>
              <a:rPr lang="ru-RU" sz="1600" u="sng" cap="none">
                <a:solidFill>
                  <a:srgbClr val="073771"/>
                </a:solidFill>
                <a:cs typeface="Arial" charset="0"/>
              </a:rPr>
            </a:br>
            <a:endParaRPr lang="ru-RU" altLang="fr-FR" sz="1600" cap="none">
              <a:cs typeface="Arial" charset="0"/>
            </a:endParaRPr>
          </a:p>
        </p:txBody>
      </p:sp>
      <p:sp>
        <p:nvSpPr>
          <p:cNvPr id="1843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56FFC96-E5B9-9547-928A-D8854C36867B}" type="slidenum">
              <a:rPr>
                <a:solidFill>
                  <a:srgbClr val="898989"/>
                </a:solidFill>
                <a:ea typeface="Helvetica" charset="0"/>
                <a:cs typeface="Helvetica" charset="0"/>
              </a:rPr>
              <a:pPr/>
              <a:t>4</a:t>
            </a:fld>
            <a:endParaRPr lang="ru-RU" altLang="fr-FR">
              <a:solidFill>
                <a:srgbClr val="898989"/>
              </a:solidFill>
              <a:ea typeface="Helvetica" charset="0"/>
              <a:cs typeface="Helvetica" charset="0"/>
            </a:endParaRPr>
          </a:p>
        </p:txBody>
      </p:sp>
      <p:sp>
        <p:nvSpPr>
          <p:cNvPr id="18435" name="Text Box 3"/>
          <p:cNvSpPr txBox="1">
            <a:spLocks noChangeArrowheads="1"/>
          </p:cNvSpPr>
          <p:nvPr/>
        </p:nvSpPr>
        <p:spPr bwMode="auto">
          <a:xfrm>
            <a:off x="457200" y="3352800"/>
            <a:ext cx="10033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sz="1600" b="1" i="0" u="none" baseline="0">
                <a:solidFill>
                  <a:schemeClr val="bg2"/>
                </a:solidFill>
              </a:rPr>
              <a:t>Безопасность на рабочем месте</a:t>
            </a:r>
          </a:p>
        </p:txBody>
      </p:sp>
      <p:sp>
        <p:nvSpPr>
          <p:cNvPr id="7" name="Text Box 5"/>
          <p:cNvSpPr txBox="1">
            <a:spLocks noChangeArrowheads="1"/>
          </p:cNvSpPr>
          <p:nvPr/>
        </p:nvSpPr>
        <p:spPr bwMode="auto">
          <a:xfrm>
            <a:off x="457200" y="5764213"/>
            <a:ext cx="8374408" cy="478978"/>
          </a:xfrm>
          <a:prstGeom prst="rect">
            <a:avLst/>
          </a:prstGeom>
          <a:noFill/>
          <a:ln w="25400" algn="ctr">
            <a:noFill/>
            <a:miter lim="800000"/>
            <a:headEnd/>
            <a:tailEnd/>
          </a:ln>
        </p:spPr>
        <p:txBody>
          <a:bodyPr wrap="none" lIns="72009" tIns="36005" rIns="72009" bIns="36005">
            <a:spAutoFit/>
          </a:bodyPr>
          <a:lstStyle/>
          <a:p>
            <a:pPr algn="l" defTabSz="720725" rtl="0">
              <a:lnSpc>
                <a:spcPct val="120000"/>
              </a:lnSpc>
              <a:spcBef>
                <a:spcPct val="50000"/>
              </a:spcBef>
              <a:buClr>
                <a:srgbClr val="FA3805"/>
              </a:buClr>
              <a:buSzPct val="120000"/>
              <a:defRPr/>
            </a:pPr>
            <a:r>
              <a:rPr lang="ru-RU" sz="2200" b="1" i="0" u="none" cap="all" baseline="0">
                <a:solidFill>
                  <a:schemeClr val="accent3">
                    <a:lumMod val="75000"/>
                  </a:schemeClr>
                </a:solidFill>
                <a:latin typeface="+mj-lt"/>
                <a:ea typeface="+mj-ea"/>
                <a:cs typeface="Arial"/>
              </a:rPr>
              <a:t>Общий подход к управлению рисками</a:t>
            </a:r>
          </a:p>
        </p:txBody>
      </p:sp>
      <p:sp>
        <p:nvSpPr>
          <p:cNvPr id="18437" name="Arc 7"/>
          <p:cNvSpPr>
            <a:spLocks/>
          </p:cNvSpPr>
          <p:nvPr/>
        </p:nvSpPr>
        <p:spPr bwMode="auto">
          <a:xfrm rot="4756268">
            <a:off x="6422231" y="4765670"/>
            <a:ext cx="1265238" cy="7048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8438" name="Arc 7"/>
          <p:cNvSpPr>
            <a:spLocks/>
          </p:cNvSpPr>
          <p:nvPr/>
        </p:nvSpPr>
        <p:spPr bwMode="auto">
          <a:xfrm rot="17603620" flipH="1">
            <a:off x="261937" y="3495676"/>
            <a:ext cx="1901825" cy="14033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pic>
        <p:nvPicPr>
          <p:cNvPr id="10" name="Picture 2" descr="http://img.maxisciences.com/pollution/pollution-de-l-eau-par-des-hydrocarbures_12866_w250.jpg"/>
          <p:cNvPicPr>
            <a:picLocks noChangeAspect="1" noChangeArrowheads="1"/>
          </p:cNvPicPr>
          <p:nvPr/>
        </p:nvPicPr>
        <p:blipFill>
          <a:blip r:embed="rId2" cstate="email"/>
          <a:srcRect/>
          <a:stretch>
            <a:fillRect/>
          </a:stretch>
        </p:blipFill>
        <p:spPr bwMode="auto">
          <a:xfrm>
            <a:off x="1460500" y="2828925"/>
            <a:ext cx="1616075" cy="2073275"/>
          </a:xfrm>
          <a:prstGeom prst="rect">
            <a:avLst/>
          </a:prstGeom>
          <a:ln>
            <a:noFill/>
          </a:ln>
          <a:effectLst>
            <a:outerShdw blurRad="292100" dist="139700" dir="2700000" algn="tl" rotWithShape="0">
              <a:srgbClr val="333333">
                <a:alpha val="65000"/>
              </a:srgbClr>
            </a:outerShdw>
          </a:effectLst>
        </p:spPr>
      </p:pic>
      <p:sp>
        <p:nvSpPr>
          <p:cNvPr id="18440" name="Arc 7"/>
          <p:cNvSpPr>
            <a:spLocks/>
          </p:cNvSpPr>
          <p:nvPr/>
        </p:nvSpPr>
        <p:spPr bwMode="auto">
          <a:xfrm rot="2544923">
            <a:off x="5310188" y="3443288"/>
            <a:ext cx="1419225" cy="1616075"/>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8441" name="Text Box 3"/>
          <p:cNvSpPr txBox="1">
            <a:spLocks noChangeArrowheads="1"/>
          </p:cNvSpPr>
          <p:nvPr/>
        </p:nvSpPr>
        <p:spPr bwMode="auto">
          <a:xfrm>
            <a:off x="3235325" y="3411538"/>
            <a:ext cx="10715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sz="1600" b="1" i="0" u="none" baseline="0">
                <a:solidFill>
                  <a:schemeClr val="bg2"/>
                </a:solidFill>
              </a:rPr>
              <a:t>Основные риски</a:t>
            </a:r>
          </a:p>
        </p:txBody>
      </p:sp>
      <p:pic>
        <p:nvPicPr>
          <p:cNvPr id="13" name="Picture 11"/>
          <p:cNvPicPr>
            <a:picLocks noChangeAspect="1" noChangeArrowheads="1"/>
          </p:cNvPicPr>
          <p:nvPr/>
        </p:nvPicPr>
        <p:blipFill>
          <a:blip r:embed="rId3" cstate="email"/>
          <a:stretch>
            <a:fillRect/>
          </a:stretch>
        </p:blipFill>
        <p:spPr>
          <a:xfrm>
            <a:off x="290513" y="1277938"/>
            <a:ext cx="1616075" cy="2074862"/>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rotWithShape="1">
          <a:blip r:embed="rId4" cstate="email"/>
          <a:srcRect t="-2213" b="4666"/>
          <a:stretch/>
        </p:blipFill>
        <p:spPr bwMode="auto">
          <a:xfrm>
            <a:off x="2894013" y="1274763"/>
            <a:ext cx="1614487" cy="207486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84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88" y="2752725"/>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descr="E:\My Pictures\Secur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336675"/>
            <a:ext cx="154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 descr="E:\My Pictures\Societ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2709863"/>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3"/>
          <p:cNvSpPr txBox="1">
            <a:spLocks noChangeArrowheads="1"/>
          </p:cNvSpPr>
          <p:nvPr/>
        </p:nvSpPr>
        <p:spPr bwMode="auto">
          <a:xfrm>
            <a:off x="1403350" y="4902200"/>
            <a:ext cx="1701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sz="1600" b="1" i="0" u="none" baseline="0">
                <a:solidFill>
                  <a:schemeClr val="bg2"/>
                </a:solidFill>
              </a:rPr>
              <a:t>Охрана окружающей среды</a:t>
            </a:r>
          </a:p>
        </p:txBody>
      </p:sp>
      <p:sp>
        <p:nvSpPr>
          <p:cNvPr id="18448" name="Text Box 3"/>
          <p:cNvSpPr txBox="1">
            <a:spLocks noChangeArrowheads="1"/>
          </p:cNvSpPr>
          <p:nvPr/>
        </p:nvSpPr>
        <p:spPr bwMode="auto">
          <a:xfrm>
            <a:off x="4306888" y="4902200"/>
            <a:ext cx="15446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sz="1600" b="1" i="0" u="none" baseline="0">
                <a:solidFill>
                  <a:schemeClr val="bg2"/>
                </a:solidFill>
              </a:rPr>
              <a:t>Гигиена</a:t>
            </a:r>
          </a:p>
        </p:txBody>
      </p:sp>
      <p:sp>
        <p:nvSpPr>
          <p:cNvPr id="18449" name="Text Box 3"/>
          <p:cNvSpPr txBox="1">
            <a:spLocks noChangeArrowheads="1"/>
          </p:cNvSpPr>
          <p:nvPr/>
        </p:nvSpPr>
        <p:spPr bwMode="auto">
          <a:xfrm>
            <a:off x="5641975" y="3471863"/>
            <a:ext cx="1543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sz="1600" b="1" i="0" u="none" baseline="0">
                <a:solidFill>
                  <a:schemeClr val="bg2"/>
                </a:solidFill>
              </a:rPr>
              <a:t>Защита</a:t>
            </a:r>
          </a:p>
        </p:txBody>
      </p:sp>
      <p:sp>
        <p:nvSpPr>
          <p:cNvPr id="18450" name="Text Box 3"/>
          <p:cNvSpPr txBox="1">
            <a:spLocks noChangeArrowheads="1"/>
          </p:cNvSpPr>
          <p:nvPr/>
        </p:nvSpPr>
        <p:spPr bwMode="auto">
          <a:xfrm>
            <a:off x="7169150" y="4902200"/>
            <a:ext cx="1543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ru-RU" sz="1600" b="1" i="0" u="none" baseline="0">
                <a:solidFill>
                  <a:schemeClr val="bg2"/>
                </a:solidFill>
              </a:rPr>
              <a:t>Социетарная система</a:t>
            </a:r>
          </a:p>
        </p:txBody>
      </p:sp>
      <p:sp>
        <p:nvSpPr>
          <p:cNvPr id="18451" name="Arc 7"/>
          <p:cNvSpPr>
            <a:spLocks/>
          </p:cNvSpPr>
          <p:nvPr/>
        </p:nvSpPr>
        <p:spPr bwMode="auto">
          <a:xfrm rot="4339730">
            <a:off x="5125244" y="4958557"/>
            <a:ext cx="276225" cy="706437"/>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8452" name="Arc 7"/>
          <p:cNvSpPr>
            <a:spLocks/>
          </p:cNvSpPr>
          <p:nvPr/>
        </p:nvSpPr>
        <p:spPr bwMode="auto">
          <a:xfrm rot="16548578" flipH="1">
            <a:off x="2418013" y="5047120"/>
            <a:ext cx="996950" cy="4762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8453" name="Arc 7"/>
          <p:cNvSpPr>
            <a:spLocks/>
          </p:cNvSpPr>
          <p:nvPr/>
        </p:nvSpPr>
        <p:spPr bwMode="auto">
          <a:xfrm rot="18226606" flipH="1">
            <a:off x="2881313" y="3360738"/>
            <a:ext cx="2532062" cy="1230312"/>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4"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One MAESTRO: система HSE Группы</a:t>
            </a:r>
            <a:endParaRPr lang="ru-RU" dirty="0"/>
          </a:p>
        </p:txBody>
      </p:sp>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CE56DFD-BA52-6446-BF2B-8BD5CE13A9C4}" type="slidenum">
              <a:rPr>
                <a:solidFill>
                  <a:srgbClr val="898989"/>
                </a:solidFill>
                <a:ea typeface="Helvetica" charset="0"/>
                <a:cs typeface="Helvetica" charset="0"/>
              </a:rPr>
              <a:pPr/>
              <a:t>5</a:t>
            </a:fld>
            <a:endParaRPr lang="ru-RU" altLang="fr-FR">
              <a:solidFill>
                <a:srgbClr val="898989"/>
              </a:solidFill>
              <a:ea typeface="Helvetica" charset="0"/>
              <a:cs typeface="Helvetica" charset="0"/>
            </a:endParaRPr>
          </a:p>
        </p:txBody>
      </p:sp>
      <p:sp>
        <p:nvSpPr>
          <p:cNvPr id="19461" name="Espace réservé du texte 2"/>
          <p:cNvSpPr>
            <a:spLocks noGrp="1"/>
          </p:cNvSpPr>
          <p:nvPr>
            <p:ph type="body" sz="quarter" idx="12"/>
          </p:nvPr>
        </p:nvSpPr>
        <p:spPr>
          <a:xfrm>
            <a:off x="457200" y="1125538"/>
            <a:ext cx="5562600" cy="5040312"/>
          </a:xfrm>
        </p:spPr>
        <p:txBody>
          <a:bodyPr/>
          <a:lstStyle/>
          <a:p>
            <a:pPr algn="l" rtl="0"/>
            <a:r>
              <a:rPr lang="ru-RU" b="0" i="0" u="none" baseline="0">
                <a:cs typeface="Arial" charset="0"/>
              </a:rPr>
              <a:t>Система, предназначенная для контроля и управления рисками для </a:t>
            </a:r>
            <a:r>
              <a:rPr lang="ru-RU" b="1" i="0" u="none" baseline="0">
                <a:cs typeface="Arial" charset="0"/>
              </a:rPr>
              <a:t>всей Группы</a:t>
            </a:r>
            <a:r>
              <a:rPr lang="ru-RU" b="0" i="0" u="none" baseline="0">
                <a:cs typeface="Arial" charset="0"/>
              </a:rPr>
              <a:t>.</a:t>
            </a:r>
          </a:p>
          <a:p>
            <a:endParaRPr lang="ru-RU" altLang="fr-FR" dirty="0">
              <a:cs typeface="Arial" charset="0"/>
            </a:endParaRPr>
          </a:p>
          <a:p>
            <a:pPr algn="l" rtl="0"/>
            <a:r>
              <a:rPr lang="ru-RU" b="0" i="0" u="none" baseline="0">
                <a:cs typeface="Arial" charset="0"/>
              </a:rPr>
              <a:t>Принципы, </a:t>
            </a:r>
            <a:r>
              <a:rPr lang="ru-RU" b="1" i="0" u="none" baseline="0">
                <a:cs typeface="Arial" charset="0"/>
              </a:rPr>
              <a:t>требования</a:t>
            </a:r>
            <a:r>
              <a:rPr lang="ru-RU" b="0" i="0" u="none" baseline="0">
                <a:cs typeface="Arial" charset="0"/>
              </a:rPr>
              <a:t> спускаются от Группы к отделениями и филиалам, затем к предприятиям.</a:t>
            </a:r>
          </a:p>
          <a:p>
            <a:pPr lvl="1" algn="l" rtl="0"/>
            <a:endParaRPr lang="ru-RU" altLang="fr-FR" dirty="0">
              <a:cs typeface="Arial" charset="0"/>
            </a:endParaRPr>
          </a:p>
          <a:p>
            <a:pPr algn="l" rtl="0"/>
            <a:r>
              <a:rPr lang="ru-RU" b="0" i="0" u="none" baseline="0">
                <a:cs typeface="Arial" charset="0"/>
              </a:rPr>
              <a:t>Из этого вытекает политика HSEQ отделения, правила, обязанности, рабочие процессы, обязательные требования….</a:t>
            </a:r>
            <a:endParaRPr lang="ru-RU" altLang="fr-FR" dirty="0">
              <a:cs typeface="Arial" charset="0"/>
            </a:endParaRPr>
          </a:p>
          <a:p>
            <a:endParaRPr lang="ru-RU" altLang="fr-FR" dirty="0">
              <a:cs typeface="Arial" charset="0"/>
            </a:endParaRPr>
          </a:p>
          <a:p>
            <a:pPr algn="l" rtl="0"/>
            <a:r>
              <a:rPr lang="ru-RU" b="0" i="0" u="none" baseline="0">
                <a:cs typeface="Arial" charset="0"/>
              </a:rPr>
              <a:t>Работа ONE MAESTRO на предприятиях и филиалах регулярно контролируется (АУДИТ MAESTRO).</a:t>
            </a:r>
          </a:p>
        </p:txBody>
      </p:sp>
      <p:sp>
        <p:nvSpPr>
          <p:cNvPr id="7"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970" y="3068960"/>
            <a:ext cx="2821436" cy="3143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Принципы MAESTRO</a:t>
            </a:r>
            <a:endParaRPr lang="ru-RU" dirty="0"/>
          </a:p>
        </p:txBody>
      </p:sp>
      <p:sp>
        <p:nvSpPr>
          <p:cNvPr id="20482" name="Espace réservé du texte 2"/>
          <p:cNvSpPr>
            <a:spLocks noGrp="1"/>
          </p:cNvSpPr>
          <p:nvPr>
            <p:ph type="body" sz="quarter" idx="12"/>
          </p:nvPr>
        </p:nvSpPr>
        <p:spPr>
          <a:xfrm>
            <a:off x="457200" y="1125538"/>
            <a:ext cx="7211144" cy="5040312"/>
          </a:xfrm>
        </p:spPr>
        <p:txBody>
          <a:bodyPr/>
          <a:lstStyle/>
          <a:p>
            <a:pPr algn="l" rtl="0">
              <a:spcAft>
                <a:spcPts val="1200"/>
              </a:spcAft>
            </a:pPr>
            <a:r>
              <a:rPr lang="ru-RU" sz="1600" b="1" i="0" u="none" baseline="0"/>
              <a:t>Принцип 01 - </a:t>
            </a:r>
            <a:r>
              <a:rPr lang="ru-RU" sz="1600" b="0" i="0" u="none" baseline="0"/>
              <a:t>Управление, лидерство, взаимодействие и обязательность</a:t>
            </a:r>
          </a:p>
          <a:p>
            <a:pPr algn="l" rtl="0">
              <a:spcAft>
                <a:spcPts val="1200"/>
              </a:spcAft>
            </a:pPr>
            <a:r>
              <a:rPr lang="ru-RU" sz="1600" b="1" i="0" u="none" baseline="0"/>
              <a:t>Принцип 02 – </a:t>
            </a:r>
            <a:r>
              <a:rPr lang="ru-RU" sz="1600" b="0" i="0" u="none" baseline="0"/>
              <a:t>Соблюдение законов, правил и требований Группы</a:t>
            </a:r>
          </a:p>
          <a:p>
            <a:pPr algn="l" rtl="0">
              <a:spcAft>
                <a:spcPts val="1200"/>
              </a:spcAft>
            </a:pPr>
            <a:r>
              <a:rPr lang="ru-RU" sz="1600" b="1" i="0" u="none" baseline="0"/>
              <a:t>Принцип 03 – </a:t>
            </a:r>
            <a:r>
              <a:rPr lang="ru-RU" sz="1600" b="0" i="0" u="none" baseline="0"/>
              <a:t>Управление рисками, проектирование и строительство</a:t>
            </a:r>
          </a:p>
          <a:p>
            <a:pPr algn="l" rtl="0">
              <a:spcAft>
                <a:spcPts val="1200"/>
              </a:spcAft>
            </a:pPr>
            <a:r>
              <a:rPr lang="ru-RU" sz="1600" b="1" i="0" u="none" baseline="0"/>
              <a:t>Принцип 04 – </a:t>
            </a:r>
            <a:r>
              <a:rPr lang="ru-RU" sz="1600" b="0" i="0" u="none" baseline="0"/>
              <a:t>Надежность и эффективность работы</a:t>
            </a:r>
          </a:p>
          <a:p>
            <a:pPr algn="l" rtl="0">
              <a:spcAft>
                <a:spcPts val="1200"/>
              </a:spcAft>
            </a:pPr>
            <a:r>
              <a:rPr lang="ru-RU" sz="1600" b="1" i="0" u="none" baseline="0"/>
              <a:t>Принцип 05 – </a:t>
            </a:r>
            <a:r>
              <a:rPr lang="ru-RU" sz="1600" b="0" i="0" u="none" baseline="0"/>
              <a:t>Работающие по контракту и поставщики </a:t>
            </a:r>
          </a:p>
          <a:p>
            <a:pPr algn="l" rtl="0">
              <a:spcAft>
                <a:spcPts val="1200"/>
              </a:spcAft>
            </a:pPr>
            <a:r>
              <a:rPr lang="ru-RU" sz="1600" b="1" i="0" u="none" baseline="0"/>
              <a:t>Принцип 06 – </a:t>
            </a:r>
            <a:r>
              <a:rPr lang="ru-RU" sz="1600" b="0" i="0" u="none" baseline="0"/>
              <a:t>Квалификация и обучение</a:t>
            </a:r>
          </a:p>
          <a:p>
            <a:pPr algn="l" rtl="0">
              <a:spcAft>
                <a:spcPts val="1200"/>
              </a:spcAft>
            </a:pPr>
            <a:r>
              <a:rPr lang="ru-RU" sz="1600" b="1" i="0" u="none" baseline="0"/>
              <a:t>Принцип 07 – </a:t>
            </a:r>
            <a:r>
              <a:rPr lang="ru-RU" sz="1600" b="0" i="0" u="none" baseline="0"/>
              <a:t>Чрезвычайная ситуация: подготовка и реагирование.</a:t>
            </a:r>
          </a:p>
          <a:p>
            <a:pPr algn="l" rtl="0">
              <a:spcAft>
                <a:spcPts val="1200"/>
              </a:spcAft>
            </a:pPr>
            <a:r>
              <a:rPr lang="ru-RU" sz="1600" b="1" i="0" u="none" baseline="0"/>
              <a:t>Принцип 08 - </a:t>
            </a:r>
            <a:r>
              <a:rPr lang="ru-RU" sz="1600" b="0" i="0" u="none" baseline="0"/>
              <a:t>Управление происшествиями и обмен информацией</a:t>
            </a:r>
          </a:p>
          <a:p>
            <a:pPr algn="l" rtl="0">
              <a:spcAft>
                <a:spcPts val="1200"/>
              </a:spcAft>
            </a:pPr>
            <a:r>
              <a:rPr lang="ru-RU" sz="1600" b="1" i="0" u="none" baseline="0"/>
              <a:t>Принцип 09 - </a:t>
            </a:r>
            <a:r>
              <a:rPr lang="ru-RU" sz="1600" b="0" i="0" u="none" baseline="0"/>
              <a:t>Мониторинг, аудит и инспектирование</a:t>
            </a:r>
          </a:p>
          <a:p>
            <a:pPr algn="l" rtl="0">
              <a:spcAft>
                <a:spcPts val="1200"/>
              </a:spcAft>
            </a:pPr>
            <a:r>
              <a:rPr lang="ru-RU" sz="1600" b="1" i="0" u="none" baseline="0"/>
              <a:t>Принцип 10 – </a:t>
            </a:r>
            <a:r>
              <a:rPr lang="ru-RU" sz="1600" b="0" i="0" u="none" baseline="0"/>
              <a:t>Повышение эффективности</a:t>
            </a:r>
            <a:endParaRPr lang="ru-RU" altLang="fr-FR" sz="1600" dirty="0">
              <a:cs typeface="Arial" charset="0"/>
            </a:endParaRPr>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F0A83F6-EA5D-B946-82F7-A031320DA2FD}" type="slidenum">
              <a:rPr>
                <a:solidFill>
                  <a:srgbClr val="898989"/>
                </a:solidFill>
                <a:ea typeface="Helvetica" charset="0"/>
                <a:cs typeface="Helvetica" charset="0"/>
              </a:rPr>
              <a:pPr/>
              <a:t>6</a:t>
            </a:fld>
            <a:endParaRPr lang="ru-RU" altLang="fr-FR">
              <a:solidFill>
                <a:srgbClr val="898989"/>
              </a:solidFill>
              <a:ea typeface="Helvetica" charset="0"/>
              <a:cs typeface="Helvetica" charset="0"/>
            </a:endParaRPr>
          </a:p>
        </p:txBody>
      </p:sp>
      <p:sp>
        <p:nvSpPr>
          <p:cNvPr id="9"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852936"/>
            <a:ext cx="2821436" cy="3143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Принципы MAESTRO и требования</a:t>
            </a:r>
            <a:endParaRPr lang="ru-RU" dirty="0"/>
          </a:p>
        </p:txBody>
      </p:sp>
      <p:sp>
        <p:nvSpPr>
          <p:cNvPr id="2150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C7FA47-AAEA-6644-9191-E06AAF7A7642}" type="slidenum">
              <a:rPr>
                <a:solidFill>
                  <a:srgbClr val="898989"/>
                </a:solidFill>
                <a:ea typeface="Helvetica" charset="0"/>
                <a:cs typeface="Helvetica" charset="0"/>
              </a:rPr>
              <a:pPr/>
              <a:t>7</a:t>
            </a:fld>
            <a:endParaRPr lang="ru-RU" altLang="fr-FR">
              <a:solidFill>
                <a:srgbClr val="898989"/>
              </a:solidFill>
              <a:ea typeface="Helvetica" charset="0"/>
              <a:cs typeface="Helvetica" charset="0"/>
            </a:endParaRPr>
          </a:p>
        </p:txBody>
      </p:sp>
      <p:sp>
        <p:nvSpPr>
          <p:cNvPr id="21508" name="Espace réservé du texte 2"/>
          <p:cNvSpPr>
            <a:spLocks noGrp="1"/>
          </p:cNvSpPr>
          <p:nvPr>
            <p:ph type="body" sz="quarter" idx="12"/>
          </p:nvPr>
        </p:nvSpPr>
        <p:spPr>
          <a:xfrm>
            <a:off x="179388" y="1052513"/>
            <a:ext cx="8640762" cy="1440383"/>
          </a:xfrm>
        </p:spPr>
        <p:txBody>
          <a:bodyPr/>
          <a:lstStyle/>
          <a:p>
            <a:pPr algn="l" rtl="0">
              <a:spcAft>
                <a:spcPts val="1200"/>
              </a:spcAft>
            </a:pPr>
            <a:r>
              <a:rPr lang="ru-RU" sz="1800" b="1" i="0" u="none" baseline="0"/>
              <a:t>Принцип 04 – </a:t>
            </a:r>
            <a:r>
              <a:rPr lang="ru-RU" sz="1800" b="0" i="0" u="none" baseline="0"/>
              <a:t>Надежность и эффективность работы</a:t>
            </a:r>
          </a:p>
          <a:p>
            <a:pPr marL="0" indent="0" algn="l" rtl="0">
              <a:buNone/>
            </a:pPr>
            <a:r>
              <a:rPr lang="ru-RU" sz="1800" b="0" i="1" u="none" baseline="0"/>
              <a:t>«Для любой деятельности систематически определены опасности для людей, окружающей среды и имущества, оценены связанные с этим риски, определены и приняты меры по снижению их уровня. »</a:t>
            </a:r>
            <a:endParaRPr lang="ru-RU" sz="1800" i="1" dirty="0"/>
          </a:p>
        </p:txBody>
      </p:sp>
      <p:grpSp>
        <p:nvGrpSpPr>
          <p:cNvPr id="21509" name="Grouper 10"/>
          <p:cNvGrpSpPr>
            <a:grpSpLocks/>
          </p:cNvGrpSpPr>
          <p:nvPr/>
        </p:nvGrpSpPr>
        <p:grpSpPr bwMode="auto">
          <a:xfrm>
            <a:off x="899592" y="3068960"/>
            <a:ext cx="863600" cy="720725"/>
            <a:chOff x="2915816" y="2924944"/>
            <a:chExt cx="864096" cy="720080"/>
          </a:xfrm>
        </p:grpSpPr>
        <p:sp>
          <p:nvSpPr>
            <p:cNvPr id="9" name="Flèche vers la droite 8"/>
            <p:cNvSpPr/>
            <p:nvPr/>
          </p:nvSpPr>
          <p:spPr>
            <a:xfrm>
              <a:off x="2915816" y="3140651"/>
              <a:ext cx="864096" cy="504373"/>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ru-RU" altLang="fr-FR">
                <a:solidFill>
                  <a:srgbClr val="FFFFFF"/>
                </a:solidFill>
              </a:endParaRPr>
            </a:p>
          </p:txBody>
        </p:sp>
        <p:sp>
          <p:nvSpPr>
            <p:cNvPr id="10" name="Rectangle 9"/>
            <p:cNvSpPr/>
            <p:nvPr/>
          </p:nvSpPr>
          <p:spPr>
            <a:xfrm>
              <a:off x="2915816" y="2924944"/>
              <a:ext cx="287502" cy="57574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ru-RU" altLang="fr-FR">
                <a:solidFill>
                  <a:srgbClr val="FFFFFF"/>
                </a:solidFill>
              </a:endParaRPr>
            </a:p>
          </p:txBody>
        </p:sp>
      </p:grpSp>
      <p:sp>
        <p:nvSpPr>
          <p:cNvPr id="21510" name="Espace réservé du texte 2"/>
          <p:cNvSpPr txBox="1">
            <a:spLocks/>
          </p:cNvSpPr>
          <p:nvPr/>
        </p:nvSpPr>
        <p:spPr bwMode="auto">
          <a:xfrm>
            <a:off x="1979613" y="2982816"/>
            <a:ext cx="7037387" cy="23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buNone/>
            </a:pPr>
            <a:r>
              <a:rPr lang="ru-RU" sz="1800" b="1" i="0" u="none" baseline="0"/>
              <a:t>УСТАВ ДЛЯ РАЗВЕДКИ И ДОБЫЧИ HSE 001: </a:t>
            </a:r>
            <a:r>
              <a:rPr lang="ru-RU" sz="1800" b="0" i="0" u="none" baseline="0"/>
              <a:t>На основании оценки потребностей, Дирекция должна установить правила, процедуры и систему выдачи разрешений на работу, которыми нужно пользоваться для контроля деятельности. К деятельности относится, среди прочего, транспорт наземный / морской / воздушный, подъемные работы и работы в замкнутом пространстве. Эти правила, процедуры и система выдачи разрешений на работу должны рассматриваться соответствующими сотрудниками так часто, как это необходимо для обеспечения их соответствия оцененным рискам. </a:t>
            </a:r>
            <a:endParaRPr lang="ru-RU" sz="1800" dirty="0"/>
          </a:p>
          <a:p>
            <a:pPr algn="l" rtl="0">
              <a:buFont typeface="Lucida Grande" charset="0"/>
              <a:buNone/>
            </a:pPr>
            <a:endParaRPr lang="ru-RU" altLang="fr-FR" sz="1800" dirty="0"/>
          </a:p>
          <a:p>
            <a:pPr algn="l" rtl="0">
              <a:buFont typeface="Lucida Grande" charset="0"/>
              <a:buNone/>
            </a:pPr>
            <a:r>
              <a:rPr lang="ru-RU" sz="1800" b="0" i="0" u="none" baseline="0"/>
              <a:t> </a:t>
            </a:r>
          </a:p>
          <a:p>
            <a:pPr algn="l" rtl="0">
              <a:buFont typeface="Lucida Grande" charset="0"/>
              <a:buNone/>
            </a:pPr>
            <a:endParaRPr lang="ru-RU" altLang="fr-FR" sz="1800" dirty="0">
              <a:solidFill>
                <a:srgbClr val="A6A6A6"/>
              </a:solidFill>
            </a:endParaRPr>
          </a:p>
          <a:p>
            <a:pPr algn="l" rtl="0">
              <a:buFont typeface="Lucida Grande" charset="0"/>
              <a:buNone/>
            </a:pPr>
            <a:endParaRPr lang="ru-RU" altLang="fr-FR" sz="1800" dirty="0"/>
          </a:p>
        </p:txBody>
      </p:sp>
      <p:sp>
        <p:nvSpPr>
          <p:cNvPr id="11"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Принципы MAESTRO и требования</a:t>
            </a:r>
            <a:endParaRPr lang="ru-RU" dirty="0"/>
          </a:p>
        </p:txBody>
      </p:sp>
      <p:sp>
        <p:nvSpPr>
          <p:cNvPr id="2253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1F4D80B-B7EC-2640-94BF-984B867D0110}" type="slidenum">
              <a:rPr>
                <a:solidFill>
                  <a:srgbClr val="898989"/>
                </a:solidFill>
                <a:ea typeface="Helvetica" charset="0"/>
                <a:cs typeface="Helvetica" charset="0"/>
              </a:rPr>
              <a:pPr/>
              <a:t>8</a:t>
            </a:fld>
            <a:endParaRPr lang="ru-RU" altLang="fr-FR">
              <a:solidFill>
                <a:srgbClr val="898989"/>
              </a:solidFill>
              <a:ea typeface="Helvetica" charset="0"/>
              <a:cs typeface="Helvetic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43140"/>
            <a:ext cx="3816424" cy="2835258"/>
          </a:xfrm>
          <a:prstGeom prst="rect">
            <a:avLst/>
          </a:prstGeom>
          <a:ln>
            <a:solidFill>
              <a:schemeClr val="tx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04" y="2234307"/>
            <a:ext cx="3562822" cy="2852936"/>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212976"/>
            <a:ext cx="3520177" cy="2996952"/>
          </a:xfrm>
          <a:prstGeom prst="rect">
            <a:avLst/>
          </a:prstGeom>
          <a:ln>
            <a:solidFill>
              <a:schemeClr val="tx1"/>
            </a:solidFill>
          </a:ln>
        </p:spPr>
      </p:pic>
      <p:sp>
        <p:nvSpPr>
          <p:cNvPr id="8"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ru-RU" b="1" i="0" u="none" baseline="0"/>
              <a:t>ХРАНИЛИЩЕ ДАННЫХ HSE</a:t>
            </a:r>
            <a:endParaRPr lang="ru-RU" dirty="0"/>
          </a:p>
        </p:txBody>
      </p:sp>
      <p:sp>
        <p:nvSpPr>
          <p:cNvPr id="2355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23630A8-01D9-5340-9D3A-89BEEE0A71A3}" type="slidenum">
              <a:rPr>
                <a:solidFill>
                  <a:srgbClr val="898989"/>
                </a:solidFill>
                <a:ea typeface="Helvetica" charset="0"/>
                <a:cs typeface="Helvetica" charset="0"/>
              </a:rPr>
              <a:pPr/>
              <a:t>9</a:t>
            </a:fld>
            <a:endParaRPr lang="ru-RU" altLang="fr-FR">
              <a:solidFill>
                <a:srgbClr val="898989"/>
              </a:solidFill>
              <a:ea typeface="Helvetica" charset="0"/>
              <a:cs typeface="Helvetica" charset="0"/>
            </a:endParaRPr>
          </a:p>
        </p:txBody>
      </p:sp>
      <p:sp>
        <p:nvSpPr>
          <p:cNvPr id="16" name="ZoneTexte 15"/>
          <p:cNvSpPr txBox="1"/>
          <p:nvPr/>
        </p:nvSpPr>
        <p:spPr>
          <a:xfrm>
            <a:off x="1392937" y="1558223"/>
            <a:ext cx="2314575" cy="369887"/>
          </a:xfrm>
          <a:prstGeom prst="rect">
            <a:avLst/>
          </a:prstGeom>
          <a:noFill/>
        </p:spPr>
        <p:txBody>
          <a:bodyPr>
            <a:spAutoFit/>
          </a:bodyPr>
          <a:lstStyle/>
          <a:p>
            <a:pPr algn="l" rtl="0">
              <a:defRPr/>
            </a:pPr>
            <a:r>
              <a:rPr lang="ru-RU" b="0" i="0" u="none" baseline="0"/>
              <a:t>Уровень Группы</a:t>
            </a:r>
          </a:p>
        </p:txBody>
      </p:sp>
      <p:sp>
        <p:nvSpPr>
          <p:cNvPr id="17" name="ZoneTexte 16"/>
          <p:cNvSpPr txBox="1"/>
          <p:nvPr/>
        </p:nvSpPr>
        <p:spPr>
          <a:xfrm>
            <a:off x="1403648" y="5099077"/>
            <a:ext cx="2519362" cy="400110"/>
          </a:xfrm>
          <a:prstGeom prst="rect">
            <a:avLst/>
          </a:prstGeom>
          <a:noFill/>
        </p:spPr>
        <p:txBody>
          <a:bodyPr>
            <a:spAutoFit/>
          </a:bodyPr>
          <a:lstStyle/>
          <a:p>
            <a:pPr algn="l" rtl="0">
              <a:defRPr/>
            </a:pPr>
            <a:r>
              <a:rPr lang="ru-RU" sz="2000" b="0" i="0" u="none" baseline="0" dirty="0"/>
              <a:t>Уровень предприятия</a:t>
            </a:r>
          </a:p>
        </p:txBody>
      </p:sp>
      <p:pic>
        <p:nvPicPr>
          <p:cNvPr id="18"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mediagrp.corp.local/DSER/DSER_SECURITE/media/01%20FR/02%20SEI%20la%20direction%20sécurité%20du%20groupe/04%20Sécurité%20des%20Transports/Images/2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179512" y="2420888"/>
            <a:ext cx="3276000" cy="1938992"/>
          </a:xfrm>
          <a:prstGeom prst="rect">
            <a:avLst/>
          </a:prstGeom>
          <a:noFill/>
        </p:spPr>
        <p:txBody>
          <a:bodyPr wrap="square">
            <a:spAutoFit/>
          </a:bodyPr>
          <a:lstStyle/>
          <a:p>
            <a:pPr algn="ctr" rtl="0">
              <a:defRPr/>
            </a:pPr>
            <a:r>
              <a:rPr lang="ru-RU" sz="2000" b="0" i="0" u="none" baseline="0" dirty="0"/>
              <a:t>Уровень отделений: Разведка и добыча</a:t>
            </a:r>
          </a:p>
          <a:p>
            <a:pPr algn="ctr" rtl="0">
              <a:defRPr/>
            </a:pPr>
            <a:r>
              <a:rPr lang="ru-RU" sz="2000" b="0" i="0" u="none" baseline="0" dirty="0"/>
              <a:t>Маркетинг и услуги</a:t>
            </a:r>
          </a:p>
          <a:p>
            <a:pPr algn="ctr" rtl="0">
              <a:defRPr/>
            </a:pPr>
            <a:r>
              <a:rPr lang="ru-RU" sz="2000" b="0" i="0" u="none" baseline="0" dirty="0"/>
              <a:t>Нефтехимическая переработка</a:t>
            </a:r>
          </a:p>
          <a:p>
            <a:pPr algn="ctr" rtl="0">
              <a:defRPr/>
            </a:pPr>
            <a:r>
              <a:rPr lang="ru-RU" sz="2000" b="0" i="0" u="none" baseline="0" dirty="0"/>
              <a:t>GRP</a:t>
            </a:r>
            <a:endParaRPr lang="ru-RU" sz="2000" dirty="0"/>
          </a:p>
        </p:txBody>
      </p:sp>
      <p:pic>
        <p:nvPicPr>
          <p:cNvPr id="24" name="Image 10" descr="TOTAL_ADM.png"/>
          <p:cNvPicPr>
            <a:picLocks noChangeAspect="1"/>
          </p:cNvPicPr>
          <p:nvPr/>
        </p:nvPicPr>
        <p:blipFill>
          <a:blip r:embed="rId5">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ru-RU" b="0" i="0" u="none" baseline="0" smtClean="0"/>
              <a:t>Общий пакет H3SE - TCG 3.1 – One MAESTRO и организация HSE – V3</a:t>
            </a:r>
            <a:endParaRPr lang="ru-RU" alt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929</TotalTime>
  <Words>908</Words>
  <Application>Microsoft Office PowerPoint</Application>
  <PresentationFormat>Affichage à l'écran (4:3)</PresentationFormat>
  <Paragraphs>140</Paragraphs>
  <Slides>15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Helvetica</vt:lpstr>
      <vt:lpstr>Lucida Grande</vt:lpstr>
      <vt:lpstr>fr_total_modele_rouge_fonce</vt:lpstr>
      <vt:lpstr>One MAESTRO  и организация HSE</vt:lpstr>
      <vt:lpstr>Цели модуля</vt:lpstr>
      <vt:lpstr>Конкретная ситуация: ответственный за безопасность 3 центров с высокой степенью риска</vt:lpstr>
      <vt:lpstr>One MAESTRO Management And Expectation Standards Towards Robust Operations (Стандарты управления для обеспечения надежной работы) </vt:lpstr>
      <vt:lpstr>One MAESTRO: система HSE Группы</vt:lpstr>
      <vt:lpstr>Принципы MAESTRO</vt:lpstr>
      <vt:lpstr>Принципы MAESTRO и требования</vt:lpstr>
      <vt:lpstr>Принципы MAESTRO и требования</vt:lpstr>
      <vt:lpstr>ХРАНИЛИЩЕ ДАННЫХ HSE</vt:lpstr>
      <vt:lpstr>ХРАНИЛИЩЕ ДАННЫХ HSE: комплект документации от уровня Группы до уровня предприятий</vt:lpstr>
      <vt:lpstr>Общая культура HSE</vt:lpstr>
      <vt:lpstr>КОНКРЕТНАЯ СИТУАЦИЯ: РОЛЬ HSE…</vt:lpstr>
      <vt:lpstr>Обязанности подразделения HSE в Группе Total</vt:lpstr>
      <vt:lpstr>Обязанности подразделения HSE в Группе Total</vt:lpstr>
      <vt:lpstr>Организация HSE на уровне Группы</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Florent THUILLIER</cp:lastModifiedBy>
  <cp:revision>109</cp:revision>
  <dcterms:created xsi:type="dcterms:W3CDTF">2015-09-07T13:13:13Z</dcterms:created>
  <dcterms:modified xsi:type="dcterms:W3CDTF">2017-12-07T12:29:46Z</dcterms:modified>
</cp:coreProperties>
</file>