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6"/>
  </p:notesMasterIdLst>
  <p:handoutMasterIdLst>
    <p:handoutMasterId r:id="rId17"/>
  </p:handoutMasterIdLst>
  <p:sldIdLst>
    <p:sldId id="256" r:id="rId2"/>
    <p:sldId id="258" r:id="rId3"/>
    <p:sldId id="275" r:id="rId4"/>
    <p:sldId id="264" r:id="rId5"/>
    <p:sldId id="265" r:id="rId6"/>
    <p:sldId id="266" r:id="rId7"/>
    <p:sldId id="267" r:id="rId8"/>
    <p:sldId id="274" r:id="rId9"/>
    <p:sldId id="268" r:id="rId10"/>
    <p:sldId id="269" r:id="rId11"/>
    <p:sldId id="270" r:id="rId12"/>
    <p:sldId id="271" r:id="rId13"/>
    <p:sldId id="272" r:id="rId14"/>
    <p:sldId id="276" r:id="rId15"/>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eu LAFAGE" initials="ML" lastIdx="1" clrIdx="0">
    <p:extLst/>
  </p:cmAuthor>
  <p:cmAuthor id="2" name="Vincent Martin" initials="V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0"/>
    <a:srgbClr val="BD2B0B"/>
    <a:srgbClr val="3876AF"/>
    <a:srgbClr val="133C75"/>
    <a:srgbClr val="7ABFC0"/>
    <a:srgbClr val="CAEBEA"/>
    <a:srgbClr val="55DD61"/>
    <a:srgbClr val="3AA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26" autoAdjust="0"/>
    <p:restoredTop sz="86364" autoAdjust="0"/>
  </p:normalViewPr>
  <p:slideViewPr>
    <p:cSldViewPr snapToObjects="1">
      <p:cViewPr>
        <p:scale>
          <a:sx n="69" d="100"/>
          <a:sy n="69" d="100"/>
        </p:scale>
        <p:origin x="-72" y="-180"/>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81" d="100"/>
          <a:sy n="81" d="100"/>
        </p:scale>
        <p:origin x="336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FE79C938-FA7D-452D-A8CB-8D628AB482C3}" type="datetimeFigureOut">
              <a:rPr lang="fr-FR" altLang="fr-FR"/>
              <a:pPr/>
              <a:t>10/07/2017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01927B4A-8086-4C0D-B358-F214493D19A9}" type="slidenum">
              <a:rPr lang="fr-FR" altLang="fr-FR"/>
              <a:pPr/>
              <a:t>‹N°›</a:t>
            </a:fld>
            <a:endParaRPr lang="fr-FR" altLang="fr-FR"/>
          </a:p>
        </p:txBody>
      </p:sp>
    </p:spTree>
    <p:extLst>
      <p:ext uri="{BB962C8B-B14F-4D97-AF65-F5344CB8AC3E}">
        <p14:creationId xmlns:p14="http://schemas.microsoft.com/office/powerpoint/2010/main" val="161321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CCD01CFA-4AA6-4544-A106-63EA7A58E759}" type="datetimeFigureOut">
              <a:rPr lang="fr-FR" altLang="fr-FR"/>
              <a:pPr/>
              <a:t>10/07/2017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5F77C4B3-80C1-46C4-8F8A-F343DB22774B}" type="slidenum">
              <a:rPr lang="fr-FR" altLang="fr-FR"/>
              <a:pPr/>
              <a:t>‹N°›</a:t>
            </a:fld>
            <a:endParaRPr lang="fr-FR" altLang="fr-FR"/>
          </a:p>
        </p:txBody>
      </p:sp>
    </p:spTree>
    <p:extLst>
      <p:ext uri="{BB962C8B-B14F-4D97-AF65-F5344CB8AC3E}">
        <p14:creationId xmlns:p14="http://schemas.microsoft.com/office/powerpoint/2010/main" val="119584398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
          </a:p>
        </p:txBody>
      </p:sp>
      <p:sp>
        <p:nvSpPr>
          <p:cNvPr id="4" name="Espace réservé du numéro de diapositive 3"/>
          <p:cNvSpPr>
            <a:spLocks noGrp="1"/>
          </p:cNvSpPr>
          <p:nvPr>
            <p:ph type="sldNum" sz="quarter" idx="10"/>
          </p:nvPr>
        </p:nvSpPr>
        <p:spPr/>
        <p:txBody>
          <a:bodyPr/>
          <a:lstStyle/>
          <a:p>
            <a:pPr algn="r" rtl="1"/>
            <a:fld id="{5F77C4B3-80C1-46C4-8F8A-F343DB22774B}" type="slidenum">
              <a:rPr/>
              <a:pPr/>
              <a:t>2</a:t>
            </a:fld>
            <a:endParaRPr lang="ar" altLang="fr-FR"/>
          </a:p>
        </p:txBody>
      </p:sp>
    </p:spTree>
    <p:extLst>
      <p:ext uri="{BB962C8B-B14F-4D97-AF65-F5344CB8AC3E}">
        <p14:creationId xmlns:p14="http://schemas.microsoft.com/office/powerpoint/2010/main" val="186060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 sz="1200" b="1" i="0" u="none" kern="1200" baseline="0">
                <a:solidFill>
                  <a:schemeClr val="tx1"/>
                </a:solidFill>
                <a:effectLst/>
                <a:latin typeface="+mn-lt"/>
                <a:ea typeface="+mn-ea"/>
                <a:cs typeface="+mn-cs"/>
              </a:rPr>
              <a:t>يتمثل الهدف في الوصول إلى فكرة أن السلوك هو عمل ملموس يمكن ملاحظته، وليس فكرة أو نية...</a:t>
            </a:r>
          </a:p>
          <a:p>
            <a:pPr algn="r" rtl="1"/>
            <a:r>
              <a:rPr lang="ar" sz="1200" b="1" i="0" u="none" kern="1200" baseline="0">
                <a:solidFill>
                  <a:schemeClr val="tx1"/>
                </a:solidFill>
                <a:effectLst/>
                <a:latin typeface="+mn-lt"/>
                <a:ea typeface="+mn-ea"/>
                <a:cs typeface="+mn-cs"/>
              </a:rPr>
              <a:t>وعند الضرورة، قُم بتوجيه المشاركين من خلال عقد مقارنة بين السلوك والنوايا.</a:t>
            </a:r>
          </a:p>
          <a:p>
            <a:endParaRPr lang="ar" dirty="0"/>
          </a:p>
        </p:txBody>
      </p:sp>
      <p:sp>
        <p:nvSpPr>
          <p:cNvPr id="4" name="Espace réservé du numéro de diapositive 3"/>
          <p:cNvSpPr>
            <a:spLocks noGrp="1"/>
          </p:cNvSpPr>
          <p:nvPr>
            <p:ph type="sldNum" sz="quarter" idx="10"/>
          </p:nvPr>
        </p:nvSpPr>
        <p:spPr/>
        <p:txBody>
          <a:bodyPr/>
          <a:lstStyle/>
          <a:p>
            <a:pPr algn="r" rtl="1"/>
            <a:fld id="{5F77C4B3-80C1-46C4-8F8A-F343DB22774B}" type="slidenum">
              <a:rPr/>
              <a:pPr/>
              <a:t>5</a:t>
            </a:fld>
            <a:endParaRPr lang="ar" altLang="fr-FR"/>
          </a:p>
        </p:txBody>
      </p:sp>
    </p:spTree>
    <p:extLst>
      <p:ext uri="{BB962C8B-B14F-4D97-AF65-F5344CB8AC3E}">
        <p14:creationId xmlns:p14="http://schemas.microsoft.com/office/powerpoint/2010/main" val="43566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r" defTabSz="457200" rtl="1" eaLnBrk="0" fontAlgn="base" latinLnBrk="0" hangingPunct="0">
              <a:lnSpc>
                <a:spcPct val="100000"/>
              </a:lnSpc>
              <a:spcBef>
                <a:spcPct val="30000"/>
              </a:spcBef>
              <a:spcAft>
                <a:spcPct val="0"/>
              </a:spcAft>
              <a:buClrTx/>
              <a:buSzTx/>
              <a:buFontTx/>
              <a:buNone/>
              <a:tabLst/>
              <a:defRPr/>
            </a:pPr>
            <a:r>
              <a:rPr lang="ar" sz="1200" b="0" i="0" u="none" kern="1200" baseline="0">
                <a:solidFill>
                  <a:schemeClr val="tx1"/>
                </a:solidFill>
                <a:effectLst/>
                <a:latin typeface="+mn-lt"/>
                <a:ea typeface="+mn-ea"/>
                <a:cs typeface="+mn-cs"/>
              </a:rPr>
              <a:t>إن تبني سلوكيات السلامة ليس بالأمر السهل للغاية. وأحيانا يكون من الضروري تغيير العادات، والتعلم، والتطور ... وبالتالي، فالاعتراف بهذه السلوكيات واستحسانها يُعد أمرًا في غاية الأهمية في تقوية العلاقة بين الزملاء أقترح عليكم أن نشاهد معًا الطريقة التي يتم بها التعامل مع السلوك الجيد والسلوك السيئ في توتال "Total".</a:t>
            </a:r>
          </a:p>
          <a:p>
            <a:endParaRPr lang="ar" dirty="0"/>
          </a:p>
        </p:txBody>
      </p:sp>
      <p:sp>
        <p:nvSpPr>
          <p:cNvPr id="4" name="Espace réservé du numéro de diapositive 3"/>
          <p:cNvSpPr>
            <a:spLocks noGrp="1"/>
          </p:cNvSpPr>
          <p:nvPr>
            <p:ph type="sldNum" sz="quarter" idx="10"/>
          </p:nvPr>
        </p:nvSpPr>
        <p:spPr/>
        <p:txBody>
          <a:bodyPr/>
          <a:lstStyle/>
          <a:p>
            <a:pPr algn="r" rtl="1"/>
            <a:fld id="{5F77C4B3-80C1-46C4-8F8A-F343DB22774B}" type="slidenum">
              <a:rPr/>
              <a:pPr/>
              <a:t>6</a:t>
            </a:fld>
            <a:endParaRPr lang="ar" altLang="fr-FR"/>
          </a:p>
        </p:txBody>
      </p:sp>
    </p:spTree>
    <p:extLst>
      <p:ext uri="{BB962C8B-B14F-4D97-AF65-F5344CB8AC3E}">
        <p14:creationId xmlns:p14="http://schemas.microsoft.com/office/powerpoint/2010/main" val="151380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 b="0" i="0" u="none" baseline="0"/>
              <a:t>تنطبق هذه السلوكيات المتوقعة أيضا على المقاولين لدينا.</a:t>
            </a:r>
            <a:endParaRPr lang="ar" dirty="0"/>
          </a:p>
        </p:txBody>
      </p:sp>
      <p:sp>
        <p:nvSpPr>
          <p:cNvPr id="4" name="Espace réservé du numéro de diapositive 3"/>
          <p:cNvSpPr>
            <a:spLocks noGrp="1"/>
          </p:cNvSpPr>
          <p:nvPr>
            <p:ph type="sldNum" sz="quarter" idx="10"/>
          </p:nvPr>
        </p:nvSpPr>
        <p:spPr/>
        <p:txBody>
          <a:bodyPr/>
          <a:lstStyle/>
          <a:p>
            <a:pPr algn="r" rtl="1"/>
            <a:fld id="{5F77C4B3-80C1-46C4-8F8A-F343DB22774B}" type="slidenum">
              <a:rPr/>
              <a:pPr/>
              <a:t>9</a:t>
            </a:fld>
            <a:endParaRPr lang="ar" altLang="fr-FR"/>
          </a:p>
        </p:txBody>
      </p:sp>
    </p:spTree>
    <p:extLst>
      <p:ext uri="{BB962C8B-B14F-4D97-AF65-F5344CB8AC3E}">
        <p14:creationId xmlns:p14="http://schemas.microsoft.com/office/powerpoint/2010/main" val="36013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
          </a:p>
        </p:txBody>
      </p:sp>
      <p:sp>
        <p:nvSpPr>
          <p:cNvPr id="4" name="Espace réservé du numéro de diapositive 3"/>
          <p:cNvSpPr>
            <a:spLocks noGrp="1"/>
          </p:cNvSpPr>
          <p:nvPr>
            <p:ph type="sldNum" sz="quarter" idx="10"/>
          </p:nvPr>
        </p:nvSpPr>
        <p:spPr/>
        <p:txBody>
          <a:bodyPr/>
          <a:lstStyle/>
          <a:p>
            <a:pPr algn="r" rtl="1"/>
            <a:fld id="{5F77C4B3-80C1-46C4-8F8A-F343DB22774B}" type="slidenum">
              <a:rPr/>
              <a:pPr/>
              <a:t>11</a:t>
            </a:fld>
            <a:endParaRPr lang="ar" altLang="fr-FR"/>
          </a:p>
        </p:txBody>
      </p:sp>
    </p:spTree>
    <p:extLst>
      <p:ext uri="{BB962C8B-B14F-4D97-AF65-F5344CB8AC3E}">
        <p14:creationId xmlns:p14="http://schemas.microsoft.com/office/powerpoint/2010/main" val="150570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 b="0" i="0" u="none" baseline="0"/>
              <a:t>يبين المخطط الانسيابي هذا منطق التحليل الخاص بوجود تباين من أجل تقرير ما إذا كان هذا السلوك يتعلق بجريمة أو خطأ.</a:t>
            </a:r>
            <a:endParaRPr lang="ar" dirty="0"/>
          </a:p>
        </p:txBody>
      </p:sp>
      <p:sp>
        <p:nvSpPr>
          <p:cNvPr id="4" name="Espace réservé du numéro de diapositive 3"/>
          <p:cNvSpPr>
            <a:spLocks noGrp="1"/>
          </p:cNvSpPr>
          <p:nvPr>
            <p:ph type="sldNum" sz="quarter" idx="10"/>
          </p:nvPr>
        </p:nvSpPr>
        <p:spPr/>
        <p:txBody>
          <a:bodyPr/>
          <a:lstStyle/>
          <a:p>
            <a:pPr algn="r" rtl="1"/>
            <a:fld id="{5F77C4B3-80C1-46C4-8F8A-F343DB22774B}" type="slidenum">
              <a:rPr/>
              <a:pPr/>
              <a:t>12</a:t>
            </a:fld>
            <a:endParaRPr lang="ar" altLang="fr-FR"/>
          </a:p>
        </p:txBody>
      </p:sp>
    </p:spTree>
    <p:extLst>
      <p:ext uri="{BB962C8B-B14F-4D97-AF65-F5344CB8AC3E}">
        <p14:creationId xmlns:p14="http://schemas.microsoft.com/office/powerpoint/2010/main" val="120919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 b="0" i="0" u="none" baseline="0"/>
              <a:t>بطاقة التوقف "Stop Card" هي بالطبع أداة أساسية في ردود الفعل الخاصة بالتباين.</a:t>
            </a:r>
            <a:endParaRPr lang="ar" dirty="0"/>
          </a:p>
        </p:txBody>
      </p:sp>
      <p:sp>
        <p:nvSpPr>
          <p:cNvPr id="4" name="Espace réservé du numéro de diapositive 3"/>
          <p:cNvSpPr>
            <a:spLocks noGrp="1"/>
          </p:cNvSpPr>
          <p:nvPr>
            <p:ph type="sldNum" sz="quarter" idx="10"/>
          </p:nvPr>
        </p:nvSpPr>
        <p:spPr/>
        <p:txBody>
          <a:bodyPr/>
          <a:lstStyle/>
          <a:p>
            <a:pPr algn="r" rtl="1"/>
            <a:fld id="{5F77C4B3-80C1-46C4-8F8A-F343DB22774B}" type="slidenum">
              <a:rPr/>
              <a:pPr/>
              <a:t>13</a:t>
            </a:fld>
            <a:endParaRPr lang="ar" altLang="fr-FR"/>
          </a:p>
        </p:txBody>
      </p:sp>
    </p:spTree>
    <p:extLst>
      <p:ext uri="{BB962C8B-B14F-4D97-AF65-F5344CB8AC3E}">
        <p14:creationId xmlns:p14="http://schemas.microsoft.com/office/powerpoint/2010/main" val="1311893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cs typeface="Arial" pitchFamily="34" charset="0"/>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cs typeface="Arial" pitchFamily="34" charset="0"/>
            </a:endParaRPr>
          </a:p>
        </p:txBody>
      </p:sp>
      <p:pic>
        <p:nvPicPr>
          <p:cNvPr id="7" name="Image 13" descr="TOTAL_bandeau_01_haut_RGB.png"/>
          <p:cNvPicPr>
            <a:picLocks noChangeAspect="1"/>
          </p:cNvPicPr>
          <p:nvPr userDrawn="1"/>
        </p:nvPicPr>
        <p:blipFill>
          <a:blip r:embed="rId2"/>
          <a:srcRect/>
          <a:stretch>
            <a:fillRect/>
          </a:stretch>
        </p:blipFill>
        <p:spPr bwMode="auto">
          <a:xfrm>
            <a:off x="0" y="374650"/>
            <a:ext cx="5978525" cy="846138"/>
          </a:xfrm>
          <a:prstGeom prst="rect">
            <a:avLst/>
          </a:prstGeom>
          <a:noFill/>
          <a:ln w="9525">
            <a:noFill/>
            <a:miter lim="800000"/>
            <a:headEnd/>
            <a:tailEnd/>
          </a:ln>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45536CE5-2BC7-4F54-B7E0-8109D33A9A47}" type="slidenum">
              <a:rPr lang="fr-FR" altLang="fr-F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numéro de diapositive 3"/>
          <p:cNvSpPr>
            <a:spLocks noGrp="1"/>
          </p:cNvSpPr>
          <p:nvPr>
            <p:ph type="sldNum" sz="quarter" idx="13"/>
          </p:nvPr>
        </p:nvSpPr>
        <p:spPr/>
        <p:txBody>
          <a:bodyPr/>
          <a:lstStyle>
            <a:lvl1pPr>
              <a:defRPr/>
            </a:lvl1pPr>
          </a:lstStyle>
          <a:p>
            <a:fld id="{CE53D222-3A21-41F0-A754-4195D86F7AE3}" type="slidenum">
              <a:rPr lang="fr-FR" altLang="fr-FR"/>
              <a:pPr/>
              <a:t>‹N°›</a:t>
            </a:fld>
            <a:endParaRPr lang="fr-FR" altLang="fr-FR"/>
          </a:p>
        </p:txBody>
      </p:sp>
      <p:sp>
        <p:nvSpPr>
          <p:cNvPr id="5" name="Espace réservé du pied de page 1"/>
          <p:cNvSpPr>
            <a:spLocks noGrp="1"/>
          </p:cNvSpPr>
          <p:nvPr>
            <p:ph type="ftr" sz="quarter"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fr-FR" altLang="fr-FR" smtClean="0"/>
              <a:t>Kit intégration H3SE - TCG 4.1 - Comportements (positifs et négatifs) – V1</a:t>
            </a:r>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latin typeface="Helvetica" pitchFamily="34" charset="0"/>
              <a:cs typeface="Helvetica" pitchFamily="34"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CDFE0E69-A6A0-4514-9645-50717F5B3972}" type="slidenum">
              <a:rPr lang="fr-FR" altLang="fr-F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B5D4222A-88D1-42CD-80D5-E8565A073459}" type="slidenum">
              <a:rPr lang="fr-FR" altLang="fr-F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855E55D9-300B-427E-9D66-B6AB9FDB4F9E}" type="slidenum">
              <a:rPr lang="fr-FR" altLang="fr-F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7C52DF0C-42F9-46CB-9960-E48E272C052C}" type="slidenum">
              <a:rPr lang="fr-FR" altLang="fr-F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D5790CCF-2FFD-4978-840B-E0C82665C380}" type="slidenum">
              <a:rPr lang="fr-FR" altLang="fr-F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2FB10086-099E-4035-88BE-7438193C4C70}" type="slidenum">
              <a:rPr lang="fr-FR" altLang="fr-F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710DB065-26C5-42A6-9691-99CA056CE2EC}" type="slidenum">
              <a:rPr lang="fr-FR" altLang="fr-F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Helvetica" pitchFamily="34" charset="0"/>
              </a:defRPr>
            </a:lvl1pPr>
          </a:lstStyle>
          <a:p>
            <a:fld id="{947174E9-708B-4AA3-8616-D76E6DDC57A4}"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latin typeface="Helvetica" pitchFamily="34" charset="0"/>
              <a:cs typeface="Helvetica" pitchFamily="34"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1" name="Espace réservé du texte 3"/>
          <p:cNvSpPr>
            <a:spLocks noGrp="1"/>
          </p:cNvSpPr>
          <p:nvPr>
            <p:ph type="body" idx="1"/>
          </p:nvPr>
        </p:nvSpPr>
        <p:spPr bwMode="auto">
          <a:xfrm>
            <a:off x="457200" y="1125538"/>
            <a:ext cx="8218488"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p:txBody>
      </p:sp>
      <p:pic>
        <p:nvPicPr>
          <p:cNvPr id="1032" name="Image 10" descr="TOTAL_ADM.png"/>
          <p:cNvPicPr>
            <a:picLocks noChangeAspect="1"/>
          </p:cNvPicPr>
          <p:nvPr/>
        </p:nvPicPr>
        <p:blipFill>
          <a:blip r:embed="rId12"/>
          <a:srcRect/>
          <a:stretch>
            <a:fillRect/>
          </a:stretch>
        </p:blipFill>
        <p:spPr bwMode="auto">
          <a:xfrm>
            <a:off x="7685088" y="6375400"/>
            <a:ext cx="1008062" cy="401638"/>
          </a:xfrm>
          <a:prstGeom prst="rect">
            <a:avLst/>
          </a:prstGeom>
          <a:noFill/>
          <a:ln w="9525">
            <a:noFill/>
            <a:miter lim="800000"/>
            <a:headEnd/>
            <a:tailEnd/>
          </a:ln>
        </p:spPr>
      </p:pic>
      <p:sp>
        <p:nvSpPr>
          <p:cNvPr id="10" name="Espace réservé du pied de page 1"/>
          <p:cNvSpPr>
            <a:spLocks noGrp="1"/>
          </p:cNvSpPr>
          <p:nvPr>
            <p:ph type="ftr" sz="quarter" idx="3"/>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sz="1100">
                <a:solidFill>
                  <a:schemeClr val="tx1"/>
                </a:solidFill>
                <a:latin typeface="Arial" charset="0"/>
                <a:ea typeface="Arial" charset="0"/>
                <a:cs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fr-FR" altLang="fr-FR" smtClean="0"/>
              <a:t>Kit intégration H3SE - TCG 4.1 - Comportements (positifs et négatifs) – V1</a:t>
            </a:r>
            <a:endParaRPr lang="fr-FR" altLang="fr-FR" dirty="0"/>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Materiel/Death%20in%20the%20oilfield-fr.fl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w="9525">
            <a:noFill/>
            <a:miter lim="800000"/>
            <a:headEnd/>
            <a:tailEnd/>
          </a:ln>
        </p:spPr>
        <p:txBody>
          <a:bodyPr wrap="none">
            <a:spAutoFit/>
          </a:bodyPr>
          <a:lstStyle/>
          <a:p>
            <a:pPr algn="r" rtl="1" eaLnBrk="1" hangingPunct="1"/>
            <a:endParaRPr lang="ar" altLang="fr-FR"/>
          </a:p>
        </p:txBody>
      </p:sp>
      <p:sp>
        <p:nvSpPr>
          <p:cNvPr id="3" name="Titre 2"/>
          <p:cNvSpPr>
            <a:spLocks noGrp="1"/>
          </p:cNvSpPr>
          <p:nvPr>
            <p:ph type="title"/>
          </p:nvPr>
        </p:nvSpPr>
        <p:spPr>
          <a:xfrm>
            <a:off x="1187450" y="2106613"/>
            <a:ext cx="7277100" cy="1487487"/>
          </a:xfrm>
        </p:spPr>
        <p:txBody>
          <a:bodyPr/>
          <a:lstStyle/>
          <a:p>
            <a:pPr algn="r" rtl="1" eaLnBrk="1" fontAlgn="auto" hangingPunct="1">
              <a:spcAft>
                <a:spcPts val="0"/>
              </a:spcAft>
              <a:defRPr/>
            </a:pPr>
            <a:r>
              <a:rPr lang="ar" b="1" i="0" u="none" baseline="0">
                <a:ea typeface="+mj-ea"/>
              </a:rPr>
              <a:t>السلوكيات</a:t>
            </a:r>
            <a:r>
              <a:rPr lang="ar">
                <a:ea typeface="+mj-ea"/>
              </a:rPr>
              <a:t/>
            </a:r>
            <a:br>
              <a:rPr lang="ar">
                <a:ea typeface="+mj-ea"/>
              </a:rPr>
            </a:br>
            <a:r>
              <a:rPr lang="ar" b="1" i="0" u="none" baseline="0">
                <a:ea typeface="+mj-ea"/>
              </a:rPr>
              <a:t>(الإيجابية والسلبية)</a:t>
            </a:r>
            <a:endParaRPr lang="ar"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r" rtl="1" eaLnBrk="1" hangingPunct="1"/>
            <a:r>
              <a:rPr lang="ar" b="0" i="0" u="none" baseline="0" dirty="0">
                <a:cs typeface="Arial" pitchFamily="34" charset="0"/>
              </a:rPr>
              <a:t>مجموعة دمج الصحة والسلامة والأمن والمجتمع والبيئة </a:t>
            </a:r>
            <a:r>
              <a:rPr lang="ar" b="0" i="0" u="none" baseline="0" dirty="0" smtClean="0">
                <a:cs typeface="Arial" pitchFamily="34" charset="0"/>
              </a:rPr>
              <a:t>(</a:t>
            </a:r>
            <a:r>
              <a:rPr lang="fr-FR" altLang="fr-FR" dirty="0" smtClean="0">
                <a:cs typeface="Arial" pitchFamily="34" charset="0"/>
              </a:rPr>
              <a:t>H3SE</a:t>
            </a:r>
            <a:r>
              <a:rPr lang="ar" b="0" i="0" u="none" baseline="0" dirty="0" smtClean="0">
                <a:cs typeface="Arial" pitchFamily="34" charset="0"/>
              </a:rPr>
              <a:t>)</a:t>
            </a:r>
            <a:endParaRPr lang="ar" b="0" i="0" u="none" baseline="0" dirty="0">
              <a:cs typeface="Arial" pitchFamily="34" charset="0"/>
            </a:endParaRPr>
          </a:p>
          <a:p>
            <a:pPr algn="r" rtl="1" eaLnBrk="1" hangingPunct="1"/>
            <a:r>
              <a:rPr lang="ar" b="0" i="0" u="none" baseline="0" dirty="0">
                <a:cs typeface="Arial" pitchFamily="34" charset="0"/>
              </a:rPr>
              <a:t>وحدة المناهج الدراسية الأساسية العامة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معالجة التباينات السلوكية</a:t>
            </a:r>
            <a:endParaRPr lang="ar" dirty="0"/>
          </a:p>
        </p:txBody>
      </p:sp>
      <p:sp>
        <p:nvSpPr>
          <p:cNvPr id="21506" name="Espace réservé du texte 2"/>
          <p:cNvSpPr>
            <a:spLocks noGrp="1"/>
          </p:cNvSpPr>
          <p:nvPr>
            <p:ph type="body" sz="quarter" idx="12"/>
          </p:nvPr>
        </p:nvSpPr>
        <p:spPr>
          <a:xfrm>
            <a:off x="457200" y="1268413"/>
            <a:ext cx="8218488" cy="5040312"/>
          </a:xfrm>
          <a:solidFill>
            <a:schemeClr val="bg1"/>
          </a:solidFill>
        </p:spPr>
        <p:txBody>
          <a:bodyPr/>
          <a:lstStyle/>
          <a:p>
            <a:pPr marL="0" indent="0" algn="r" rtl="1">
              <a:buFont typeface="Lucida Grande"/>
              <a:buNone/>
            </a:pPr>
            <a:endParaRPr lang="ar" altLang="fr-FR" b="1" dirty="0" smtClean="0">
              <a:cs typeface="Arial" pitchFamily="34" charset="0"/>
            </a:endParaRPr>
          </a:p>
          <a:p>
            <a:pPr marL="0" indent="0" algn="r" rtl="1">
              <a:buFont typeface="Lucida Grande"/>
              <a:buNone/>
            </a:pPr>
            <a:r>
              <a:rPr lang="ar" b="1" i="0" u="none" baseline="0">
                <a:cs typeface="Arial" pitchFamily="34" charset="0"/>
              </a:rPr>
              <a:t>الفرق بين الجريمة والخطأ</a:t>
            </a:r>
          </a:p>
          <a:p>
            <a:pPr marL="0" indent="0" algn="r" rtl="1"/>
            <a:endParaRPr lang="ar" altLang="fr-FR" dirty="0" smtClean="0">
              <a:cs typeface="Arial" pitchFamily="34" charset="0"/>
            </a:endParaRPr>
          </a:p>
          <a:p>
            <a:pPr marL="432000" indent="0" algn="r" rtl="1">
              <a:buFont typeface="Lucida Grande"/>
              <a:buNone/>
            </a:pPr>
            <a:r>
              <a:rPr lang="ar" sz="1800" b="1" i="0" u="none" baseline="0">
                <a:cs typeface="Arial" pitchFamily="34" charset="0"/>
              </a:rPr>
              <a:t>الجريمة:</a:t>
            </a:r>
            <a:r>
              <a:rPr lang="ar" sz="1800" b="0" i="0" u="none" baseline="0">
                <a:cs typeface="Arial" pitchFamily="34" charset="0"/>
              </a:rPr>
              <a:t> طابع</a:t>
            </a:r>
            <a:r>
              <a:rPr lang="ar" sz="1800" b="1" i="0" u="none" baseline="0">
                <a:cs typeface="Arial" pitchFamily="34" charset="0"/>
              </a:rPr>
              <a:t> مُتعمد</a:t>
            </a:r>
            <a:endParaRPr lang="ar" altLang="fr-FR" sz="1800" dirty="0" smtClean="0">
              <a:cs typeface="Arial" pitchFamily="34" charset="0"/>
            </a:endParaRPr>
          </a:p>
          <a:p>
            <a:pPr marL="432000" indent="0" algn="r" rtl="1">
              <a:buFont typeface="Wingdings" pitchFamily="2" charset="2"/>
              <a:buChar char="Ø"/>
            </a:pPr>
            <a:r>
              <a:rPr lang="ar" sz="1800" b="0" i="0" u="none" baseline="0">
                <a:cs typeface="Arial" pitchFamily="34" charset="0"/>
              </a:rPr>
              <a:t>ضرورة القيام بتصرف من حيث </a:t>
            </a:r>
            <a:r>
              <a:rPr lang="ar" sz="1800" b="1" i="0" u="none" baseline="0">
                <a:solidFill>
                  <a:srgbClr val="C00000"/>
                </a:solidFill>
                <a:cs typeface="Arial" pitchFamily="34" charset="0"/>
              </a:rPr>
              <a:t>العقوبة</a:t>
            </a:r>
            <a:r>
              <a:rPr lang="ar" sz="1800" b="0" i="0" u="none" baseline="0">
                <a:solidFill>
                  <a:srgbClr val="C00000"/>
                </a:solidFill>
                <a:cs typeface="Arial" pitchFamily="34" charset="0"/>
              </a:rPr>
              <a:t> </a:t>
            </a:r>
            <a:r>
              <a:rPr lang="ar" sz="1800" b="1" i="0" u="none" baseline="0">
                <a:solidFill>
                  <a:srgbClr val="C00000"/>
                </a:solidFill>
                <a:cs typeface="Arial" pitchFamily="34" charset="0"/>
              </a:rPr>
              <a:t>المناسبة</a:t>
            </a:r>
          </a:p>
          <a:p>
            <a:pPr marL="0" indent="0" algn="r" rtl="1">
              <a:buFont typeface="Lucida Grande"/>
              <a:buNone/>
            </a:pPr>
            <a:endParaRPr lang="ar" altLang="fr-FR" sz="1800" dirty="0" smtClean="0">
              <a:cs typeface="Arial" pitchFamily="34" charset="0"/>
            </a:endParaRPr>
          </a:p>
          <a:p>
            <a:pPr marL="0" indent="0" algn="r" rtl="1">
              <a:buFont typeface="Lucida Grande"/>
              <a:buNone/>
            </a:pPr>
            <a:endParaRPr lang="ar" altLang="fr-FR" sz="1800" dirty="0" smtClean="0">
              <a:cs typeface="Arial" pitchFamily="34" charset="0"/>
            </a:endParaRPr>
          </a:p>
          <a:p>
            <a:pPr marL="432000" indent="0" algn="r" rtl="1">
              <a:buNone/>
            </a:pPr>
            <a:r>
              <a:rPr lang="ar" sz="1800" b="1" i="0" u="none" baseline="0">
                <a:cs typeface="Arial" pitchFamily="34" charset="0"/>
              </a:rPr>
              <a:t>الخطأ: </a:t>
            </a:r>
            <a:r>
              <a:rPr lang="ar" sz="1800" b="0" i="0" u="none" baseline="0">
                <a:cs typeface="Arial" pitchFamily="34" charset="0"/>
              </a:rPr>
              <a:t>طابع </a:t>
            </a:r>
            <a:r>
              <a:rPr lang="ar" sz="1800" b="1" i="0" u="none" baseline="0">
                <a:cs typeface="Arial" pitchFamily="34" charset="0"/>
              </a:rPr>
              <a:t>غير متعمد</a:t>
            </a:r>
          </a:p>
          <a:p>
            <a:pPr marL="432000" indent="0" algn="r" rtl="1">
              <a:buFont typeface="Wingdings" pitchFamily="2" charset="2"/>
              <a:buChar char="Ø"/>
            </a:pPr>
            <a:r>
              <a:rPr lang="ar" sz="1800" b="0" i="0" u="none" baseline="0">
                <a:cs typeface="Arial" pitchFamily="34" charset="0"/>
              </a:rPr>
              <a:t>الحاجة إلى تعلم </a:t>
            </a:r>
            <a:r>
              <a:rPr lang="ar" sz="1800" b="1" i="0" u="none" baseline="0">
                <a:solidFill>
                  <a:srgbClr val="FFFF00"/>
                </a:solidFill>
                <a:effectLst>
                  <a:outerShdw blurRad="50800" dist="76200" dir="2700000" algn="tl" rotWithShape="0">
                    <a:prstClr val="black"/>
                  </a:outerShdw>
                </a:effectLst>
                <a:cs typeface="Arial" pitchFamily="34" charset="0"/>
              </a:rPr>
              <a:t>أصول التربية</a:t>
            </a:r>
            <a:r>
              <a:rPr lang="ar" sz="1800" b="0" i="0" u="none" baseline="0">
                <a:solidFill>
                  <a:srgbClr val="FFFF00"/>
                </a:solidFill>
                <a:cs typeface="Arial" pitchFamily="34" charset="0"/>
              </a:rPr>
              <a:t> </a:t>
            </a:r>
          </a:p>
          <a:p>
            <a:pPr marL="0" indent="0" algn="r" rtl="1">
              <a:buFont typeface="Lucida Grande"/>
              <a:buNone/>
            </a:pPr>
            <a:endParaRPr lang="ar" altLang="fr-FR" sz="1800" dirty="0" smtClean="0">
              <a:cs typeface="Arial" pitchFamily="34" charset="0"/>
            </a:endParaRPr>
          </a:p>
          <a:p>
            <a:pPr marL="0" indent="0" algn="r" rtl="1">
              <a:buFont typeface="Lucida Grande"/>
              <a:buNone/>
            </a:pPr>
            <a:endParaRPr lang="ar" altLang="fr-FR" sz="1800" dirty="0" smtClean="0">
              <a:cs typeface="Arial" pitchFamily="34" charset="0"/>
            </a:endParaRPr>
          </a:p>
        </p:txBody>
      </p:sp>
      <p:sp>
        <p:nvSpPr>
          <p:cNvPr id="21507" name="Espace réservé du numéro de diapositive 3"/>
          <p:cNvSpPr>
            <a:spLocks noGrp="1"/>
          </p:cNvSpPr>
          <p:nvPr>
            <p:ph type="sldNum" sz="quarter" idx="13"/>
          </p:nvPr>
        </p:nvSpPr>
        <p:spPr bwMode="auto">
          <a:noFill/>
          <a:ln>
            <a:miter lim="800000"/>
            <a:headEnd/>
            <a:tailEnd/>
          </a:ln>
        </p:spPr>
        <p:txBody>
          <a:bodyPr/>
          <a:lstStyle/>
          <a:p>
            <a:pPr algn="l" rtl="1"/>
            <a:fld id="{EA82E376-B67B-4A6F-9632-231F6692FD3F}" type="slidenum">
              <a:rPr/>
              <a:pPr/>
              <a:t>10</a:t>
            </a:fld>
            <a:endParaRPr lang="ar" altLang="fr-FR"/>
          </a:p>
        </p:txBody>
      </p:sp>
      <p:sp>
        <p:nvSpPr>
          <p:cNvPr id="6" name="Cube 5"/>
          <p:cNvSpPr>
            <a:spLocks noChangeArrowheads="1"/>
          </p:cNvSpPr>
          <p:nvPr/>
        </p:nvSpPr>
        <p:spPr bwMode="auto">
          <a:xfrm rot="609520">
            <a:off x="437231" y="2520719"/>
            <a:ext cx="360363" cy="504825"/>
          </a:xfrm>
          <a:prstGeom prst="cube">
            <a:avLst>
              <a:gd name="adj" fmla="val 972"/>
            </a:avLst>
          </a:prstGeom>
          <a:solidFill>
            <a:srgbClr val="FF00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rtl="1"/>
            <a:endParaRPr lang="ar" altLang="fr-FR">
              <a:solidFill>
                <a:srgbClr val="FFFFFF"/>
              </a:solidFill>
            </a:endParaRPr>
          </a:p>
        </p:txBody>
      </p:sp>
      <p:sp>
        <p:nvSpPr>
          <p:cNvPr id="8" name="Cube 7"/>
          <p:cNvSpPr>
            <a:spLocks noChangeArrowheads="1"/>
          </p:cNvSpPr>
          <p:nvPr/>
        </p:nvSpPr>
        <p:spPr bwMode="auto">
          <a:xfrm rot="609520">
            <a:off x="437232" y="3898331"/>
            <a:ext cx="360362" cy="504825"/>
          </a:xfrm>
          <a:prstGeom prst="cube">
            <a:avLst>
              <a:gd name="adj" fmla="val 972"/>
            </a:avLst>
          </a:prstGeom>
          <a:solidFill>
            <a:srgbClr val="FFFF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rtl="1"/>
            <a:endParaRPr lang="ar" altLang="fr-FR">
              <a:solidFill>
                <a:srgbClr val="FFFFFF"/>
              </a:solidFill>
            </a:endParaRPr>
          </a:p>
        </p:txBody>
      </p:sp>
      <p:sp>
        <p:nvSpPr>
          <p:cNvPr id="9" name="Rectangle 8"/>
          <p:cNvSpPr>
            <a:spLocks noChangeArrowheads="1"/>
          </p:cNvSpPr>
          <p:nvPr/>
        </p:nvSpPr>
        <p:spPr bwMode="auto">
          <a:xfrm>
            <a:off x="1924058" y="5085184"/>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1" eaLnBrk="1" hangingPunct="1">
              <a:spcBef>
                <a:spcPts val="0"/>
              </a:spcBef>
              <a:spcAft>
                <a:spcPts val="0"/>
              </a:spcAft>
              <a:buFont typeface="Lucida Grande"/>
              <a:buNone/>
            </a:pPr>
            <a:endParaRPr lang="ar" altLang="fr-FR" sz="800" b="1" dirty="0" smtClean="0">
              <a:solidFill>
                <a:srgbClr val="A90025"/>
              </a:solidFill>
            </a:endParaRPr>
          </a:p>
          <a:p>
            <a:pPr algn="ctr" rtl="1" eaLnBrk="1" hangingPunct="1">
              <a:spcBef>
                <a:spcPts val="0"/>
              </a:spcBef>
              <a:spcAft>
                <a:spcPts val="0"/>
              </a:spcAft>
              <a:buFont typeface="Lucida Grande"/>
              <a:buNone/>
            </a:pPr>
            <a:r>
              <a:rPr lang="ar" sz="2000" b="1" i="0" u="none" baseline="0">
                <a:solidFill>
                  <a:srgbClr val="A90025"/>
                </a:solidFill>
              </a:rPr>
              <a:t>أي انحراف سلوكي لابد أن يؤدي إلى القيام برد فعل</a:t>
            </a: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10"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 sz="900" dirty="0">
                <a:latin typeface="Arial" pitchFamily="34" charset="0"/>
                <a:cs typeface="Arial" pitchFamily="34" charset="0"/>
              </a:rPr>
              <a:t>مجموعة دمج الصحة والسلامة والأمن والمجتمع والبيئة (</a:t>
            </a:r>
            <a:r>
              <a:rPr lang="fr-FR" altLang="fr-FR" sz="900" dirty="0">
                <a:latin typeface="Arial" pitchFamily="34" charset="0"/>
                <a:cs typeface="Helvetica" pitchFamily="34" charset="0"/>
              </a:rPr>
              <a:t>H3SE</a:t>
            </a:r>
            <a:r>
              <a:rPr lang="ar" sz="900" dirty="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التباينات السلوكية</a:t>
            </a:r>
            <a:endParaRPr lang="ar" dirty="0"/>
          </a:p>
        </p:txBody>
      </p:sp>
      <p:sp>
        <p:nvSpPr>
          <p:cNvPr id="22530" name="Espace réservé du numéro de diapositive 3"/>
          <p:cNvSpPr>
            <a:spLocks noGrp="1"/>
          </p:cNvSpPr>
          <p:nvPr>
            <p:ph type="sldNum" sz="quarter" idx="13"/>
          </p:nvPr>
        </p:nvSpPr>
        <p:spPr bwMode="auto">
          <a:noFill/>
          <a:ln>
            <a:miter lim="800000"/>
            <a:headEnd/>
            <a:tailEnd/>
          </a:ln>
        </p:spPr>
        <p:txBody>
          <a:bodyPr/>
          <a:lstStyle/>
          <a:p>
            <a:pPr algn="l" rtl="1"/>
            <a:fld id="{C0FED822-FB17-4D7F-A9B1-7283ECAB6D60}" type="slidenum">
              <a:rPr/>
              <a:pPr/>
              <a:t>11</a:t>
            </a:fld>
            <a:endParaRPr lang="ar" altLang="fr-FR"/>
          </a:p>
        </p:txBody>
      </p:sp>
      <p:sp>
        <p:nvSpPr>
          <p:cNvPr id="22531" name="Rectangle 3"/>
          <p:cNvSpPr txBox="1">
            <a:spLocks noChangeArrowheads="1"/>
          </p:cNvSpPr>
          <p:nvPr/>
        </p:nvSpPr>
        <p:spPr bwMode="auto">
          <a:xfrm>
            <a:off x="3744913" y="836613"/>
            <a:ext cx="5219700" cy="4714875"/>
          </a:xfrm>
          <a:prstGeom prst="rect">
            <a:avLst/>
          </a:prstGeom>
          <a:noFill/>
          <a:ln w="9525">
            <a:noFill/>
            <a:miter lim="800000"/>
            <a:headEnd/>
            <a:tailEnd/>
          </a:ln>
        </p:spPr>
        <p:txBody>
          <a:bodyPr lIns="0" tIns="0" rIns="0" bIns="0"/>
          <a:lstStyle/>
          <a:p>
            <a:pPr marL="285750" indent="-285750" algn="r" rtl="1">
              <a:spcBef>
                <a:spcPts val="2100"/>
              </a:spcBef>
              <a:buClr>
                <a:srgbClr val="710018"/>
              </a:buClr>
              <a:buFont typeface="Wingdings" pitchFamily="2" charset="2"/>
              <a:buChar char="q"/>
            </a:pPr>
            <a:r>
              <a:rPr lang="ar" b="0" i="0" u="none" baseline="0"/>
              <a:t>القيادة بسرعة مفرطة في موقع العمل</a:t>
            </a:r>
          </a:p>
          <a:p>
            <a:pPr marL="285750" indent="-285750" algn="r" rtl="1">
              <a:spcBef>
                <a:spcPts val="2100"/>
              </a:spcBef>
              <a:buClr>
                <a:srgbClr val="710018"/>
              </a:buClr>
              <a:buFont typeface="Wingdings" pitchFamily="2" charset="2"/>
              <a:buChar char="q"/>
            </a:pPr>
            <a:r>
              <a:rPr lang="ar" b="0" i="0" u="none" baseline="0"/>
              <a:t>نسيان خطوة هامة في إجراء ما</a:t>
            </a:r>
          </a:p>
          <a:p>
            <a:pPr marL="285750" indent="-285750" algn="r" rtl="1">
              <a:spcBef>
                <a:spcPts val="2100"/>
              </a:spcBef>
              <a:buClr>
                <a:srgbClr val="710018"/>
              </a:buClr>
              <a:buFont typeface="Wingdings" pitchFamily="2" charset="2"/>
              <a:buChar char="q"/>
            </a:pPr>
            <a:r>
              <a:rPr lang="ar" b="0" i="0" u="none" baseline="0"/>
              <a:t>جلب الخمور في موقع العمل</a:t>
            </a:r>
          </a:p>
          <a:p>
            <a:pPr marL="285750" indent="-285750" algn="r" rtl="1">
              <a:spcBef>
                <a:spcPts val="2100"/>
              </a:spcBef>
              <a:buClr>
                <a:srgbClr val="710018"/>
              </a:buClr>
              <a:buFont typeface="Wingdings" pitchFamily="2" charset="2"/>
              <a:buChar char="q"/>
            </a:pPr>
            <a:r>
              <a:rPr lang="ar" b="0" i="0" u="none" baseline="0"/>
              <a:t>سوء فهم خطة أو إجراء</a:t>
            </a:r>
          </a:p>
          <a:p>
            <a:pPr marL="285750" indent="-285750" algn="r" rtl="1">
              <a:spcBef>
                <a:spcPts val="2100"/>
              </a:spcBef>
              <a:buClr>
                <a:srgbClr val="710018"/>
              </a:buClr>
              <a:buFont typeface="Wingdings" pitchFamily="2" charset="2"/>
              <a:buChar char="q"/>
            </a:pPr>
            <a:r>
              <a:rPr lang="ar" b="0" i="0" u="none" baseline="0"/>
              <a:t>عدم استخدام مُعدات الحماية الشخصية المتوفرة في الموقع</a:t>
            </a:r>
          </a:p>
          <a:p>
            <a:pPr marL="285750" indent="-285750" algn="r" rtl="1">
              <a:spcBef>
                <a:spcPts val="2100"/>
              </a:spcBef>
              <a:buClr>
                <a:srgbClr val="710018"/>
              </a:buClr>
              <a:buFont typeface="Wingdings" pitchFamily="2" charset="2"/>
              <a:buChar char="q"/>
            </a:pPr>
            <a:r>
              <a:rPr lang="ar" b="0" i="0" u="none" baseline="0"/>
              <a:t>الخلط بين اثنين من المواد الكيميائية</a:t>
            </a:r>
          </a:p>
          <a:p>
            <a:pPr marL="285750" indent="-285750" algn="r" rtl="1">
              <a:spcBef>
                <a:spcPts val="2100"/>
              </a:spcBef>
              <a:buClr>
                <a:srgbClr val="710018"/>
              </a:buClr>
              <a:buFont typeface="Wingdings" pitchFamily="2" charset="2"/>
              <a:buChar char="q"/>
            </a:pPr>
            <a:r>
              <a:rPr lang="ar" b="0" i="0" u="none" baseline="0"/>
              <a:t>قيادة إحدى آلات البناء بدون وضع حزام الأمان</a:t>
            </a:r>
          </a:p>
          <a:p>
            <a:pPr marL="285750" indent="-285750" algn="r" rtl="1">
              <a:spcBef>
                <a:spcPts val="2100"/>
              </a:spcBef>
              <a:buClr>
                <a:srgbClr val="710018"/>
              </a:buClr>
              <a:buFont typeface="Wingdings" pitchFamily="2" charset="2"/>
              <a:buChar char="q"/>
            </a:pPr>
            <a:r>
              <a:rPr lang="ar" b="0" i="0" u="none" baseline="0"/>
              <a:t>استخدام الهاتف المحمول أثناء القيادة</a:t>
            </a:r>
          </a:p>
          <a:p>
            <a:pPr marL="285750" indent="-285750" algn="r" rtl="1">
              <a:spcBef>
                <a:spcPts val="2100"/>
              </a:spcBef>
              <a:buClr>
                <a:srgbClr val="710018"/>
              </a:buClr>
              <a:buFont typeface="Wingdings" pitchFamily="2" charset="2"/>
              <a:buChar char="q"/>
            </a:pPr>
            <a:r>
              <a:rPr lang="ar" b="0" i="0" u="none" baseline="0"/>
              <a:t>فتح صمام مختلف عن ذلك المشار إليه في الإجراء لأنه لا يبدو أن يكون الصمام المقصود</a:t>
            </a:r>
          </a:p>
        </p:txBody>
      </p:sp>
      <p:sp>
        <p:nvSpPr>
          <p:cNvPr id="7" name="Rectangle 6"/>
          <p:cNvSpPr/>
          <p:nvPr/>
        </p:nvSpPr>
        <p:spPr>
          <a:xfrm rot="20532324">
            <a:off x="477948" y="2053064"/>
            <a:ext cx="286809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ar" sz="3200" b="1" i="0" u="none" baseline="0">
                <a:ln w="11430"/>
                <a:gradFill>
                  <a:gsLst>
                    <a:gs pos="0">
                      <a:srgbClr val="03D4A8"/>
                    </a:gs>
                    <a:gs pos="25000">
                      <a:srgbClr val="21D6E0"/>
                    </a:gs>
                    <a:gs pos="75000">
                      <a:srgbClr val="0087E6"/>
                    </a:gs>
                    <a:gs pos="100000">
                      <a:srgbClr val="005CBF"/>
                    </a:gs>
                  </a:gsLst>
                  <a:lin ang="5400000" scaled="0"/>
                </a:gradFill>
                <a:effectLst>
                  <a:outerShdw blurRad="50800" dist="39000" dir="5460000" algn="tl">
                    <a:srgbClr val="000000">
                      <a:alpha val="38000"/>
                    </a:srgbClr>
                  </a:outerShdw>
                </a:effectLst>
                <a:latin typeface="Arial" charset="0"/>
                <a:ea typeface="Arial" charset="0"/>
                <a:cs typeface="Arial" charset="0"/>
              </a:rPr>
              <a:t>متعمد؟</a:t>
            </a:r>
          </a:p>
        </p:txBody>
      </p:sp>
      <p:sp>
        <p:nvSpPr>
          <p:cNvPr id="8" name="Rectangle 7"/>
          <p:cNvSpPr/>
          <p:nvPr/>
        </p:nvSpPr>
        <p:spPr>
          <a:xfrm rot="1714872">
            <a:off x="11473" y="3926940"/>
            <a:ext cx="380104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ar" sz="32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Arial" charset="0"/>
                <a:ea typeface="Arial" charset="0"/>
                <a:cs typeface="Arial" charset="0"/>
              </a:rPr>
              <a:t>غير متعمد؟</a:t>
            </a:r>
          </a:p>
        </p:txBody>
      </p:sp>
      <p:sp>
        <p:nvSpPr>
          <p:cNvPr id="9"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 sz="900" dirty="0">
                <a:latin typeface="Arial" pitchFamily="34" charset="0"/>
                <a:cs typeface="Arial" pitchFamily="34" charset="0"/>
              </a:rPr>
              <a:t>مجموعة دمج الصحة والسلامة والأمن والمجتمع والبيئة (</a:t>
            </a:r>
            <a:r>
              <a:rPr lang="fr-FR" altLang="fr-FR" sz="900" dirty="0">
                <a:latin typeface="Arial" pitchFamily="34" charset="0"/>
                <a:cs typeface="Helvetica" pitchFamily="34" charset="0"/>
              </a:rPr>
              <a:t>H3SE</a:t>
            </a:r>
            <a:r>
              <a:rPr lang="ar" sz="900" dirty="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تقييم طبيعة التباين</a:t>
            </a:r>
            <a:endParaRPr lang="ar" dirty="0"/>
          </a:p>
        </p:txBody>
      </p:sp>
      <p:sp>
        <p:nvSpPr>
          <p:cNvPr id="23554" name="Espace réservé du numéro de diapositive 3"/>
          <p:cNvSpPr>
            <a:spLocks noGrp="1"/>
          </p:cNvSpPr>
          <p:nvPr>
            <p:ph type="sldNum" sz="quarter" idx="13"/>
          </p:nvPr>
        </p:nvSpPr>
        <p:spPr bwMode="auto">
          <a:noFill/>
          <a:ln>
            <a:miter lim="800000"/>
            <a:headEnd/>
            <a:tailEnd/>
          </a:ln>
        </p:spPr>
        <p:txBody>
          <a:bodyPr/>
          <a:lstStyle/>
          <a:p>
            <a:pPr algn="l" rtl="1"/>
            <a:fld id="{DFB17313-296B-4732-ADDB-D854810B3799}" type="slidenum">
              <a:rPr/>
              <a:pPr/>
              <a:t>12</a:t>
            </a:fld>
            <a:endParaRPr lang="ar" altLang="fr-FR"/>
          </a:p>
        </p:txBody>
      </p:sp>
      <p:pic>
        <p:nvPicPr>
          <p:cNvPr id="3" name="Image 2"/>
          <p:cNvPicPr>
            <a:picLocks noChangeAspect="1"/>
          </p:cNvPicPr>
          <p:nvPr/>
        </p:nvPicPr>
        <p:blipFill>
          <a:blip r:embed="rId3"/>
          <a:stretch>
            <a:fillRect/>
          </a:stretch>
        </p:blipFill>
        <p:spPr>
          <a:xfrm>
            <a:off x="1979712" y="1052736"/>
            <a:ext cx="4726682" cy="5049275"/>
          </a:xfrm>
          <a:prstGeom prst="rect">
            <a:avLst/>
          </a:prstGeom>
        </p:spPr>
      </p:pic>
      <p:sp>
        <p:nvSpPr>
          <p:cNvPr id="6"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 sz="900" dirty="0">
                <a:latin typeface="Arial" pitchFamily="34" charset="0"/>
                <a:cs typeface="Arial" pitchFamily="34" charset="0"/>
              </a:rPr>
              <a:t>مجموعة دمج الصحة والسلامة والأمن والمجتمع والبيئة (</a:t>
            </a:r>
            <a:r>
              <a:rPr lang="fr-FR" altLang="fr-FR" sz="900" dirty="0">
                <a:latin typeface="Arial" pitchFamily="34" charset="0"/>
                <a:cs typeface="Helvetica" pitchFamily="34" charset="0"/>
              </a:rPr>
              <a:t>H3SE</a:t>
            </a:r>
            <a:r>
              <a:rPr lang="ar" sz="900" dirty="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defRPr/>
            </a:pPr>
            <a:r>
              <a:rPr lang="ar" b="1" i="0" u="none" baseline="0"/>
              <a:t>رد فعل المُتَّخذ عند التباين</a:t>
            </a:r>
            <a:endParaRPr lang="ar" dirty="0"/>
          </a:p>
        </p:txBody>
      </p:sp>
      <p:sp>
        <p:nvSpPr>
          <p:cNvPr id="25602" name="Espace réservé du texte 2"/>
          <p:cNvSpPr>
            <a:spLocks noGrp="1"/>
          </p:cNvSpPr>
          <p:nvPr>
            <p:ph type="body" sz="quarter" idx="12"/>
          </p:nvPr>
        </p:nvSpPr>
        <p:spPr>
          <a:xfrm>
            <a:off x="457200" y="1125538"/>
            <a:ext cx="8218488" cy="5040312"/>
          </a:xfrm>
        </p:spPr>
        <p:txBody>
          <a:bodyPr/>
          <a:lstStyle/>
          <a:p>
            <a:pPr marL="0" indent="0" algn="r" rtl="1">
              <a:buFont typeface="Lucida Grande"/>
              <a:buNone/>
            </a:pPr>
            <a:endParaRPr lang="ar" altLang="fr-FR" b="1" dirty="0" smtClean="0">
              <a:cs typeface="Arial" pitchFamily="34" charset="0"/>
            </a:endParaRPr>
          </a:p>
          <a:p>
            <a:pPr marL="0" indent="0" algn="r" rtl="1">
              <a:buFont typeface="Lucida Grande"/>
              <a:buNone/>
            </a:pPr>
            <a:r>
              <a:rPr lang="ar" b="0" i="0" u="none" baseline="0">
                <a:cs typeface="Arial" pitchFamily="34" charset="0"/>
              </a:rPr>
              <a:t>في حالة التباين، من الضروري </a:t>
            </a:r>
            <a:r>
              <a:rPr lang="ar" b="1" i="0" u="none" baseline="0">
                <a:cs typeface="Arial" pitchFamily="34" charset="0"/>
              </a:rPr>
              <a:t>القيام بكل ما هو ممكن لمنع إعادة حدوث هذا التباين:</a:t>
            </a:r>
            <a:endParaRPr lang="ar" altLang="fr-FR" dirty="0" smtClean="0">
              <a:cs typeface="Arial" pitchFamily="34" charset="0"/>
            </a:endParaRPr>
          </a:p>
          <a:p>
            <a:pPr algn="r" rtl="1"/>
            <a:r>
              <a:rPr lang="ar" b="0" i="0" u="none" baseline="0">
                <a:cs typeface="Arial" pitchFamily="34" charset="0"/>
              </a:rPr>
              <a:t>رد الفعل والجرأة في القول... باستخدام </a:t>
            </a:r>
            <a:r>
              <a:rPr lang="ar" b="1" i="0" u="none" baseline="0">
                <a:solidFill>
                  <a:srgbClr val="C00000"/>
                </a:solidFill>
                <a:cs typeface="Arial" pitchFamily="34" charset="0"/>
              </a:rPr>
              <a:t>بطاقة التوقف "Stop Card"</a:t>
            </a:r>
            <a:r>
              <a:rPr lang="ar" b="0" i="0" u="none" baseline="0">
                <a:cs typeface="Arial" pitchFamily="34" charset="0"/>
              </a:rPr>
              <a:t>.</a:t>
            </a:r>
            <a:endParaRPr lang="ar" altLang="fr-FR" dirty="0" smtClean="0">
              <a:cs typeface="Arial" pitchFamily="34" charset="0"/>
            </a:endParaRPr>
          </a:p>
          <a:p>
            <a:pPr algn="r" rtl="1"/>
            <a:r>
              <a:rPr lang="ar" b="0" i="0" u="none" baseline="0">
                <a:cs typeface="Arial" pitchFamily="34" charset="0"/>
              </a:rPr>
              <a:t>انحسار الحدث</a:t>
            </a:r>
          </a:p>
          <a:p>
            <a:endParaRPr lang="ar" altLang="fr-FR" dirty="0" smtClean="0">
              <a:cs typeface="Arial" pitchFamily="34" charset="0"/>
            </a:endParaRPr>
          </a:p>
          <a:p>
            <a:pPr marL="0" indent="0" algn="r" rtl="1">
              <a:buFont typeface="Lucida Grande"/>
              <a:buNone/>
            </a:pPr>
            <a:r>
              <a:rPr lang="ar" b="0" i="0" u="none" baseline="0">
                <a:cs typeface="Arial" pitchFamily="34" charset="0"/>
              </a:rPr>
              <a:t>يجب أن يتكيف رد الفعل تبعًا لما يلي:</a:t>
            </a:r>
          </a:p>
          <a:p>
            <a:pPr algn="r" rtl="1"/>
            <a:r>
              <a:rPr lang="ar" b="0" i="0" u="none" baseline="0">
                <a:cs typeface="Arial" pitchFamily="34" charset="0"/>
              </a:rPr>
              <a:t>طبيعة التباين</a:t>
            </a:r>
          </a:p>
          <a:p>
            <a:pPr algn="r" rtl="1"/>
            <a:r>
              <a:rPr lang="ar" b="0" i="0" u="none" baseline="0">
                <a:cs typeface="Arial" pitchFamily="34" charset="0"/>
              </a:rPr>
              <a:t>الخطورة المحتملة لعواقبه</a:t>
            </a:r>
          </a:p>
          <a:p>
            <a:pPr marL="0" indent="0" algn="r" rtl="1">
              <a:buFont typeface="Lucida Grande"/>
              <a:buNone/>
            </a:pPr>
            <a:endParaRPr lang="ar" altLang="fr-FR" b="1" dirty="0" smtClean="0">
              <a:cs typeface="Arial" pitchFamily="34" charset="0"/>
            </a:endParaRPr>
          </a:p>
          <a:p>
            <a:pPr marL="0" indent="0" algn="r" rtl="1">
              <a:buFont typeface="Lucida Grande"/>
              <a:buNone/>
            </a:pPr>
            <a:endParaRPr lang="ar" altLang="fr-FR" b="1" dirty="0" smtClean="0">
              <a:cs typeface="Arial" pitchFamily="34" charset="0"/>
            </a:endParaRPr>
          </a:p>
          <a:p>
            <a:pPr marL="0" indent="0" algn="r" rtl="1"/>
            <a:endParaRPr lang="ar" altLang="fr-FR" dirty="0" smtClean="0">
              <a:cs typeface="Arial" pitchFamily="34" charset="0"/>
            </a:endParaRPr>
          </a:p>
        </p:txBody>
      </p:sp>
      <p:sp>
        <p:nvSpPr>
          <p:cNvPr id="25603" name="Espace réservé du numéro de diapositive 3"/>
          <p:cNvSpPr>
            <a:spLocks noGrp="1"/>
          </p:cNvSpPr>
          <p:nvPr>
            <p:ph type="sldNum" sz="quarter" idx="13"/>
          </p:nvPr>
        </p:nvSpPr>
        <p:spPr bwMode="auto">
          <a:noFill/>
          <a:ln>
            <a:miter lim="800000"/>
            <a:headEnd/>
            <a:tailEnd/>
          </a:ln>
        </p:spPr>
        <p:txBody>
          <a:bodyPr/>
          <a:lstStyle/>
          <a:p>
            <a:pPr algn="l" rtl="1"/>
            <a:fld id="{C8DFAC1F-2B9F-43F1-825F-01048CCCC972}" type="slidenum">
              <a:rPr/>
              <a:pPr/>
              <a:t>13</a:t>
            </a:fld>
            <a:endParaRPr lang="ar" altLang="fr-FR"/>
          </a:p>
        </p:txBody>
      </p:sp>
      <p:sp>
        <p:nvSpPr>
          <p:cNvPr id="6" name="Rectangle 5"/>
          <p:cNvSpPr>
            <a:spLocks noChangeArrowheads="1"/>
          </p:cNvSpPr>
          <p:nvPr/>
        </p:nvSpPr>
        <p:spPr bwMode="auto">
          <a:xfrm>
            <a:off x="1924058" y="5229200"/>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1" eaLnBrk="1" hangingPunct="1">
              <a:spcBef>
                <a:spcPts val="0"/>
              </a:spcBef>
              <a:spcAft>
                <a:spcPts val="0"/>
              </a:spcAft>
              <a:buFont typeface="Lucida Grande"/>
              <a:buNone/>
            </a:pPr>
            <a:r>
              <a:rPr lang="ar" sz="800" b="0" i="0" u="none" baseline="0">
                <a:solidFill>
                  <a:srgbClr val="A90025"/>
                </a:solidFill>
              </a:rPr>
              <a:t>	</a:t>
            </a:r>
          </a:p>
          <a:p>
            <a:pPr algn="ctr" rtl="1" eaLnBrk="1" hangingPunct="1">
              <a:spcBef>
                <a:spcPts val="0"/>
              </a:spcBef>
              <a:spcAft>
                <a:spcPts val="0"/>
              </a:spcAft>
            </a:pPr>
            <a:r>
              <a:rPr lang="ar" sz="2000" b="1" i="0" u="none" baseline="0">
                <a:solidFill>
                  <a:srgbClr val="A90025"/>
                </a:solidFill>
              </a:rPr>
              <a:t>هناك وجود للحق في ارتكاب خطأ.</a:t>
            </a:r>
            <a:endParaRPr lang="ar" altLang="fr-FR" sz="2000" b="1" dirty="0">
              <a:solidFill>
                <a:srgbClr val="A90025"/>
              </a:solidFill>
            </a:endParaRP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 sz="900" dirty="0">
                <a:latin typeface="Arial" pitchFamily="34" charset="0"/>
                <a:cs typeface="Arial" pitchFamily="34" charset="0"/>
              </a:rPr>
              <a:t>مجموعة دمج الصحة والسلامة والأمن والمجتمع والبيئة (</a:t>
            </a:r>
            <a:r>
              <a:rPr lang="fr-FR" altLang="fr-FR" sz="900" dirty="0">
                <a:latin typeface="Arial" pitchFamily="34" charset="0"/>
                <a:cs typeface="Helvetica" pitchFamily="34" charset="0"/>
              </a:rPr>
              <a:t>H3SE</a:t>
            </a:r>
            <a:r>
              <a:rPr lang="ar" sz="900" dirty="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الخلاصة</a:t>
            </a:r>
            <a:endParaRPr lang="ar" dirty="0"/>
          </a:p>
        </p:txBody>
      </p:sp>
      <p:sp>
        <p:nvSpPr>
          <p:cNvPr id="4" name="Espace réservé du numéro de diapositive 3"/>
          <p:cNvSpPr>
            <a:spLocks noGrp="1"/>
          </p:cNvSpPr>
          <p:nvPr>
            <p:ph type="sldNum" sz="quarter" idx="13"/>
          </p:nvPr>
        </p:nvSpPr>
        <p:spPr/>
        <p:txBody>
          <a:bodyPr/>
          <a:lstStyle/>
          <a:p>
            <a:pPr algn="l" rtl="1"/>
            <a:fld id="{CE53D222-3A21-41F0-A754-4195D86F7AE3}" type="slidenum">
              <a:rPr/>
              <a:pPr/>
              <a:t>14</a:t>
            </a:fld>
            <a:endParaRPr lang="ar" altLang="fr-FR"/>
          </a:p>
        </p:txBody>
      </p:sp>
      <p:sp>
        <p:nvSpPr>
          <p:cNvPr id="6" name="Rectangle 8"/>
          <p:cNvSpPr>
            <a:spLocks noChangeArrowheads="1"/>
          </p:cNvSpPr>
          <p:nvPr/>
        </p:nvSpPr>
        <p:spPr bwMode="auto">
          <a:xfrm>
            <a:off x="2062956" y="1108135"/>
            <a:ext cx="5006975" cy="923925"/>
          </a:xfrm>
          <a:prstGeom prst="rect">
            <a:avLst/>
          </a:prstGeom>
          <a:solidFill>
            <a:schemeClr val="bg1"/>
          </a:solidFill>
          <a:ln w="19050">
            <a:solidFill>
              <a:srgbClr val="BD2B0B"/>
            </a:solidFill>
            <a:miter lim="800000"/>
            <a:headEnd/>
            <a:tailEnd/>
          </a:ln>
        </p:spPr>
        <p:txBody>
          <a:bodyPr lIns="0" tIns="0" rIns="252000" bIns="0" anchor="ctr">
            <a:spAutoFit/>
          </a:bodyPr>
          <a:lstStyle/>
          <a:p>
            <a:pPr algn="ctr" rtl="1" eaLnBrk="1" hangingPunct="1">
              <a:spcBef>
                <a:spcPts val="0"/>
              </a:spcBef>
              <a:spcAft>
                <a:spcPts val="0"/>
              </a:spcAft>
              <a:tabLst>
                <a:tab pos="1438275" algn="l"/>
              </a:tabLst>
            </a:pPr>
            <a:r>
              <a:rPr lang="ar" sz="2000" b="1" i="0" u="none" baseline="0">
                <a:solidFill>
                  <a:srgbClr val="E20031"/>
                </a:solidFill>
                <a:latin typeface="Arial" charset="0"/>
                <a:ea typeface="Arial" charset="0"/>
                <a:cs typeface="Arial" charset="0"/>
                <a:sym typeface="Symbol" pitchFamily="18" charset="2"/>
              </a:rPr>
              <a:t> </a:t>
            </a:r>
            <a:r>
              <a:rPr lang="ar" sz="2000" b="1" i="0" u="none" baseline="0">
                <a:solidFill>
                  <a:srgbClr val="A90025"/>
                </a:solidFill>
                <a:sym typeface="Symbol" pitchFamily="18" charset="2"/>
              </a:rPr>
              <a:t>السلوك  </a:t>
            </a:r>
            <a:r>
              <a:rPr lang="ar" sz="2000" b="1" i="0" u="none" baseline="0">
                <a:solidFill>
                  <a:srgbClr val="A90025"/>
                </a:solidFill>
              </a:rPr>
              <a:t>النية</a:t>
            </a:r>
          </a:p>
          <a:p>
            <a:pPr algn="ctr" rtl="1" eaLnBrk="1" hangingPunct="1">
              <a:spcBef>
                <a:spcPts val="0"/>
              </a:spcBef>
              <a:spcAft>
                <a:spcPts val="0"/>
              </a:spcAft>
              <a:tabLst>
                <a:tab pos="1438275" algn="l"/>
              </a:tabLst>
            </a:pPr>
            <a:r>
              <a:rPr lang="ar" sz="2000" b="1" i="0" u="none" baseline="0">
                <a:solidFill>
                  <a:srgbClr val="A90025"/>
                </a:solidFill>
                <a:sym typeface="Symbol" pitchFamily="18" charset="2"/>
              </a:rPr>
              <a:t>السلوك  </a:t>
            </a:r>
            <a:r>
              <a:rPr lang="ar" sz="2000" b="1" i="0" u="none" baseline="0">
                <a:solidFill>
                  <a:srgbClr val="A90025"/>
                </a:solidFill>
              </a:rPr>
              <a:t>الرأي</a:t>
            </a:r>
            <a:endParaRPr lang="ar" altLang="fr-FR" sz="2000" b="1" dirty="0">
              <a:solidFill>
                <a:srgbClr val="A90025"/>
              </a:solidFill>
            </a:endParaRPr>
          </a:p>
        </p:txBody>
      </p:sp>
      <p:sp>
        <p:nvSpPr>
          <p:cNvPr id="7" name="Rectangle 8"/>
          <p:cNvSpPr>
            <a:spLocks noChangeArrowheads="1"/>
          </p:cNvSpPr>
          <p:nvPr/>
        </p:nvSpPr>
        <p:spPr bwMode="auto">
          <a:xfrm>
            <a:off x="2062955" y="2403361"/>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1" eaLnBrk="1" hangingPunct="1">
              <a:spcBef>
                <a:spcPts val="0"/>
              </a:spcBef>
              <a:spcAft>
                <a:spcPts val="0"/>
              </a:spcAft>
              <a:buFont typeface="Lucida Grande"/>
              <a:buNone/>
            </a:pPr>
            <a:endParaRPr lang="ar" altLang="fr-FR" sz="800" b="1" dirty="0" smtClean="0">
              <a:solidFill>
                <a:srgbClr val="A90025"/>
              </a:solidFill>
            </a:endParaRPr>
          </a:p>
          <a:p>
            <a:pPr algn="ctr" rtl="1" eaLnBrk="1" hangingPunct="1">
              <a:spcBef>
                <a:spcPts val="0"/>
              </a:spcBef>
              <a:spcAft>
                <a:spcPts val="0"/>
              </a:spcAft>
              <a:buFont typeface="Lucida Grande"/>
              <a:buNone/>
            </a:pPr>
            <a:r>
              <a:rPr lang="ar" sz="2000" b="1" i="0" u="none" baseline="0">
                <a:solidFill>
                  <a:srgbClr val="A90025"/>
                </a:solidFill>
              </a:rPr>
              <a:t>معرفة القواعد </a:t>
            </a:r>
            <a:r>
              <a:rPr lang="ar" sz="2000" b="1" i="0" u="sng" baseline="0">
                <a:solidFill>
                  <a:srgbClr val="A90025"/>
                </a:solidFill>
              </a:rPr>
              <a:t>و</a:t>
            </a:r>
            <a:r>
              <a:rPr lang="ar" sz="2000" b="1" i="0" u="none" baseline="0">
                <a:solidFill>
                  <a:srgbClr val="A90025"/>
                </a:solidFill>
              </a:rPr>
              <a:t> تطبيقها</a:t>
            </a: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8" name="Rectangle 8"/>
          <p:cNvSpPr>
            <a:spLocks noChangeArrowheads="1"/>
          </p:cNvSpPr>
          <p:nvPr/>
        </p:nvSpPr>
        <p:spPr bwMode="auto">
          <a:xfrm>
            <a:off x="1562888" y="3328660"/>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1" eaLnBrk="1" hangingPunct="1">
              <a:spcBef>
                <a:spcPts val="0"/>
              </a:spcBef>
              <a:spcAft>
                <a:spcPts val="0"/>
              </a:spcAft>
              <a:buFont typeface="Lucida Grande"/>
              <a:buNone/>
            </a:pPr>
            <a:endParaRPr lang="ar" altLang="fr-FR" sz="800" b="1" dirty="0" smtClean="0">
              <a:solidFill>
                <a:srgbClr val="A90025"/>
              </a:solidFill>
            </a:endParaRPr>
          </a:p>
          <a:p>
            <a:pPr algn="ctr" rtl="1" eaLnBrk="1" hangingPunct="1">
              <a:spcBef>
                <a:spcPts val="0"/>
              </a:spcBef>
              <a:spcAft>
                <a:spcPts val="0"/>
              </a:spcAft>
              <a:buFont typeface="Lucida Grande"/>
              <a:buNone/>
            </a:pPr>
            <a:r>
              <a:rPr lang="ar" sz="2000" b="1" i="0" u="none" baseline="0">
                <a:solidFill>
                  <a:srgbClr val="A90025"/>
                </a:solidFill>
              </a:rPr>
              <a:t>ممارسة الاعتراف بالجميل خلال الأعمال اليومية</a:t>
            </a: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9" name="Rectangle 8"/>
          <p:cNvSpPr>
            <a:spLocks noChangeArrowheads="1"/>
          </p:cNvSpPr>
          <p:nvPr/>
        </p:nvSpPr>
        <p:spPr bwMode="auto">
          <a:xfrm>
            <a:off x="1924055" y="4253959"/>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1" eaLnBrk="1" hangingPunct="1">
              <a:spcBef>
                <a:spcPts val="0"/>
              </a:spcBef>
              <a:spcAft>
                <a:spcPts val="0"/>
              </a:spcAft>
              <a:buFont typeface="Lucida Grande"/>
              <a:buNone/>
            </a:pPr>
            <a:endParaRPr lang="ar" altLang="fr-FR" sz="800" b="1" dirty="0" smtClean="0">
              <a:solidFill>
                <a:srgbClr val="A90025"/>
              </a:solidFill>
            </a:endParaRPr>
          </a:p>
          <a:p>
            <a:pPr algn="ctr" rtl="1" eaLnBrk="1" hangingPunct="1">
              <a:spcBef>
                <a:spcPts val="0"/>
              </a:spcBef>
              <a:spcAft>
                <a:spcPts val="0"/>
              </a:spcAft>
              <a:buFont typeface="Lucida Grande"/>
              <a:buNone/>
            </a:pPr>
            <a:r>
              <a:rPr lang="ar" sz="2000" b="1" i="0" u="none" baseline="0">
                <a:solidFill>
                  <a:srgbClr val="A90025"/>
                </a:solidFill>
              </a:rPr>
              <a:t>أي انحراف سلوكي لابد أن يؤدي إلى القيام برد فعل</a:t>
            </a: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10" name="Rectangle 9"/>
          <p:cNvSpPr>
            <a:spLocks noChangeArrowheads="1"/>
          </p:cNvSpPr>
          <p:nvPr/>
        </p:nvSpPr>
        <p:spPr bwMode="auto">
          <a:xfrm>
            <a:off x="1924054" y="5179258"/>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1" eaLnBrk="1" hangingPunct="1">
              <a:spcBef>
                <a:spcPts val="0"/>
              </a:spcBef>
              <a:spcAft>
                <a:spcPts val="0"/>
              </a:spcAft>
              <a:buFont typeface="Lucida Grande"/>
              <a:buNone/>
            </a:pPr>
            <a:r>
              <a:rPr lang="ar" sz="800" b="0" i="0" u="none" baseline="0">
                <a:solidFill>
                  <a:srgbClr val="A90025"/>
                </a:solidFill>
              </a:rPr>
              <a:t>	</a:t>
            </a:r>
          </a:p>
          <a:p>
            <a:pPr algn="ctr" rtl="1" eaLnBrk="1" hangingPunct="1">
              <a:spcBef>
                <a:spcPts val="0"/>
              </a:spcBef>
              <a:spcAft>
                <a:spcPts val="0"/>
              </a:spcAft>
            </a:pPr>
            <a:r>
              <a:rPr lang="ar" sz="2000" b="1" i="0" u="none" baseline="0">
                <a:solidFill>
                  <a:srgbClr val="A90025"/>
                </a:solidFill>
              </a:rPr>
              <a:t>هناك وجود للحق في ارتكاب خطأ.</a:t>
            </a:r>
            <a:endParaRPr lang="ar" altLang="fr-FR" sz="2000" b="1" dirty="0">
              <a:solidFill>
                <a:srgbClr val="A90025"/>
              </a:solidFill>
            </a:endParaRP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11"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 sz="900" dirty="0">
                <a:latin typeface="Arial" pitchFamily="34" charset="0"/>
                <a:cs typeface="Arial" pitchFamily="34" charset="0"/>
              </a:rPr>
              <a:t>مجموعة دمج الصحة والسلامة والأمن والمجتمع والبيئة (</a:t>
            </a:r>
            <a:r>
              <a:rPr lang="fr-FR" altLang="fr-FR" sz="900" dirty="0">
                <a:latin typeface="Arial" pitchFamily="34" charset="0"/>
                <a:cs typeface="Helvetica" pitchFamily="34" charset="0"/>
              </a:rPr>
              <a:t>H3SE</a:t>
            </a:r>
            <a:r>
              <a:rPr lang="ar" sz="90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sz="900" dirty="0">
              <a:latin typeface="Arial" pitchFamily="34" charset="0"/>
              <a:cs typeface="Arial" pitchFamily="34" charset="0"/>
            </a:endParaRPr>
          </a:p>
        </p:txBody>
      </p:sp>
    </p:spTree>
    <p:extLst>
      <p:ext uri="{BB962C8B-B14F-4D97-AF65-F5344CB8AC3E}">
        <p14:creationId xmlns:p14="http://schemas.microsoft.com/office/powerpoint/2010/main" val="2052280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numéro de diapositive 2"/>
          <p:cNvSpPr>
            <a:spLocks noGrp="1"/>
          </p:cNvSpPr>
          <p:nvPr>
            <p:ph type="sldNum" sz="quarter" idx="13"/>
          </p:nvPr>
        </p:nvSpPr>
        <p:spPr bwMode="auto">
          <a:noFill/>
          <a:ln>
            <a:miter lim="800000"/>
            <a:headEnd/>
            <a:tailEnd/>
          </a:ln>
        </p:spPr>
        <p:txBody>
          <a:bodyPr/>
          <a:lstStyle/>
          <a:p>
            <a:pPr algn="l" rtl="1"/>
            <a:fld id="{279238B1-A10D-48F3-B24F-D9C121A8AEF7}" type="slidenum">
              <a:rPr/>
              <a:pPr/>
              <a:t>2</a:t>
            </a:fld>
            <a:endParaRPr lang="ar" altLang="fr-FR"/>
          </a:p>
        </p:txBody>
      </p:sp>
      <p:sp>
        <p:nvSpPr>
          <p:cNvPr id="8" name="Titre 3"/>
          <p:cNvSpPr>
            <a:spLocks noGrp="1"/>
          </p:cNvSpPr>
          <p:nvPr>
            <p:ph type="title"/>
          </p:nvPr>
        </p:nvSpPr>
        <p:spPr/>
        <p:txBody>
          <a:bodyPr/>
          <a:lstStyle/>
          <a:p>
            <a:pPr algn="r" rtl="1" eaLnBrk="1" fontAlgn="auto" hangingPunct="1">
              <a:spcAft>
                <a:spcPts val="0"/>
              </a:spcAft>
              <a:defRPr/>
            </a:pPr>
            <a:r>
              <a:rPr lang="ar" b="1" i="0" u="none" baseline="0">
                <a:solidFill>
                  <a:schemeClr val="accent3">
                    <a:lumMod val="75000"/>
                  </a:schemeClr>
                </a:solidFill>
                <a:ea typeface="+mj-ea"/>
              </a:rPr>
              <a:t>أهداف الوحدة</a:t>
            </a:r>
            <a:endParaRPr lang="ar" dirty="0">
              <a:solidFill>
                <a:schemeClr val="accent3">
                  <a:lumMod val="75000"/>
                </a:schemeClr>
              </a:solidFill>
              <a:ea typeface="+mj-ea"/>
            </a:endParaRPr>
          </a:p>
        </p:txBody>
      </p:sp>
      <p:sp>
        <p:nvSpPr>
          <p:cNvPr id="15363" name="Espace réservé du contenu 4"/>
          <p:cNvSpPr>
            <a:spLocks noGrp="1"/>
          </p:cNvSpPr>
          <p:nvPr>
            <p:ph type="body" sz="quarter" idx="12"/>
          </p:nvPr>
        </p:nvSpPr>
        <p:spPr>
          <a:xfrm>
            <a:off x="457200" y="1773238"/>
            <a:ext cx="8218488" cy="2735882"/>
          </a:xfrm>
        </p:spPr>
        <p:txBody>
          <a:bodyPr/>
          <a:lstStyle/>
          <a:p>
            <a:pPr marL="0" indent="0" algn="r" rtl="1" eaLnBrk="1" hangingPunct="1">
              <a:buFont typeface="Lucida Grande"/>
              <a:buNone/>
            </a:pPr>
            <a:r>
              <a:rPr lang="ar" b="1" i="0" u="none" baseline="0" dirty="0">
                <a:cs typeface="Arial" pitchFamily="34" charset="0"/>
              </a:rPr>
              <a:t>بعد الانتهاء من هذه الوحدة، سوف يكون بإمكانك:</a:t>
            </a:r>
          </a:p>
          <a:p>
            <a:pPr marL="0" indent="0" algn="r" rtl="1" eaLnBrk="1" hangingPunct="1"/>
            <a:endParaRPr lang="ar" altLang="fr-FR" dirty="0" smtClean="0">
              <a:cs typeface="Arial" pitchFamily="34" charset="0"/>
            </a:endParaRPr>
          </a:p>
          <a:p>
            <a:pPr marL="284400" indent="-284400" algn="r" rtl="1" eaLnBrk="1" hangingPunct="1"/>
            <a:r>
              <a:rPr lang="ar" b="0" i="0" u="none" baseline="0" dirty="0">
                <a:cs typeface="Arial" pitchFamily="34" charset="0"/>
              </a:rPr>
              <a:t>فهم حقيقة أن الأخطاء السلوكية يمكن أن يكون لها عواقب وخيمة (HIPO، حوادث، إلخ...).</a:t>
            </a:r>
          </a:p>
          <a:p>
            <a:pPr marL="284400" indent="-284400" algn="r" rtl="1" eaLnBrk="1" hangingPunct="1"/>
            <a:r>
              <a:rPr lang="ar" b="0" i="0" u="none" baseline="0" dirty="0">
                <a:cs typeface="Arial" pitchFamily="34" charset="0"/>
              </a:rPr>
              <a:t>معرفة سلوك السلامة المتوقع من قِبل موظفي توتال "Total".</a:t>
            </a:r>
          </a:p>
          <a:p>
            <a:pPr marL="284400" indent="-284400" algn="r" rtl="1" eaLnBrk="1" hangingPunct="1"/>
            <a:r>
              <a:rPr lang="ar" b="0" i="0" u="none" baseline="0" dirty="0">
                <a:cs typeface="Arial" pitchFamily="34" charset="0"/>
              </a:rPr>
              <a:t>القدرة على تحديد السلوك الإيجابي الذي ينبغي تشجيعه، والسلوك السلبي الذي ينبغي معالجته داخل توتال "Total".</a:t>
            </a:r>
          </a:p>
          <a:p>
            <a:pPr marL="0" indent="0" algn="r" rtl="1" eaLnBrk="1" hangingPunct="1"/>
            <a:endParaRPr lang="ar" altLang="fr-FR" dirty="0" smtClean="0">
              <a:cs typeface="Arial" pitchFamily="34" charset="0"/>
            </a:endParaRPr>
          </a:p>
          <a:p>
            <a:pPr marL="0" indent="0" algn="r" rtl="1" eaLnBrk="1" hangingPunct="1"/>
            <a:endParaRPr lang="ar" altLang="fr-FR" dirty="0" smtClean="0">
              <a:cs typeface="Arial" pitchFamily="34" charset="0"/>
            </a:endParaRPr>
          </a:p>
          <a:p>
            <a:pPr marL="0" indent="0" algn="r" rtl="1" eaLnBrk="1" hangingPunct="1"/>
            <a:endParaRPr lang="ar" altLang="fr-FR" dirty="0" smtClean="0">
              <a:cs typeface="Arial" pitchFamily="34" charset="0"/>
            </a:endParaRPr>
          </a:p>
          <a:p>
            <a:pPr marL="0" indent="0" algn="r" rtl="1" eaLnBrk="1" hangingPunct="1">
              <a:buFont typeface="Lucida Grande"/>
              <a:buNone/>
            </a:pPr>
            <a:r>
              <a:rPr lang="ar" sz="1600" b="0" i="1" u="none" baseline="0" dirty="0">
                <a:cs typeface="Arial" pitchFamily="34" charset="0"/>
              </a:rPr>
              <a:t>*HIPO = حوادث ذات احتمالية عالية "HIgh POtential incidents"</a:t>
            </a:r>
          </a:p>
        </p:txBody>
      </p:sp>
      <p:sp>
        <p:nvSpPr>
          <p:cNvPr id="15364" name="Espace réservé du pied de page 1"/>
          <p:cNvSpPr>
            <a:spLocks noGrp="1"/>
          </p:cNvSpPr>
          <p:nvPr>
            <p:ph type="ftr" sz="quarter" idx="14"/>
          </p:nvPr>
        </p:nvSpPr>
        <p:spPr>
          <a:noFill/>
          <a:ln>
            <a:miter lim="800000"/>
            <a:headEnd/>
            <a:tailEnd/>
          </a:ln>
        </p:spPr>
        <p:txBody>
          <a:bodyPr vert="horz" wrap="square" lIns="91440" tIns="45720" rIns="91440" bIns="45720" numCol="1" anchor="t" anchorCtr="0" compatLnSpc="1">
            <a:prstTxWarp prst="textNoShape">
              <a:avLst/>
            </a:prstTxWarp>
          </a:bodyPr>
          <a:lstStyle/>
          <a:p>
            <a:pPr algn="r" rtl="1"/>
            <a:r>
              <a:rPr lang="ar" sz="900" b="0" i="0" u="none" baseline="0" dirty="0">
                <a:latin typeface="Arial" pitchFamily="34" charset="0"/>
                <a:cs typeface="Arial" pitchFamily="34" charset="0"/>
              </a:rPr>
              <a:t>مجموعة دمج الصحة والسلامة والأمن والمجتمع والبيئة </a:t>
            </a:r>
            <a:r>
              <a:rPr lang="ar" sz="900" b="0" i="0" u="none" baseline="0" dirty="0" smtClean="0">
                <a:latin typeface="Arial" pitchFamily="34" charset="0"/>
                <a:cs typeface="Arial" pitchFamily="34" charset="0"/>
              </a:rPr>
              <a:t>(</a:t>
            </a:r>
            <a:r>
              <a:rPr lang="fr-FR" altLang="fr-FR" sz="900" dirty="0">
                <a:latin typeface="Arial" pitchFamily="34" charset="0"/>
                <a:cs typeface="Helvetica" pitchFamily="34" charset="0"/>
              </a:rPr>
              <a:t>H3SE</a:t>
            </a:r>
            <a:r>
              <a:rPr lang="ar" sz="900" b="0" i="0" u="none" baseline="0" dirty="0" smtClean="0">
                <a:latin typeface="Arial" pitchFamily="34" charset="0"/>
                <a:cs typeface="Arial" pitchFamily="34" charset="0"/>
              </a:rPr>
              <a:t>) </a:t>
            </a:r>
            <a:r>
              <a:rPr lang="ar" sz="900" b="0" i="0" u="none" baseline="0" dirty="0">
                <a:latin typeface="Arial" pitchFamily="34" charset="0"/>
                <a:cs typeface="Arial" pitchFamily="34" charset="0"/>
              </a:rPr>
              <a:t>- المناهج الدراسية الأساسية العامة 4.1 - السلوكيات (الإيجابية والسلبية) – الإصدار الثاني</a:t>
            </a:r>
            <a:endParaRPr lang="ar"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فيديو ردود الأفعال</a:t>
            </a:r>
            <a:endParaRPr lang="ar" dirty="0"/>
          </a:p>
        </p:txBody>
      </p:sp>
      <p:sp>
        <p:nvSpPr>
          <p:cNvPr id="4" name="Espace réservé du numéro de diapositive 3"/>
          <p:cNvSpPr>
            <a:spLocks noGrp="1"/>
          </p:cNvSpPr>
          <p:nvPr>
            <p:ph type="sldNum" sz="quarter" idx="13"/>
          </p:nvPr>
        </p:nvSpPr>
        <p:spPr/>
        <p:txBody>
          <a:bodyPr/>
          <a:lstStyle/>
          <a:p>
            <a:pPr algn="l" rtl="1"/>
            <a:fld id="{CE53D222-3A21-41F0-A754-4195D86F7AE3}" type="slidenum">
              <a:rPr/>
              <a:pPr/>
              <a:t>3</a:t>
            </a:fld>
            <a:endParaRPr lang="ar" altLang="fr-FR"/>
          </a:p>
        </p:txBody>
      </p:sp>
      <p:pic>
        <p:nvPicPr>
          <p:cNvPr id="6" name="Image 5">
            <a:hlinkClick r:id="rId2"/>
          </p:cNvPr>
          <p:cNvPicPr>
            <a:picLocks noChangeAspect="1"/>
          </p:cNvPicPr>
          <p:nvPr/>
        </p:nvPicPr>
        <p:blipFill>
          <a:blip r:embed="rId3"/>
          <a:stretch>
            <a:fillRect/>
          </a:stretch>
        </p:blipFill>
        <p:spPr>
          <a:xfrm>
            <a:off x="2440669" y="1916832"/>
            <a:ext cx="4251549" cy="3168352"/>
          </a:xfrm>
          <a:prstGeom prst="rect">
            <a:avLst/>
          </a:prstGeom>
        </p:spPr>
      </p:pic>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 sz="900" dirty="0">
                <a:latin typeface="Arial" pitchFamily="34" charset="0"/>
                <a:cs typeface="Arial" pitchFamily="34" charset="0"/>
              </a:rPr>
              <a:t>مجموعة دمج الصحة والسلامة والأمن والمجتمع والبيئة (</a:t>
            </a:r>
            <a:r>
              <a:rPr lang="fr-FR" altLang="fr-FR" sz="900" dirty="0">
                <a:latin typeface="Arial" pitchFamily="34" charset="0"/>
                <a:cs typeface="Helvetica" pitchFamily="34" charset="0"/>
              </a:rPr>
              <a:t>H3SE</a:t>
            </a:r>
            <a:r>
              <a:rPr lang="ar" sz="900" dirty="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sz="900" dirty="0">
              <a:latin typeface="Arial" pitchFamily="34" charset="0"/>
              <a:cs typeface="Arial" pitchFamily="34" charset="0"/>
            </a:endParaRPr>
          </a:p>
        </p:txBody>
      </p:sp>
    </p:spTree>
    <p:extLst>
      <p:ext uri="{BB962C8B-B14F-4D97-AF65-F5344CB8AC3E}">
        <p14:creationId xmlns:p14="http://schemas.microsoft.com/office/powerpoint/2010/main" val="1921923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3"/>
          <p:cNvSpPr>
            <a:spLocks noGrp="1"/>
          </p:cNvSpPr>
          <p:nvPr>
            <p:ph type="sldNum" sz="quarter" idx="13"/>
          </p:nvPr>
        </p:nvSpPr>
        <p:spPr bwMode="auto">
          <a:noFill/>
          <a:ln>
            <a:miter lim="800000"/>
            <a:headEnd/>
            <a:tailEnd/>
          </a:ln>
        </p:spPr>
        <p:txBody>
          <a:bodyPr/>
          <a:lstStyle/>
          <a:p>
            <a:pPr algn="l" rtl="1"/>
            <a:fld id="{52CC1649-3A62-4590-9077-6808426157B9}" type="slidenum">
              <a:rPr/>
              <a:pPr/>
              <a:t>4</a:t>
            </a:fld>
            <a:endParaRPr lang="ar" altLang="fr-FR"/>
          </a:p>
        </p:txBody>
      </p:sp>
      <p:sp>
        <p:nvSpPr>
          <p:cNvPr id="16387" name="Espace réservé du texte 2"/>
          <p:cNvSpPr>
            <a:spLocks noGrp="1"/>
          </p:cNvSpPr>
          <p:nvPr>
            <p:ph type="body" sz="quarter" idx="12"/>
          </p:nvPr>
        </p:nvSpPr>
        <p:spPr>
          <a:xfrm>
            <a:off x="457200" y="1562230"/>
            <a:ext cx="8218488" cy="4392612"/>
          </a:xfrm>
        </p:spPr>
        <p:txBody>
          <a:bodyPr/>
          <a:lstStyle/>
          <a:p>
            <a:pPr marL="0" indent="0" algn="r" rtl="1" eaLnBrk="1" hangingPunct="1">
              <a:lnSpc>
                <a:spcPct val="80000"/>
              </a:lnSpc>
              <a:buFont typeface="Lucida Grande"/>
              <a:buNone/>
            </a:pPr>
            <a:r>
              <a:rPr lang="ar" b="1" i="0" u="none" baseline="0">
                <a:cs typeface="Arial" pitchFamily="34" charset="0"/>
              </a:rPr>
              <a:t>ترتكز السلامة على 3 أعمدة رئيسية:</a:t>
            </a:r>
          </a:p>
          <a:p>
            <a:pPr marL="0" indent="0" algn="r" rtl="1" eaLnBrk="1" hangingPunct="1">
              <a:lnSpc>
                <a:spcPct val="80000"/>
              </a:lnSpc>
              <a:buFont typeface="Lucida Grande"/>
              <a:buNone/>
            </a:pPr>
            <a:endParaRPr lang="ar" altLang="fr-FR" sz="1700" dirty="0" smtClean="0">
              <a:cs typeface="Arial" pitchFamily="34" charset="0"/>
            </a:endParaRPr>
          </a:p>
          <a:p>
            <a:pPr marL="284400" indent="-284400" algn="r" rtl="1" eaLnBrk="1" hangingPunct="1">
              <a:lnSpc>
                <a:spcPct val="80000"/>
              </a:lnSpc>
            </a:pPr>
            <a:r>
              <a:rPr lang="ar" b="0" i="0" u="none" baseline="0">
                <a:cs typeface="Arial" pitchFamily="34" charset="0"/>
              </a:rPr>
              <a:t>الطريقة التي يتم بها تصميم المنشآت / المعدات / الأبنية.</a:t>
            </a:r>
          </a:p>
          <a:p>
            <a:pPr marL="284400" indent="-284400" algn="r" rtl="1" eaLnBrk="1" hangingPunct="1">
              <a:lnSpc>
                <a:spcPct val="80000"/>
              </a:lnSpc>
            </a:pPr>
            <a:r>
              <a:rPr lang="ar" b="0" i="0" u="none" baseline="0">
                <a:cs typeface="Arial" pitchFamily="34" charset="0"/>
              </a:rPr>
              <a:t>نظام إدارة (القواعد والإجراءات والمسؤوليات، إلخ...)</a:t>
            </a:r>
          </a:p>
          <a:p>
            <a:pPr marL="284400" indent="-284400" algn="r" rtl="1" eaLnBrk="1" hangingPunct="1">
              <a:lnSpc>
                <a:spcPct val="80000"/>
              </a:lnSpc>
            </a:pPr>
            <a:r>
              <a:rPr lang="ar" b="0" i="0" u="none" baseline="0">
                <a:cs typeface="Arial" pitchFamily="34" charset="0"/>
              </a:rPr>
              <a:t>السلوكيات البشرية </a:t>
            </a:r>
          </a:p>
          <a:p>
            <a:pPr marL="0" indent="0" algn="r" rtl="1" eaLnBrk="1" hangingPunct="1">
              <a:lnSpc>
                <a:spcPct val="80000"/>
              </a:lnSpc>
            </a:pPr>
            <a:endParaRPr lang="ar" altLang="fr-FR" sz="1800" dirty="0" smtClean="0">
              <a:cs typeface="Arial" pitchFamily="34" charset="0"/>
            </a:endParaRPr>
          </a:p>
          <a:p>
            <a:pPr marL="0" indent="0" algn="r" rtl="1" eaLnBrk="1" hangingPunct="1">
              <a:lnSpc>
                <a:spcPct val="80000"/>
              </a:lnSpc>
            </a:pPr>
            <a:endParaRPr lang="ar" altLang="fr-FR" sz="1800" dirty="0" smtClean="0">
              <a:cs typeface="Arial" pitchFamily="34" charset="0"/>
            </a:endParaRPr>
          </a:p>
          <a:p>
            <a:pPr marL="0" indent="0" algn="r" rtl="1" eaLnBrk="1" hangingPunct="1">
              <a:lnSpc>
                <a:spcPct val="80000"/>
              </a:lnSpc>
            </a:pPr>
            <a:endParaRPr lang="ar" altLang="fr-FR" sz="1800" dirty="0" smtClean="0">
              <a:cs typeface="Arial" pitchFamily="34" charset="0"/>
            </a:endParaRPr>
          </a:p>
          <a:p>
            <a:pPr marL="0" indent="0" algn="ctr" rtl="1" eaLnBrk="1" hangingPunct="1">
              <a:lnSpc>
                <a:spcPct val="80000"/>
              </a:lnSpc>
              <a:buFont typeface="Lucida Grande"/>
              <a:buNone/>
            </a:pPr>
            <a:r>
              <a:rPr lang="ar" sz="1800" b="0" i="0" u="none" baseline="0">
                <a:cs typeface="Arial" pitchFamily="34" charset="0"/>
              </a:rPr>
              <a:t>بين 60% و80% من الحوادث في مكان العمل                 </a:t>
            </a:r>
            <a:endParaRPr lang="ar" altLang="fr-FR" sz="1800" dirty="0" smtClean="0">
              <a:cs typeface="Arial" pitchFamily="34" charset="0"/>
            </a:endParaRPr>
          </a:p>
          <a:p>
            <a:pPr marL="0" indent="0" algn="ctr" rtl="1" eaLnBrk="1" hangingPunct="1">
              <a:lnSpc>
                <a:spcPct val="80000"/>
              </a:lnSpc>
              <a:buFont typeface="Lucida Grande"/>
              <a:buNone/>
            </a:pPr>
            <a:endParaRPr lang="ar" altLang="fr-FR" sz="1800" dirty="0" smtClean="0">
              <a:cs typeface="Arial" pitchFamily="34" charset="0"/>
            </a:endParaRPr>
          </a:p>
          <a:p>
            <a:pPr marL="0" indent="0" algn="ctr" rtl="1" eaLnBrk="1" hangingPunct="1">
              <a:lnSpc>
                <a:spcPct val="80000"/>
              </a:lnSpc>
              <a:buFont typeface="Lucida Grande"/>
              <a:buNone/>
            </a:pPr>
            <a:endParaRPr lang="ar" altLang="fr-FR" sz="1800" dirty="0" smtClean="0">
              <a:cs typeface="Arial" pitchFamily="34" charset="0"/>
            </a:endParaRPr>
          </a:p>
          <a:p>
            <a:pPr marL="0" indent="0" algn="ctr" rtl="1" eaLnBrk="1" hangingPunct="1">
              <a:lnSpc>
                <a:spcPct val="80000"/>
              </a:lnSpc>
              <a:buFont typeface="Lucida Grande"/>
              <a:buNone/>
            </a:pPr>
            <a:endParaRPr lang="ar" altLang="fr-FR" sz="1800" dirty="0" smtClean="0">
              <a:cs typeface="Arial" pitchFamily="34" charset="0"/>
            </a:endParaRPr>
          </a:p>
          <a:p>
            <a:pPr marL="0" indent="0" algn="ctr" rtl="1" eaLnBrk="1" hangingPunct="1">
              <a:lnSpc>
                <a:spcPct val="80000"/>
              </a:lnSpc>
              <a:buFont typeface="Lucida Grande"/>
              <a:buNone/>
            </a:pPr>
            <a:r>
              <a:rPr lang="ar" sz="1800" b="0" i="0" u="none" baseline="0">
                <a:cs typeface="Arial" pitchFamily="34" charset="0"/>
              </a:rPr>
              <a:t>أسباب سلوكية</a:t>
            </a:r>
            <a:endParaRPr lang="ar" altLang="fr-FR" sz="1800" dirty="0">
              <a:cs typeface="Arial" pitchFamily="34" charset="0"/>
            </a:endParaRPr>
          </a:p>
          <a:p>
            <a:pPr marL="0" indent="0" algn="ctr" rtl="1" eaLnBrk="1" hangingPunct="1">
              <a:lnSpc>
                <a:spcPct val="80000"/>
              </a:lnSpc>
              <a:buFont typeface="Lucida Grande"/>
              <a:buNone/>
            </a:pPr>
            <a:endParaRPr lang="ar" altLang="fr-FR" sz="1800" dirty="0" smtClean="0">
              <a:cs typeface="Arial" pitchFamily="34" charset="0"/>
            </a:endParaRPr>
          </a:p>
        </p:txBody>
      </p:sp>
      <p:sp>
        <p:nvSpPr>
          <p:cNvPr id="8" name="Flèche vers la droite 7"/>
          <p:cNvSpPr/>
          <p:nvPr/>
        </p:nvSpPr>
        <p:spPr>
          <a:xfrm rot="5400000">
            <a:off x="4175919" y="4497643"/>
            <a:ext cx="792163" cy="557213"/>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eaLnBrk="1" hangingPunct="1"/>
            <a:endParaRPr lang="ar" altLang="fr-FR">
              <a:solidFill>
                <a:srgbClr val="FFFFFF"/>
              </a:solidFill>
              <a:cs typeface="Arial" pitchFamily="34" charset="0"/>
            </a:endParaRPr>
          </a:p>
        </p:txBody>
      </p:sp>
      <p:sp>
        <p:nvSpPr>
          <p:cNvPr id="2" name="Titre 1"/>
          <p:cNvSpPr>
            <a:spLocks noGrp="1"/>
          </p:cNvSpPr>
          <p:nvPr>
            <p:ph type="title"/>
          </p:nvPr>
        </p:nvSpPr>
        <p:spPr/>
        <p:txBody>
          <a:bodyPr wrap="square" numCol="1" anchorCtr="0" compatLnSpc="1">
            <a:prstTxWarp prst="textNoShape">
              <a:avLst/>
            </a:prstTxWarp>
          </a:bodyPr>
          <a:lstStyle/>
          <a:p>
            <a:pPr algn="r" rtl="1"/>
            <a:r>
              <a:rPr lang="ar" b="1" i="0" u="none" baseline="0">
                <a:cs typeface="Arial" pitchFamily="34" charset="0"/>
              </a:rPr>
              <a:t>الأعمدة الثلاثة الرئيسية للسلامة</a:t>
            </a:r>
          </a:p>
        </p:txBody>
      </p:sp>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 sz="900" dirty="0">
                <a:latin typeface="Arial" pitchFamily="34" charset="0"/>
                <a:cs typeface="Arial" pitchFamily="34" charset="0"/>
              </a:rPr>
              <a:t>مجموعة دمج الصحة والسلامة والأمن والمجتمع والبيئة (</a:t>
            </a:r>
            <a:r>
              <a:rPr lang="fr-FR" altLang="fr-FR" sz="900" dirty="0">
                <a:latin typeface="Arial" pitchFamily="34" charset="0"/>
                <a:cs typeface="Helvetica" pitchFamily="34" charset="0"/>
              </a:rPr>
              <a:t>H3SE</a:t>
            </a:r>
            <a:r>
              <a:rPr lang="ar" sz="900" dirty="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60" y="2348880"/>
            <a:ext cx="2629672" cy="2023377"/>
          </a:xfrm>
          <a:prstGeom prst="rect">
            <a:avLst/>
          </a:prstGeom>
        </p:spPr>
      </p:pic>
      <p:sp>
        <p:nvSpPr>
          <p:cNvPr id="2" name="Titre 1"/>
          <p:cNvSpPr>
            <a:spLocks noGrp="1"/>
          </p:cNvSpPr>
          <p:nvPr>
            <p:ph type="title"/>
          </p:nvPr>
        </p:nvSpPr>
        <p:spPr/>
        <p:txBody>
          <a:bodyPr/>
          <a:lstStyle/>
          <a:p>
            <a:pPr algn="r" rtl="1" eaLnBrk="1" hangingPunct="1">
              <a:defRPr/>
            </a:pPr>
            <a:r>
              <a:rPr lang="ar" b="1" i="0" u="none" baseline="0"/>
              <a:t>تعريف السلوك</a:t>
            </a:r>
            <a:endParaRPr lang="ar" dirty="0"/>
          </a:p>
        </p:txBody>
      </p:sp>
      <p:sp>
        <p:nvSpPr>
          <p:cNvPr id="17410" name="Espace réservé du texte 2"/>
          <p:cNvSpPr>
            <a:spLocks noGrp="1"/>
          </p:cNvSpPr>
          <p:nvPr>
            <p:ph type="body" sz="quarter" idx="12"/>
          </p:nvPr>
        </p:nvSpPr>
        <p:spPr>
          <a:xfrm>
            <a:off x="323850" y="981075"/>
            <a:ext cx="7993063" cy="5040313"/>
          </a:xfrm>
        </p:spPr>
        <p:txBody>
          <a:bodyPr/>
          <a:lstStyle/>
          <a:p>
            <a:pPr algn="r" rtl="1" eaLnBrk="1" hangingPunct="1"/>
            <a:r>
              <a:rPr lang="ar" b="0" i="0" u="sng" baseline="0" dirty="0">
                <a:cs typeface="Arial" pitchFamily="34" charset="0"/>
              </a:rPr>
              <a:t>أمثلة على السلوك:</a:t>
            </a:r>
          </a:p>
          <a:p>
            <a:pPr lvl="1" algn="r" rtl="1" eaLnBrk="1" hangingPunct="1"/>
            <a:r>
              <a:rPr lang="ar" b="0" i="0" u="none" baseline="0" dirty="0">
                <a:cs typeface="Arial" pitchFamily="34" charset="0"/>
              </a:rPr>
              <a:t>التحدث إلى الناس عن السلامة</a:t>
            </a:r>
          </a:p>
          <a:p>
            <a:pPr lvl="1" algn="r" rtl="1" eaLnBrk="1" hangingPunct="1"/>
            <a:r>
              <a:rPr lang="ar" b="0" i="0" u="none" baseline="0" dirty="0">
                <a:cs typeface="Arial" pitchFamily="34" charset="0"/>
              </a:rPr>
              <a:t>عدم تطبيق أي إجراء</a:t>
            </a:r>
          </a:p>
          <a:p>
            <a:pPr lvl="1" algn="r" rtl="1" eaLnBrk="1" hangingPunct="1"/>
            <a:r>
              <a:rPr lang="ar" b="0" i="0" u="none" baseline="0" dirty="0">
                <a:cs typeface="Arial" pitchFamily="34" charset="0"/>
              </a:rPr>
              <a:t>التفتيش المستمر على المنشآت </a:t>
            </a:r>
          </a:p>
          <a:p>
            <a:pPr lvl="1" algn="r" rtl="1" eaLnBrk="1" hangingPunct="1"/>
            <a:r>
              <a:rPr lang="ar" b="0" i="0" u="none" baseline="0" dirty="0">
                <a:cs typeface="Arial" pitchFamily="34" charset="0"/>
              </a:rPr>
              <a:t>…</a:t>
            </a:r>
          </a:p>
          <a:p>
            <a:pPr algn="r" rtl="1" eaLnBrk="1" hangingPunct="1">
              <a:buFont typeface="Courier New" pitchFamily="49" charset="0"/>
              <a:buChar char="o"/>
            </a:pPr>
            <a:endParaRPr lang="ar" altLang="fr-FR" sz="1400" dirty="0" smtClean="0">
              <a:cs typeface="Arial" pitchFamily="34" charset="0"/>
            </a:endParaRPr>
          </a:p>
          <a:p>
            <a:pPr algn="r" rtl="1" eaLnBrk="1" hangingPunct="1"/>
            <a:r>
              <a:rPr lang="ar" b="0" i="0" u="sng" baseline="0" dirty="0">
                <a:cs typeface="Arial" pitchFamily="34" charset="0"/>
              </a:rPr>
              <a:t>أمثلة على "أنشطة" أخرى لا تمثل سلوكيات:</a:t>
            </a:r>
          </a:p>
          <a:p>
            <a:pPr lvl="1" algn="r" rtl="1" eaLnBrk="1" hangingPunct="1"/>
            <a:r>
              <a:rPr lang="ar" b="0" i="0" u="none" baseline="0" dirty="0">
                <a:cs typeface="Arial" pitchFamily="34" charset="0"/>
              </a:rPr>
              <a:t>التفكير في التحدث إلى الناس عن السلامة</a:t>
            </a:r>
          </a:p>
          <a:p>
            <a:pPr lvl="1" algn="r" rtl="1" eaLnBrk="1" hangingPunct="1"/>
            <a:r>
              <a:rPr lang="ar" b="0" i="0" u="none" baseline="0" dirty="0">
                <a:cs typeface="Arial" pitchFamily="34" charset="0"/>
              </a:rPr>
              <a:t>التساؤل ما إذا كان الإجراء يمكن تطبيقه</a:t>
            </a:r>
          </a:p>
          <a:p>
            <a:pPr lvl="1" algn="r" rtl="1" eaLnBrk="1" hangingPunct="1"/>
            <a:r>
              <a:rPr lang="ar" b="0" i="0" u="none" baseline="0" dirty="0">
                <a:cs typeface="Arial" pitchFamily="34" charset="0"/>
              </a:rPr>
              <a:t>التفكير في تاريخ التفتيش القادم الذي ينبغي القيام به</a:t>
            </a:r>
          </a:p>
          <a:p>
            <a:pPr lvl="1" algn="r" rtl="1" eaLnBrk="1" hangingPunct="1"/>
            <a:r>
              <a:rPr lang="ar" b="0" i="0" u="none" baseline="0" dirty="0">
                <a:cs typeface="Arial" pitchFamily="34" charset="0"/>
              </a:rPr>
              <a:t>…</a:t>
            </a:r>
            <a:endParaRPr lang="ar" altLang="fr-FR" dirty="0" smtClean="0">
              <a:cs typeface="Arial" pitchFamily="34" charset="0"/>
            </a:endParaRPr>
          </a:p>
        </p:txBody>
      </p:sp>
      <p:sp>
        <p:nvSpPr>
          <p:cNvPr id="17411" name="Espace réservé du numéro de diapositive 3"/>
          <p:cNvSpPr>
            <a:spLocks noGrp="1"/>
          </p:cNvSpPr>
          <p:nvPr>
            <p:ph type="sldNum" sz="quarter" idx="13"/>
          </p:nvPr>
        </p:nvSpPr>
        <p:spPr bwMode="auto">
          <a:noFill/>
          <a:ln>
            <a:miter lim="800000"/>
            <a:headEnd/>
            <a:tailEnd/>
          </a:ln>
        </p:spPr>
        <p:txBody>
          <a:bodyPr/>
          <a:lstStyle/>
          <a:p>
            <a:pPr algn="l" rtl="1"/>
            <a:fld id="{C3A6812D-A10A-470C-B244-9295182252DD}" type="slidenum">
              <a:rPr/>
              <a:pPr/>
              <a:t>5</a:t>
            </a:fld>
            <a:endParaRPr lang="ar" altLang="fr-FR"/>
          </a:p>
        </p:txBody>
      </p:sp>
      <p:sp>
        <p:nvSpPr>
          <p:cNvPr id="17413" name="Espace réservé du pied de page 1"/>
          <p:cNvSpPr>
            <a:spLocks noGrp="1"/>
          </p:cNvSpPr>
          <p:nvPr>
            <p:ph type="ftr" sz="quarter" idx="14"/>
          </p:nvPr>
        </p:nvSpPr>
        <p:spPr>
          <a:noFill/>
          <a:ln>
            <a:miter lim="800000"/>
            <a:headEnd/>
            <a:tailEnd/>
          </a:ln>
        </p:spPr>
        <p:txBody>
          <a:bodyPr vert="horz" wrap="square" lIns="91440" tIns="45720" rIns="91440" bIns="45720" numCol="1" anchor="t" anchorCtr="0" compatLnSpc="1">
            <a:prstTxWarp prst="textNoShape">
              <a:avLst/>
            </a:prstTxWarp>
          </a:bodyPr>
          <a:lstStyle/>
          <a:p>
            <a:pPr algn="r" rtl="1"/>
            <a:r>
              <a:rPr lang="ar" dirty="0">
                <a:latin typeface="Arial" pitchFamily="34" charset="0"/>
                <a:cs typeface="Arial" pitchFamily="34" charset="0"/>
              </a:rPr>
              <a:t>مجموعة دمج الصحة والسلامة والأمن والمجتمع والبيئة (</a:t>
            </a:r>
            <a:r>
              <a:rPr lang="fr-FR" altLang="fr-FR" dirty="0">
                <a:latin typeface="Arial" pitchFamily="34" charset="0"/>
                <a:cs typeface="Helvetica" pitchFamily="34" charset="0"/>
              </a:rPr>
              <a:t>H3SE</a:t>
            </a:r>
            <a:r>
              <a:rPr lang="ar" dirty="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dirty="0">
              <a:latin typeface="Arial" pitchFamily="34" charset="0"/>
              <a:cs typeface="Arial" pitchFamily="34" charset="0"/>
            </a:endParaRPr>
          </a:p>
        </p:txBody>
      </p:sp>
      <p:sp>
        <p:nvSpPr>
          <p:cNvPr id="8" name="Rectangle 8"/>
          <p:cNvSpPr>
            <a:spLocks noChangeArrowheads="1"/>
          </p:cNvSpPr>
          <p:nvPr/>
        </p:nvSpPr>
        <p:spPr bwMode="auto">
          <a:xfrm>
            <a:off x="1816893" y="5168900"/>
            <a:ext cx="5006975" cy="923925"/>
          </a:xfrm>
          <a:prstGeom prst="rect">
            <a:avLst/>
          </a:prstGeom>
          <a:solidFill>
            <a:schemeClr val="bg1"/>
          </a:solidFill>
          <a:ln w="19050">
            <a:solidFill>
              <a:srgbClr val="BD2B0B"/>
            </a:solidFill>
            <a:miter lim="800000"/>
            <a:headEnd/>
            <a:tailEnd/>
          </a:ln>
        </p:spPr>
        <p:txBody>
          <a:bodyPr lIns="0" tIns="0" rIns="252000" bIns="0" anchor="ctr">
            <a:spAutoFit/>
          </a:bodyPr>
          <a:lstStyle/>
          <a:p>
            <a:pPr algn="ctr" rtl="1" eaLnBrk="1" hangingPunct="1">
              <a:spcBef>
                <a:spcPts val="0"/>
              </a:spcBef>
              <a:spcAft>
                <a:spcPts val="0"/>
              </a:spcAft>
              <a:tabLst>
                <a:tab pos="1438275" algn="l"/>
              </a:tabLst>
            </a:pPr>
            <a:r>
              <a:rPr lang="ar" sz="2000" b="1" i="0" u="none" baseline="0">
                <a:solidFill>
                  <a:srgbClr val="E20031"/>
                </a:solidFill>
                <a:latin typeface="Arial" charset="0"/>
                <a:ea typeface="Arial" charset="0"/>
                <a:cs typeface="Arial" charset="0"/>
                <a:sym typeface="Symbol" pitchFamily="18" charset="2"/>
              </a:rPr>
              <a:t> </a:t>
            </a:r>
            <a:r>
              <a:rPr lang="ar" sz="2000" b="1" i="0" u="none" baseline="0">
                <a:solidFill>
                  <a:srgbClr val="A90025"/>
                </a:solidFill>
                <a:sym typeface="Symbol" pitchFamily="18" charset="2"/>
              </a:rPr>
              <a:t>السلوك  </a:t>
            </a:r>
            <a:r>
              <a:rPr lang="ar" sz="2000" b="1" i="0" u="none" baseline="0">
                <a:solidFill>
                  <a:srgbClr val="A90025"/>
                </a:solidFill>
              </a:rPr>
              <a:t>النية</a:t>
            </a:r>
          </a:p>
          <a:p>
            <a:pPr algn="ctr" rtl="1" eaLnBrk="1" hangingPunct="1">
              <a:spcBef>
                <a:spcPts val="0"/>
              </a:spcBef>
              <a:spcAft>
                <a:spcPts val="0"/>
              </a:spcAft>
              <a:tabLst>
                <a:tab pos="1438275" algn="l"/>
              </a:tabLst>
            </a:pPr>
            <a:r>
              <a:rPr lang="ar" sz="2000" b="1" i="0" u="none" baseline="0">
                <a:solidFill>
                  <a:srgbClr val="A90025"/>
                </a:solidFill>
                <a:sym typeface="Symbol" pitchFamily="18" charset="2"/>
              </a:rPr>
              <a:t>السلوك  </a:t>
            </a:r>
            <a:r>
              <a:rPr lang="ar" sz="2000" b="1" i="0" u="none" baseline="0">
                <a:solidFill>
                  <a:srgbClr val="A90025"/>
                </a:solidFill>
              </a:rPr>
              <a:t>الرأي</a:t>
            </a:r>
            <a:endParaRPr lang="ar" altLang="fr-FR" sz="2000" b="1" dirty="0">
              <a:solidFill>
                <a:srgbClr val="A9002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تمرين</a:t>
            </a:r>
            <a:endParaRPr lang="ar" dirty="0"/>
          </a:p>
        </p:txBody>
      </p:sp>
      <p:sp>
        <p:nvSpPr>
          <p:cNvPr id="18434" name="Espace réservé du texte 2"/>
          <p:cNvSpPr>
            <a:spLocks noGrp="1"/>
          </p:cNvSpPr>
          <p:nvPr>
            <p:ph type="body" sz="quarter" idx="12"/>
          </p:nvPr>
        </p:nvSpPr>
        <p:spPr>
          <a:xfrm>
            <a:off x="457200" y="1125538"/>
            <a:ext cx="8218488" cy="5040312"/>
          </a:xfrm>
        </p:spPr>
        <p:txBody>
          <a:bodyPr/>
          <a:lstStyle/>
          <a:p>
            <a:pPr marL="0" indent="0" algn="r" rtl="1" eaLnBrk="1" hangingPunct="1">
              <a:spcAft>
                <a:spcPts val="1200"/>
              </a:spcAft>
              <a:buFont typeface="Lucida Grande"/>
              <a:buNone/>
            </a:pPr>
            <a:r>
              <a:rPr lang="ar" sz="2400" b="1" i="0" u="none" baseline="0">
                <a:solidFill>
                  <a:srgbClr val="404040"/>
                </a:solidFill>
                <a:cs typeface="Arial" pitchFamily="34" charset="0"/>
              </a:rPr>
              <a:t>سلوك أو لا؟</a:t>
            </a:r>
          </a:p>
          <a:p>
            <a:pPr marL="284400" indent="-284400" algn="r" rtl="1" eaLnBrk="1" hangingPunct="1">
              <a:spcBef>
                <a:spcPts val="1200"/>
              </a:spcBef>
              <a:buFont typeface="Wingdings" pitchFamily="2" charset="2"/>
              <a:buChar char="q"/>
            </a:pPr>
            <a:r>
              <a:rPr lang="ar" b="0" i="0" u="none" baseline="0">
                <a:cs typeface="Arial" pitchFamily="34" charset="0"/>
              </a:rPr>
              <a:t>العمل في أماكن مرتفعة بدون حزام</a:t>
            </a:r>
          </a:p>
          <a:p>
            <a:pPr marL="284400" indent="-284400" algn="r" rtl="1" eaLnBrk="1" hangingPunct="1">
              <a:spcBef>
                <a:spcPts val="1200"/>
              </a:spcBef>
              <a:buFont typeface="Wingdings" pitchFamily="2" charset="2"/>
              <a:buChar char="q"/>
            </a:pPr>
            <a:r>
              <a:rPr lang="ar" b="0" i="0" u="none" baseline="0">
                <a:cs typeface="Arial" pitchFamily="34" charset="0"/>
              </a:rPr>
              <a:t>الوقوع تحت ضغط</a:t>
            </a:r>
          </a:p>
          <a:p>
            <a:pPr marL="284400" indent="-284400" algn="r" rtl="1" eaLnBrk="1" hangingPunct="1">
              <a:spcBef>
                <a:spcPts val="1200"/>
              </a:spcBef>
              <a:buFont typeface="Wingdings" pitchFamily="2" charset="2"/>
              <a:buChar char="q"/>
            </a:pPr>
            <a:r>
              <a:rPr lang="ar" b="0" i="0" u="none" baseline="0">
                <a:cs typeface="Arial" pitchFamily="34" charset="0"/>
              </a:rPr>
              <a:t>تنفيذ جولة للسلامة</a:t>
            </a:r>
          </a:p>
          <a:p>
            <a:pPr marL="284400" indent="-284400" algn="r" rtl="1" eaLnBrk="1" hangingPunct="1">
              <a:spcBef>
                <a:spcPts val="1200"/>
              </a:spcBef>
              <a:buFont typeface="Wingdings" pitchFamily="2" charset="2"/>
              <a:buChar char="q"/>
            </a:pPr>
            <a:r>
              <a:rPr lang="ar" b="0" i="0" u="none" baseline="0">
                <a:cs typeface="Arial" pitchFamily="34" charset="0"/>
              </a:rPr>
              <a:t>الاقتراح على أحد زملائك بالقيام بجولة للسلامة</a:t>
            </a:r>
          </a:p>
          <a:p>
            <a:pPr marL="284400" indent="-284400" algn="r" rtl="1" eaLnBrk="1" hangingPunct="1">
              <a:spcBef>
                <a:spcPts val="1200"/>
              </a:spcBef>
              <a:buFont typeface="Wingdings" pitchFamily="2" charset="2"/>
              <a:buChar char="q"/>
            </a:pPr>
            <a:r>
              <a:rPr lang="ar" b="0" i="0" u="none" baseline="0">
                <a:cs typeface="Arial" pitchFamily="34" charset="0"/>
              </a:rPr>
              <a:t>إقناعكم بأن السلامة تمثل أولوية بالنسبة لكم</a:t>
            </a:r>
          </a:p>
          <a:p>
            <a:pPr marL="284400" indent="-284400" algn="r" rtl="1" eaLnBrk="1" hangingPunct="1">
              <a:spcBef>
                <a:spcPts val="1200"/>
              </a:spcBef>
              <a:buFont typeface="Wingdings" pitchFamily="2" charset="2"/>
              <a:buChar char="q"/>
            </a:pPr>
            <a:r>
              <a:rPr lang="ar" b="0" i="0" u="none" baseline="0">
                <a:cs typeface="Arial" pitchFamily="34" charset="0"/>
              </a:rPr>
              <a:t>القيادة في عكس اتجاه حركة المرور على الطريق السريع</a:t>
            </a:r>
          </a:p>
          <a:p>
            <a:pPr marL="0" indent="0" algn="r" rtl="1" eaLnBrk="1" hangingPunct="1">
              <a:spcBef>
                <a:spcPts val="600"/>
              </a:spcBef>
            </a:pPr>
            <a:endParaRPr lang="ar" altLang="fr-FR" dirty="0" smtClean="0">
              <a:cs typeface="Arial" pitchFamily="34" charset="0"/>
            </a:endParaRPr>
          </a:p>
        </p:txBody>
      </p:sp>
      <p:sp>
        <p:nvSpPr>
          <p:cNvPr id="18435" name="Espace réservé du numéro de diapositive 3"/>
          <p:cNvSpPr>
            <a:spLocks noGrp="1"/>
          </p:cNvSpPr>
          <p:nvPr>
            <p:ph type="sldNum" sz="quarter" idx="13"/>
          </p:nvPr>
        </p:nvSpPr>
        <p:spPr bwMode="auto">
          <a:noFill/>
          <a:ln>
            <a:miter lim="800000"/>
            <a:headEnd/>
            <a:tailEnd/>
          </a:ln>
        </p:spPr>
        <p:txBody>
          <a:bodyPr/>
          <a:lstStyle/>
          <a:p>
            <a:pPr algn="l" rtl="1"/>
            <a:fld id="{A077FCEB-2FAB-41EF-B401-039C56F3F4B2}" type="slidenum">
              <a:rPr/>
              <a:pPr/>
              <a:t>6</a:t>
            </a:fld>
            <a:endParaRPr lang="ar" altLang="fr-FR"/>
          </a:p>
        </p:txBody>
      </p:sp>
      <p:sp>
        <p:nvSpPr>
          <p:cNvPr id="6" name="Rectangle 5"/>
          <p:cNvSpPr/>
          <p:nvPr/>
        </p:nvSpPr>
        <p:spPr>
          <a:xfrm rot="20366507">
            <a:off x="1281727" y="1323799"/>
            <a:ext cx="3438505"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eaLnBrk="1" hangingPunct="1">
              <a:defRPr/>
            </a:pPr>
            <a:r>
              <a:rPr lang="ar" sz="4800" b="1" i="0" u="none" baseline="0"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فعل؟</a:t>
            </a:r>
          </a:p>
          <a:p>
            <a:pPr algn="r" rtl="1" eaLnBrk="1" hangingPunct="1">
              <a:defRPr/>
            </a:pPr>
            <a:r>
              <a:rPr lang="ar" sz="4800" b="1" i="0" u="none" baseline="0"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يمكن ملاحظته </a:t>
            </a:r>
            <a:r>
              <a:rPr lang="ar" sz="3600" b="1" i="0" u="none" baseline="0"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a:t>
            </a:r>
          </a:p>
        </p:txBody>
      </p:sp>
      <p:sp>
        <p:nvSpPr>
          <p:cNvPr id="7" name="Freeform 173"/>
          <p:cNvSpPr>
            <a:spLocks/>
          </p:cNvSpPr>
          <p:nvPr>
            <p:custDataLst>
              <p:tags r:id="rId1"/>
            </p:custDataLst>
          </p:nvPr>
        </p:nvSpPr>
        <p:spPr bwMode="gray">
          <a:xfrm>
            <a:off x="539552" y="2301379"/>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ar"/>
          </a:p>
        </p:txBody>
      </p:sp>
      <p:sp>
        <p:nvSpPr>
          <p:cNvPr id="8" name="Freeform 173"/>
          <p:cNvSpPr>
            <a:spLocks/>
          </p:cNvSpPr>
          <p:nvPr>
            <p:custDataLst>
              <p:tags r:id="rId2"/>
            </p:custDataLst>
          </p:nvPr>
        </p:nvSpPr>
        <p:spPr bwMode="gray">
          <a:xfrm>
            <a:off x="539552" y="3813547"/>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ar"/>
          </a:p>
        </p:txBody>
      </p:sp>
      <p:sp>
        <p:nvSpPr>
          <p:cNvPr id="9" name="Freeform 172"/>
          <p:cNvSpPr>
            <a:spLocks/>
          </p:cNvSpPr>
          <p:nvPr>
            <p:custDataLst>
              <p:tags r:id="rId3"/>
            </p:custDataLst>
          </p:nvPr>
        </p:nvSpPr>
        <p:spPr bwMode="gray">
          <a:xfrm>
            <a:off x="539552" y="1748267"/>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ar"/>
          </a:p>
        </p:txBody>
      </p:sp>
      <p:sp>
        <p:nvSpPr>
          <p:cNvPr id="10" name="Freeform 172"/>
          <p:cNvSpPr>
            <a:spLocks/>
          </p:cNvSpPr>
          <p:nvPr>
            <p:custDataLst>
              <p:tags r:id="rId4"/>
            </p:custDataLst>
          </p:nvPr>
        </p:nvSpPr>
        <p:spPr bwMode="gray">
          <a:xfrm>
            <a:off x="521767" y="2708920"/>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ar"/>
          </a:p>
        </p:txBody>
      </p:sp>
      <p:sp>
        <p:nvSpPr>
          <p:cNvPr id="11" name="Freeform 172"/>
          <p:cNvSpPr>
            <a:spLocks/>
          </p:cNvSpPr>
          <p:nvPr>
            <p:custDataLst>
              <p:tags r:id="rId5"/>
            </p:custDataLst>
          </p:nvPr>
        </p:nvSpPr>
        <p:spPr bwMode="gray">
          <a:xfrm>
            <a:off x="521767" y="3212976"/>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ar"/>
          </a:p>
        </p:txBody>
      </p:sp>
      <p:sp>
        <p:nvSpPr>
          <p:cNvPr id="12" name="Freeform 172"/>
          <p:cNvSpPr>
            <a:spLocks/>
          </p:cNvSpPr>
          <p:nvPr>
            <p:custDataLst>
              <p:tags r:id="rId6"/>
            </p:custDataLst>
          </p:nvPr>
        </p:nvSpPr>
        <p:spPr bwMode="gray">
          <a:xfrm>
            <a:off x="521767" y="4221088"/>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ar"/>
          </a:p>
        </p:txBody>
      </p:sp>
      <p:sp>
        <p:nvSpPr>
          <p:cNvPr id="13"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 sz="900" dirty="0">
                <a:latin typeface="Arial" pitchFamily="34" charset="0"/>
                <a:cs typeface="Arial" pitchFamily="34" charset="0"/>
              </a:rPr>
              <a:t>مجموعة دمج الصحة والسلامة والأمن والمجتمع والبيئة (</a:t>
            </a:r>
            <a:r>
              <a:rPr lang="fr-FR" altLang="fr-FR" sz="900" dirty="0">
                <a:latin typeface="Arial" pitchFamily="34" charset="0"/>
                <a:cs typeface="Helvetica" pitchFamily="34" charset="0"/>
              </a:rPr>
              <a:t>H3SE</a:t>
            </a:r>
            <a:r>
              <a:rPr lang="ar" sz="900" dirty="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sz="9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texte 2"/>
          <p:cNvSpPr>
            <a:spLocks noGrp="1"/>
          </p:cNvSpPr>
          <p:nvPr>
            <p:ph type="body" sz="quarter" idx="12"/>
          </p:nvPr>
        </p:nvSpPr>
        <p:spPr>
          <a:xfrm>
            <a:off x="457200" y="1125538"/>
            <a:ext cx="8218488" cy="5040312"/>
          </a:xfrm>
        </p:spPr>
        <p:txBody>
          <a:bodyPr/>
          <a:lstStyle/>
          <a:p>
            <a:pPr algn="r" rtl="1" eaLnBrk="1" hangingPunct="1"/>
            <a:endParaRPr lang="ar" altLang="fr-FR" dirty="0" smtClean="0">
              <a:cs typeface="Arial" pitchFamily="34" charset="0"/>
            </a:endParaRPr>
          </a:p>
          <a:p>
            <a:pPr algn="r" rtl="1" eaLnBrk="1" hangingPunct="1"/>
            <a:endParaRPr lang="ar" altLang="fr-FR" dirty="0" smtClean="0">
              <a:cs typeface="Arial" pitchFamily="34" charset="0"/>
            </a:endParaRPr>
          </a:p>
          <a:p>
            <a:pPr algn="r" rtl="1" eaLnBrk="1" hangingPunct="1"/>
            <a:r>
              <a:rPr lang="ar" b="0" i="0" u="none" baseline="0">
                <a:cs typeface="Arial" pitchFamily="34" charset="0"/>
              </a:rPr>
              <a:t>شعور عام بأن تجنب الحوادث هو أمر فطري</a:t>
            </a:r>
          </a:p>
          <a:p>
            <a:pPr algn="r" rtl="1" eaLnBrk="1" hangingPunct="1"/>
            <a:endParaRPr lang="ar" altLang="fr-FR" dirty="0" smtClean="0">
              <a:cs typeface="Arial" pitchFamily="34" charset="0"/>
            </a:endParaRPr>
          </a:p>
          <a:p>
            <a:pPr algn="r" rtl="1" eaLnBrk="1" hangingPunct="1"/>
            <a:r>
              <a:rPr lang="ar" b="0" i="0" u="none" baseline="0">
                <a:cs typeface="Arial" pitchFamily="34" charset="0"/>
              </a:rPr>
              <a:t>في الواقع، إن التصرف بسلامة ليس بالأمر المنطقي ولا الطبيعي</a:t>
            </a:r>
          </a:p>
          <a:p>
            <a:pPr algn="r" rtl="1" eaLnBrk="1" hangingPunct="1"/>
            <a:endParaRPr lang="ar" altLang="fr-FR" dirty="0" smtClean="0">
              <a:cs typeface="Arial" pitchFamily="34" charset="0"/>
            </a:endParaRPr>
          </a:p>
          <a:p>
            <a:pPr algn="r" rtl="1" eaLnBrk="1" hangingPunct="1"/>
            <a:r>
              <a:rPr lang="ar" b="0" i="0" u="none" baseline="0">
                <a:cs typeface="Arial" pitchFamily="34" charset="0"/>
              </a:rPr>
              <a:t>التصرف بسلامة أمر يمكن تعلمه</a:t>
            </a:r>
          </a:p>
          <a:p>
            <a:pPr algn="r" rtl="1" eaLnBrk="1" hangingPunct="1"/>
            <a:endParaRPr lang="ar" altLang="fr-FR" dirty="0" smtClean="0">
              <a:cs typeface="Arial" pitchFamily="34" charset="0"/>
            </a:endParaRPr>
          </a:p>
          <a:p>
            <a:pPr algn="ctr" rtl="1" eaLnBrk="1" hangingPunct="1">
              <a:buFont typeface="Lucida Grande"/>
              <a:buNone/>
            </a:pPr>
            <a:endParaRPr lang="ar" altLang="fr-FR" b="1" dirty="0" smtClean="0">
              <a:solidFill>
                <a:srgbClr val="A90025"/>
              </a:solidFill>
              <a:cs typeface="Arial" pitchFamily="34" charset="0"/>
            </a:endParaRPr>
          </a:p>
          <a:p>
            <a:pPr algn="r" rtl="1" eaLnBrk="1" hangingPunct="1"/>
            <a:endParaRPr lang="ar" altLang="fr-FR" dirty="0" smtClean="0">
              <a:cs typeface="Arial" pitchFamily="34" charset="0"/>
            </a:endParaRPr>
          </a:p>
        </p:txBody>
      </p:sp>
      <p:sp>
        <p:nvSpPr>
          <p:cNvPr id="19458" name="Espace réservé du numéro de diapositive 3"/>
          <p:cNvSpPr>
            <a:spLocks noGrp="1"/>
          </p:cNvSpPr>
          <p:nvPr>
            <p:ph type="sldNum" sz="quarter" idx="13"/>
          </p:nvPr>
        </p:nvSpPr>
        <p:spPr bwMode="auto">
          <a:noFill/>
          <a:ln>
            <a:miter lim="800000"/>
            <a:headEnd/>
            <a:tailEnd/>
          </a:ln>
        </p:spPr>
        <p:txBody>
          <a:bodyPr/>
          <a:lstStyle/>
          <a:p>
            <a:pPr algn="l" rtl="1"/>
            <a:fld id="{C4AC712C-06CC-4052-AF11-65B028D9D197}" type="slidenum">
              <a:rPr/>
              <a:pPr/>
              <a:t>7</a:t>
            </a:fld>
            <a:endParaRPr lang="ar" altLang="fr-FR"/>
          </a:p>
        </p:txBody>
      </p:sp>
      <p:sp>
        <p:nvSpPr>
          <p:cNvPr id="7" name="Rectangle 8"/>
          <p:cNvSpPr>
            <a:spLocks noChangeArrowheads="1"/>
          </p:cNvSpPr>
          <p:nvPr/>
        </p:nvSpPr>
        <p:spPr bwMode="auto">
          <a:xfrm>
            <a:off x="2062956" y="4603194"/>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1" eaLnBrk="1" hangingPunct="1">
              <a:spcBef>
                <a:spcPts val="0"/>
              </a:spcBef>
              <a:spcAft>
                <a:spcPts val="0"/>
              </a:spcAft>
              <a:buFont typeface="Lucida Grande"/>
              <a:buNone/>
            </a:pPr>
            <a:endParaRPr lang="ar" altLang="fr-FR" sz="800" b="1" dirty="0" smtClean="0">
              <a:solidFill>
                <a:srgbClr val="A90025"/>
              </a:solidFill>
            </a:endParaRPr>
          </a:p>
          <a:p>
            <a:pPr algn="ctr" rtl="1" eaLnBrk="1" hangingPunct="1">
              <a:spcBef>
                <a:spcPts val="0"/>
              </a:spcBef>
              <a:spcAft>
                <a:spcPts val="0"/>
              </a:spcAft>
              <a:buFont typeface="Lucida Grande"/>
              <a:buNone/>
            </a:pPr>
            <a:r>
              <a:rPr lang="ar" sz="2000" b="1" i="0" u="none" baseline="0">
                <a:solidFill>
                  <a:srgbClr val="A90025"/>
                </a:solidFill>
              </a:rPr>
              <a:t>معرفة القواعد </a:t>
            </a:r>
            <a:r>
              <a:rPr lang="ar" sz="2000" b="1" i="0" u="sng" baseline="0">
                <a:solidFill>
                  <a:srgbClr val="A90025"/>
                </a:solidFill>
              </a:rPr>
              <a:t>و</a:t>
            </a:r>
            <a:r>
              <a:rPr lang="ar" sz="2000" b="1" i="0" u="none" baseline="0">
                <a:solidFill>
                  <a:srgbClr val="A90025"/>
                </a:solidFill>
              </a:rPr>
              <a:t> تطبيقها</a:t>
            </a: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2" name="Titre 1"/>
          <p:cNvSpPr>
            <a:spLocks noGrp="1"/>
          </p:cNvSpPr>
          <p:nvPr>
            <p:ph type="title"/>
          </p:nvPr>
        </p:nvSpPr>
        <p:spPr/>
        <p:txBody>
          <a:bodyPr/>
          <a:lstStyle/>
          <a:p>
            <a:pPr algn="r" rtl="1"/>
            <a:r>
              <a:rPr lang="ar" b="1" i="0" u="none" baseline="0"/>
              <a:t>تبني السلوك الجيد للسلامة</a:t>
            </a:r>
            <a:endParaRPr lang="ar" dirty="0"/>
          </a:p>
        </p:txBody>
      </p:sp>
      <p:sp>
        <p:nvSpPr>
          <p:cNvPr id="8"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 sz="900" dirty="0">
                <a:latin typeface="Arial" pitchFamily="34" charset="0"/>
                <a:cs typeface="Arial" pitchFamily="34" charset="0"/>
              </a:rPr>
              <a:t>مجموعة دمج الصحة والسلامة والأمن والمجتمع والبيئة (</a:t>
            </a:r>
            <a:r>
              <a:rPr lang="fr-FR" altLang="fr-FR" sz="900" dirty="0">
                <a:latin typeface="Arial" pitchFamily="34" charset="0"/>
                <a:cs typeface="Helvetica" pitchFamily="34" charset="0"/>
              </a:rPr>
              <a:t>H3SE</a:t>
            </a:r>
            <a:r>
              <a:rPr lang="ar" sz="900" dirty="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تبني السلوك الجيد للسلامة</a:t>
            </a:r>
          </a:p>
        </p:txBody>
      </p:sp>
      <p:sp>
        <p:nvSpPr>
          <p:cNvPr id="3" name="Espace réservé du texte 2"/>
          <p:cNvSpPr>
            <a:spLocks noGrp="1"/>
          </p:cNvSpPr>
          <p:nvPr>
            <p:ph type="body" sz="quarter" idx="12"/>
          </p:nvPr>
        </p:nvSpPr>
        <p:spPr>
          <a:xfrm>
            <a:off x="457200" y="980728"/>
            <a:ext cx="8218800" cy="5256584"/>
          </a:xfrm>
        </p:spPr>
        <p:txBody>
          <a:bodyPr/>
          <a:lstStyle/>
          <a:p>
            <a:pPr algn="r" rtl="1" eaLnBrk="1" hangingPunct="1">
              <a:buNone/>
            </a:pPr>
            <a:r>
              <a:rPr lang="ar" b="0" i="0" u="none" baseline="0">
                <a:cs typeface="Arial" pitchFamily="34" charset="0"/>
              </a:rPr>
              <a:t>مثال:</a:t>
            </a:r>
          </a:p>
          <a:p>
            <a:pPr algn="r" rtl="1" eaLnBrk="1" hangingPunct="1">
              <a:buNone/>
            </a:pPr>
            <a:endParaRPr lang="ar" altLang="fr-FR" dirty="0">
              <a:cs typeface="Arial" pitchFamily="34" charset="0"/>
            </a:endParaRPr>
          </a:p>
          <a:p>
            <a:pPr algn="r" rtl="1" eaLnBrk="1" hangingPunct="1">
              <a:buNone/>
            </a:pPr>
            <a:endParaRPr lang="ar" altLang="fr-FR" dirty="0" smtClean="0">
              <a:cs typeface="Arial" pitchFamily="34" charset="0"/>
            </a:endParaRPr>
          </a:p>
          <a:p>
            <a:pPr algn="r" rtl="1" eaLnBrk="1" hangingPunct="1">
              <a:buNone/>
            </a:pPr>
            <a:endParaRPr lang="ar" altLang="fr-FR" dirty="0">
              <a:cs typeface="Arial" pitchFamily="34" charset="0"/>
            </a:endParaRPr>
          </a:p>
          <a:p>
            <a:pPr algn="r" rtl="1" eaLnBrk="1" hangingPunct="1">
              <a:buNone/>
            </a:pPr>
            <a:endParaRPr lang="ar" altLang="fr-FR" dirty="0" smtClean="0">
              <a:cs typeface="Arial" pitchFamily="34" charset="0"/>
            </a:endParaRPr>
          </a:p>
          <a:p>
            <a:pPr algn="r" rtl="1" eaLnBrk="1" hangingPunct="1">
              <a:buNone/>
            </a:pPr>
            <a:endParaRPr lang="ar" altLang="fr-FR" dirty="0" smtClean="0">
              <a:cs typeface="Arial" pitchFamily="34" charset="0"/>
            </a:endParaRPr>
          </a:p>
          <a:p>
            <a:pPr algn="r" rtl="1" eaLnBrk="1" hangingPunct="1">
              <a:buNone/>
            </a:pPr>
            <a:endParaRPr lang="ar" altLang="fr-FR" dirty="0" smtClean="0">
              <a:cs typeface="Arial" pitchFamily="34" charset="0"/>
            </a:endParaRPr>
          </a:p>
          <a:p>
            <a:pPr algn="r" rtl="1" eaLnBrk="1" hangingPunct="1">
              <a:buNone/>
            </a:pPr>
            <a:endParaRPr lang="ar" altLang="fr-FR" dirty="0">
              <a:cs typeface="Arial" pitchFamily="34" charset="0"/>
            </a:endParaRPr>
          </a:p>
          <a:p>
            <a:pPr algn="r" rtl="1" eaLnBrk="1" hangingPunct="1">
              <a:spcBef>
                <a:spcPts val="1200"/>
              </a:spcBef>
            </a:pPr>
            <a:r>
              <a:rPr lang="ar" b="0" i="0" u="none" baseline="0">
                <a:cs typeface="Arial" pitchFamily="34" charset="0"/>
              </a:rPr>
              <a:t>جميع السائقين يعرفون أنه يجب التوقف عند الضوء الأحمر</a:t>
            </a:r>
          </a:p>
          <a:p>
            <a:pPr algn="r" rtl="1" eaLnBrk="1" hangingPunct="1">
              <a:spcBef>
                <a:spcPts val="1200"/>
              </a:spcBef>
            </a:pPr>
            <a:r>
              <a:rPr lang="ar" b="0" i="0" u="none" baseline="0">
                <a:cs typeface="Arial" pitchFamily="34" charset="0"/>
              </a:rPr>
              <a:t>ليس من المنطقي ولا من الطبيعي أن يتم التوقف في خط مستقيم بدون المرور عندما يكون هناك ضوء أحمر</a:t>
            </a:r>
          </a:p>
          <a:p>
            <a:pPr algn="r" rtl="1" eaLnBrk="1" hangingPunct="1">
              <a:spcBef>
                <a:spcPts val="1200"/>
              </a:spcBef>
            </a:pPr>
            <a:r>
              <a:rPr lang="ar" b="0" i="0" u="none" baseline="0">
                <a:cs typeface="Arial" pitchFamily="34" charset="0"/>
              </a:rPr>
              <a:t>ومع ذلك، تعلمنا أنه ينبغي التوقف</a:t>
            </a:r>
          </a:p>
          <a:p>
            <a:endParaRPr lang="ar" dirty="0"/>
          </a:p>
        </p:txBody>
      </p:sp>
      <p:sp>
        <p:nvSpPr>
          <p:cNvPr id="4" name="Espace réservé du numéro de diapositive 3"/>
          <p:cNvSpPr>
            <a:spLocks noGrp="1"/>
          </p:cNvSpPr>
          <p:nvPr>
            <p:ph type="sldNum" sz="quarter" idx="13"/>
          </p:nvPr>
        </p:nvSpPr>
        <p:spPr/>
        <p:txBody>
          <a:bodyPr/>
          <a:lstStyle/>
          <a:p>
            <a:pPr algn="l" rtl="1"/>
            <a:fld id="{CE53D222-3A21-41F0-A754-4195D86F7AE3}" type="slidenum">
              <a:rPr/>
              <a:pPr/>
              <a:t>8</a:t>
            </a:fld>
            <a:endParaRPr lang="ar" altLang="fr-FR"/>
          </a:p>
        </p:txBody>
      </p:sp>
      <p:pic>
        <p:nvPicPr>
          <p:cNvPr id="7" name="Image 6" descr="Image1 copie.jpg"/>
          <p:cNvPicPr>
            <a:picLocks noChangeAspect="1"/>
          </p:cNvPicPr>
          <p:nvPr/>
        </p:nvPicPr>
        <p:blipFill>
          <a:blip r:embed="rId2"/>
          <a:stretch>
            <a:fillRect/>
          </a:stretch>
        </p:blipFill>
        <p:spPr>
          <a:xfrm>
            <a:off x="2411760" y="1124744"/>
            <a:ext cx="4032448" cy="2451728"/>
          </a:xfrm>
          <a:prstGeom prst="rect">
            <a:avLst/>
          </a:prstGeom>
        </p:spPr>
      </p:pic>
      <p:sp>
        <p:nvSpPr>
          <p:cNvPr id="8"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 sz="900" dirty="0">
                <a:latin typeface="Arial" pitchFamily="34" charset="0"/>
                <a:cs typeface="Arial" pitchFamily="34" charset="0"/>
              </a:rPr>
              <a:t>مجموعة دمج الصحة والسلامة والأمن والمجتمع والبيئة (</a:t>
            </a:r>
            <a:r>
              <a:rPr lang="fr-FR" altLang="fr-FR" sz="900" dirty="0">
                <a:latin typeface="Arial" pitchFamily="34" charset="0"/>
                <a:cs typeface="Helvetica" pitchFamily="34" charset="0"/>
              </a:rPr>
              <a:t>H3SE</a:t>
            </a:r>
            <a:r>
              <a:rPr lang="ar" sz="900" dirty="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sz="900" dirty="0">
              <a:latin typeface="Arial" pitchFamily="34" charset="0"/>
              <a:cs typeface="Arial" pitchFamily="34" charset="0"/>
            </a:endParaRPr>
          </a:p>
        </p:txBody>
      </p:sp>
    </p:spTree>
    <p:extLst>
      <p:ext uri="{BB962C8B-B14F-4D97-AF65-F5344CB8AC3E}">
        <p14:creationId xmlns:p14="http://schemas.microsoft.com/office/powerpoint/2010/main" val="1028911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algn="r" rtl="1" eaLnBrk="1" hangingPunct="1"/>
            <a:r>
              <a:rPr lang="ar" b="1" i="0" u="none" cap="none" baseline="0">
                <a:cs typeface="Arial" pitchFamily="34" charset="0"/>
              </a:rPr>
              <a:t>التعامل مع السلوكيات الجيدة</a:t>
            </a:r>
          </a:p>
        </p:txBody>
      </p:sp>
      <p:sp>
        <p:nvSpPr>
          <p:cNvPr id="20482" name="Espace réservé du texte 2"/>
          <p:cNvSpPr>
            <a:spLocks noGrp="1"/>
          </p:cNvSpPr>
          <p:nvPr>
            <p:ph type="body" sz="quarter" idx="12"/>
          </p:nvPr>
        </p:nvSpPr>
        <p:spPr>
          <a:xfrm>
            <a:off x="457200" y="1125538"/>
            <a:ext cx="8218488" cy="5040312"/>
          </a:xfrm>
        </p:spPr>
        <p:txBody>
          <a:bodyPr/>
          <a:lstStyle/>
          <a:p>
            <a:pPr marL="0" indent="0" algn="r" rtl="1">
              <a:buFont typeface="Lucida Grande"/>
              <a:buNone/>
            </a:pPr>
            <a:r>
              <a:rPr lang="ar" b="1" i="0" u="none" baseline="0">
                <a:cs typeface="Arial" pitchFamily="34" charset="0"/>
              </a:rPr>
              <a:t>يُتوقع من الموظفين في توتال "Total" القيام بما يلي:</a:t>
            </a:r>
            <a:endParaRPr lang="ar" altLang="fr-FR" b="1" dirty="0" smtClean="0">
              <a:cs typeface="Arial" pitchFamily="34" charset="0"/>
            </a:endParaRPr>
          </a:p>
          <a:p>
            <a:pPr marL="0" indent="0" algn="r" rtl="1">
              <a:buFont typeface="Lucida Grande"/>
              <a:buNone/>
            </a:pPr>
            <a:endParaRPr lang="ar" altLang="fr-FR" b="1" dirty="0" smtClean="0">
              <a:cs typeface="Arial" pitchFamily="34" charset="0"/>
            </a:endParaRPr>
          </a:p>
          <a:p>
            <a:pPr algn="r" rtl="1"/>
            <a:r>
              <a:rPr lang="ar" b="0" i="0" u="none" baseline="0">
                <a:cs typeface="Arial" pitchFamily="34" charset="0"/>
              </a:rPr>
              <a:t>النظر في الامتثال للقواعد، والنموذجية، والاستجابة، إلخ...</a:t>
            </a:r>
          </a:p>
          <a:p>
            <a:pPr lvl="1" algn="r" rtl="1">
              <a:buFont typeface="Wingdings" charset="2"/>
              <a:buChar char="Ø"/>
            </a:pPr>
            <a:r>
              <a:rPr lang="ar" b="0" i="0" u="none" baseline="0">
                <a:cs typeface="Arial" pitchFamily="34" charset="0"/>
              </a:rPr>
              <a:t>تشجيع الممارسات اليومية التي تتسق مع القواعد</a:t>
            </a:r>
          </a:p>
          <a:p>
            <a:pPr lvl="1" algn="r" rtl="1">
              <a:buFont typeface="Wingdings" charset="2"/>
              <a:buChar char="Ø"/>
            </a:pPr>
            <a:endParaRPr lang="ar" altLang="fr-FR" dirty="0" smtClean="0">
              <a:cs typeface="Arial" pitchFamily="34" charset="0"/>
            </a:endParaRPr>
          </a:p>
          <a:p>
            <a:pPr marL="271463" indent="-271463" algn="r" rtl="1"/>
            <a:r>
              <a:rPr lang="ar" b="0" i="0" u="none" baseline="0">
                <a:cs typeface="Arial" pitchFamily="34" charset="0"/>
              </a:rPr>
              <a:t>تشجيع القيام بمواقف استباقية</a:t>
            </a:r>
          </a:p>
          <a:p>
            <a:pPr lvl="1" algn="r" rtl="1">
              <a:buFont typeface="Wingdings" charset="2"/>
              <a:buChar char="Ø"/>
            </a:pPr>
            <a:r>
              <a:rPr lang="ar" b="0" i="0" u="none" baseline="0">
                <a:cs typeface="Arial" pitchFamily="34" charset="0"/>
              </a:rPr>
              <a:t>تشجيع المواقف الاستباقية (المبادرات، والمشاركة الفعالة، والتغلب على صعوبات من خلال توفير الحلول، إلخ...) بدلاً من انتظار النتائج فقط</a:t>
            </a:r>
          </a:p>
          <a:p>
            <a:pPr lvl="1" algn="r" rtl="1">
              <a:buFont typeface="Wingdings" charset="2"/>
              <a:buChar char="Ø"/>
            </a:pPr>
            <a:endParaRPr lang="ar" altLang="fr-FR" dirty="0" smtClean="0">
              <a:cs typeface="Arial" pitchFamily="34" charset="0"/>
            </a:endParaRPr>
          </a:p>
          <a:p>
            <a:pPr marL="271463" indent="-271463" algn="r" rtl="1"/>
            <a:r>
              <a:rPr lang="ar" b="0" i="0" u="none" baseline="0">
                <a:cs typeface="Arial" pitchFamily="34" charset="0"/>
              </a:rPr>
              <a:t>تعزيز العمل أو السلوك</a:t>
            </a:r>
          </a:p>
          <a:p>
            <a:pPr lvl="1" algn="r" rtl="1">
              <a:buFont typeface="Wingdings" charset="2"/>
              <a:buChar char="Ø"/>
            </a:pPr>
            <a:r>
              <a:rPr lang="ar" b="0" i="0" u="none" baseline="0">
                <a:cs typeface="Arial" pitchFamily="34" charset="0"/>
              </a:rPr>
              <a:t>مكافئة الأعمال المميزة، والسلوكيات النموذجية، إلخ...</a:t>
            </a:r>
          </a:p>
          <a:p>
            <a:pPr marL="0" indent="0" algn="r" rtl="1">
              <a:buFont typeface="Wingdings" pitchFamily="2" charset="2"/>
              <a:buChar char="Ø"/>
            </a:pPr>
            <a:endParaRPr lang="ar" altLang="fr-FR" sz="1600" dirty="0" smtClean="0">
              <a:cs typeface="Arial" pitchFamily="34" charset="0"/>
            </a:endParaRPr>
          </a:p>
        </p:txBody>
      </p:sp>
      <p:sp>
        <p:nvSpPr>
          <p:cNvPr id="20483" name="Espace réservé du numéro de diapositive 3"/>
          <p:cNvSpPr>
            <a:spLocks noGrp="1"/>
          </p:cNvSpPr>
          <p:nvPr>
            <p:ph type="sldNum" sz="quarter" idx="13"/>
          </p:nvPr>
        </p:nvSpPr>
        <p:spPr bwMode="auto">
          <a:noFill/>
          <a:ln>
            <a:miter lim="800000"/>
            <a:headEnd/>
            <a:tailEnd/>
          </a:ln>
        </p:spPr>
        <p:txBody>
          <a:bodyPr/>
          <a:lstStyle/>
          <a:p>
            <a:pPr algn="l" rtl="1"/>
            <a:fld id="{CE5E253E-5F0A-4893-9938-A004B9C5954B}" type="slidenum">
              <a:rPr/>
              <a:pPr/>
              <a:t>9</a:t>
            </a:fld>
            <a:endParaRPr lang="ar" altLang="fr-FR"/>
          </a:p>
        </p:txBody>
      </p:sp>
      <p:sp>
        <p:nvSpPr>
          <p:cNvPr id="6" name="Rectangle 8"/>
          <p:cNvSpPr>
            <a:spLocks noChangeArrowheads="1"/>
          </p:cNvSpPr>
          <p:nvPr/>
        </p:nvSpPr>
        <p:spPr bwMode="auto">
          <a:xfrm>
            <a:off x="1562890" y="5517232"/>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1" eaLnBrk="1" hangingPunct="1">
              <a:spcBef>
                <a:spcPts val="0"/>
              </a:spcBef>
              <a:spcAft>
                <a:spcPts val="0"/>
              </a:spcAft>
              <a:buFont typeface="Lucida Grande"/>
              <a:buNone/>
            </a:pPr>
            <a:endParaRPr lang="ar" altLang="fr-FR" sz="800" b="1" dirty="0" smtClean="0">
              <a:solidFill>
                <a:srgbClr val="A90025"/>
              </a:solidFill>
            </a:endParaRPr>
          </a:p>
          <a:p>
            <a:pPr algn="ctr" rtl="1" eaLnBrk="1" hangingPunct="1">
              <a:spcBef>
                <a:spcPts val="0"/>
              </a:spcBef>
              <a:spcAft>
                <a:spcPts val="0"/>
              </a:spcAft>
              <a:buFont typeface="Lucida Grande"/>
              <a:buNone/>
            </a:pPr>
            <a:r>
              <a:rPr lang="ar" sz="2000" b="1" i="0" u="none" baseline="0">
                <a:solidFill>
                  <a:srgbClr val="A90025"/>
                </a:solidFill>
              </a:rPr>
              <a:t>ممارسة الاعتراف بالجميل خلال الأعمال اليومية</a:t>
            </a: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 sz="900" dirty="0">
                <a:latin typeface="Arial" pitchFamily="34" charset="0"/>
                <a:cs typeface="Arial" pitchFamily="34" charset="0"/>
              </a:rPr>
              <a:t>مجموعة دمج الصحة والسلامة والأمن والمجتمع والبيئة (</a:t>
            </a:r>
            <a:r>
              <a:rPr lang="fr-FR" altLang="fr-FR" sz="900" dirty="0">
                <a:latin typeface="Arial" pitchFamily="34" charset="0"/>
                <a:cs typeface="Helvetica" pitchFamily="34" charset="0"/>
              </a:rPr>
              <a:t>H3SE</a:t>
            </a:r>
            <a:r>
              <a:rPr lang="ar" sz="900" dirty="0">
                <a:latin typeface="Arial" pitchFamily="34" charset="0"/>
                <a:cs typeface="Arial" pitchFamily="34" charset="0"/>
              </a:rPr>
              <a:t>) - المناهج الدراسية الأساسية العامة 4.1 - السلوكيات (الإيجابية والسلبية) – الإصدار الثاني</a:t>
            </a:r>
            <a:endParaRPr lang="ar" altLang="fr-FR" sz="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1012</TotalTime>
  <Words>1035</Words>
  <Application>Microsoft Office PowerPoint</Application>
  <PresentationFormat>Affichage à l'écran (4:3)</PresentationFormat>
  <Paragraphs>175</Paragraphs>
  <Slides>14</Slides>
  <Notes>7</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fr_total_modele_rouge_fonce</vt:lpstr>
      <vt:lpstr>السلوكيات (الإيجابية والسلبية)</vt:lpstr>
      <vt:lpstr>أهداف الوحدة</vt:lpstr>
      <vt:lpstr>فيديو ردود الأفعال</vt:lpstr>
      <vt:lpstr>الأعمدة الثلاثة الرئيسية للسلامة</vt:lpstr>
      <vt:lpstr>تعريف السلوك</vt:lpstr>
      <vt:lpstr>تمرين</vt:lpstr>
      <vt:lpstr>تبني السلوك الجيد للسلامة</vt:lpstr>
      <vt:lpstr>تبني السلوك الجيد للسلامة</vt:lpstr>
      <vt:lpstr>التعامل مع السلوكيات الجيدة</vt:lpstr>
      <vt:lpstr>معالجة التباينات السلوكية</vt:lpstr>
      <vt:lpstr>التباينات السلوكية</vt:lpstr>
      <vt:lpstr>تقييم طبيعة التباين</vt:lpstr>
      <vt:lpstr>رد فعل المُتَّخذ عند التباين</vt:lpstr>
      <vt:lpstr>الخلاصة</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Denise Bedouret</cp:lastModifiedBy>
  <cp:revision>93</cp:revision>
  <dcterms:created xsi:type="dcterms:W3CDTF">2015-09-07T13:13:13Z</dcterms:created>
  <dcterms:modified xsi:type="dcterms:W3CDTF">2017-07-10T19:55:19Z</dcterms:modified>
</cp:coreProperties>
</file>