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5" r:id="rId4"/>
    <p:sldId id="264" r:id="rId5"/>
    <p:sldId id="265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72" r:id="rId14"/>
    <p:sldId id="276" r:id="rId1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  <p:cmAuthor id="2" name="Vincent Martin" initials="V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00"/>
    <a:srgbClr val="BD2B0B"/>
    <a:srgbClr val="3876AF"/>
    <a:srgbClr val="133C75"/>
    <a:srgbClr val="7ABFC0"/>
    <a:srgbClr val="CAEBEA"/>
    <a:srgbClr val="55DD61"/>
    <a:srgbClr val="3AAF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861" autoAdjust="0"/>
    <p:restoredTop sz="86364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368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E79C938-FA7D-452D-A8CB-8D628AB482C3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1927B4A-8086-4C0D-B358-F214493D19A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1321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CD01CFA-4AA6-4544-A106-63EA7A58E759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F77C4B3-80C1-46C4-8F8A-F343DB2277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95843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86060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目的是，使参与者了解到，行为的概念是一种可观察到的具体的动作，而不是一种想法或意愿.....</a:t>
            </a:r>
          </a:p>
          <a:p>
            <a:pPr algn="l" rtl="0"/>
            <a:r>
              <a:rPr sz="1200" kern="1200" b="1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如有必要，引导参与者对行为和意愿进行比较。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5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43566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0" fontAlgn="base" latinLnBrk="0" hangingPunct="0" rt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200" kern="1200" b="0" i="0" u="none" baseline="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安全行为并不是那么容易遵守。有时必须改变习惯，去学习、做出改变......识别和体会安全行为，从而与同事更亲近。我建议大家一起观看道达尔集团鉴别好、坏行为的方法。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6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51380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这些行为也同样适用于我们的合约方。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9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3601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11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50570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可通过此逻辑图对错误或过失的差异进行分析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12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20919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stop 卡当然是差异反应中的必要工具。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5F77C4B3-80C1-46C4-8F8A-F343DB22774B}" type="slidenum">
              <a:rPr/>
              <a:pPr/>
              <a:t>13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3118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536CE5-2BC7-4F54-B7E0-8109D33A9A4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53D222-3A21-41F0-A754-4195D86F7AE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FE0E69-A6A0-4514-9645-50717F5B39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4222A-88D1-42CD-80D5-E8565A073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5E55D9-300B-427E-9D66-B6AB9FDB4F9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52DF0C-42F9-46CB-9960-E48E272C052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790CCF-2FFD-4978-840B-E0C82665C3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10086-099E-4035-88BE-7438193C4C7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altLang="fr-FR" smtClean="0"/>
              <a:t>Kit intégration H3SE - TCG 4.1 - Comportements (positifs et négatifs)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0DB065-26C5-42A6-9691-99CA056CE2E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947174E9-708B-4AA3-8616-D76E6DDC57A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2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 sz="1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mtClean="0"/>
              <a:t>Kit intégration H3SE - TCG 4.1 - Comportements (positifs et négatifs) – V1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teriel/Death%20in%20the%20oilfield-fr.fl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 algn="l" rtl="0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ea typeface="+mj-ea"/>
              </a:rPr>
              <a:t>行为</a:t>
            </a:r>
            <a:br>
              <a:rPr lang="zh-CN">
                <a:ea typeface="+mj-ea"/>
              </a:rPr>
            </a:br>
            <a:r>
              <a:rPr b="1" i="0" u="none" baseline="0" lang="zh-CN">
                <a:ea typeface="+mj-ea"/>
              </a:rPr>
              <a:t>（正面和负面）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TCG 4.1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如何对待行为差异</a:t>
            </a:r>
            <a:endParaRPr lang="zh-CN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268413"/>
            <a:ext cx="8218488" cy="5040312"/>
          </a:xfrm>
          <a:solidFill>
            <a:schemeClr val="bg1"/>
          </a:solidFill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zh-CN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b="1" i="0" u="none" baseline="0" lang="zh-CN">
                <a:cs typeface="Arial" pitchFamily="34" charset="0"/>
              </a:rPr>
              <a:t>错误和过失之间的区别</a:t>
            </a:r>
          </a:p>
          <a:p>
            <a:pPr marL="0" indent="0" algn="l" rtl="0"/>
            <a:endParaRPr lang="zh-CN" altLang="fr-FR" dirty="0" smtClean="0">
              <a:cs typeface="Arial" pitchFamily="34" charset="0"/>
            </a:endParaRPr>
          </a:p>
          <a:p>
            <a:pPr marL="432000" indent="0" algn="l" rtl="0">
              <a:buFont typeface="Lucida Grande"/>
              <a:buNone/>
            </a:pPr>
            <a:r>
              <a:rPr sz="1800" b="1" i="0" u="none" baseline="0" lang="zh-CN">
                <a:cs typeface="Arial" pitchFamily="34" charset="0"/>
              </a:rPr>
              <a:t>错误 : 带有故意性质</a:t>
            </a:r>
            <a:endParaRPr lang="zh-CN" altLang="fr-FR" sz="1800" dirty="0" smtClean="0">
              <a:cs typeface="Arial" pitchFamily="34" charset="0"/>
            </a:endParaRPr>
          </a:p>
          <a:p>
            <a:pPr marL="432000" indent="0" algn="l" rtl="0">
              <a:buFont typeface="Wingdings" pitchFamily="2" charset="2"/>
              <a:buChar char="Ø"/>
            </a:pPr>
            <a:r>
              <a:rPr sz="1800" b="0" i="0" u="none" baseline="0" lang="zh-CN">
                <a:cs typeface="Arial" pitchFamily="34" charset="0"/>
              </a:rPr>
              <a:t>需要给予 </a:t>
            </a:r>
            <a:r>
              <a:rPr sz="1800" b="1" i="0" u="none" baseline="0" lang="zh-CN">
                <a:solidFill>
                  <a:srgbClr val="C00000"/>
                </a:solidFill>
                <a:cs typeface="Arial" pitchFamily="34" charset="0"/>
              </a:rPr>
              <a:t>适当的</a:t>
            </a:r>
            <a:r>
              <a:rPr sz="1800" b="0" i="0" u="none" baseline="0" lang="zh-CN">
                <a:cs typeface="Arial" pitchFamily="34" charset="0"/>
              </a:rPr>
              <a:t>处罚</a:t>
            </a:r>
          </a:p>
          <a:p>
            <a:pPr marL="0" indent="0" algn="l" rtl="0"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  <a:p>
            <a:pPr marL="432000" indent="0" algn="l" rtl="0">
              <a:buNone/>
            </a:pPr>
            <a:r>
              <a:rPr sz="1800" b="1" i="0" u="none" baseline="0" lang="zh-CN">
                <a:cs typeface="Arial" pitchFamily="34" charset="0"/>
              </a:rPr>
              <a:t>过失：不是故意为之</a:t>
            </a:r>
          </a:p>
          <a:p>
            <a:pPr marL="432000" indent="0" algn="l" rtl="0">
              <a:buFont typeface="Wingdings" pitchFamily="2" charset="2"/>
              <a:buChar char="Ø"/>
            </a:pPr>
            <a:r>
              <a:rPr sz="1800" b="0" i="0" u="none" baseline="0" lang="zh-CN">
                <a:cs typeface="Arial" pitchFamily="34" charset="0"/>
              </a:rPr>
              <a:t>需要积极</a:t>
            </a:r>
            <a:r>
              <a:rPr sz="1800" b="1" i="0" u="none" baseline="0" lang="zh-CN">
                <a:solidFill>
                  <a:srgbClr val="FFFF00"/>
                </a:solidFill>
                <a:effectLst>
                  <a:outerShdw blurRad="50800" dist="76200" dir="2700000" algn="tl" rotWithShape="0">
                    <a:prstClr val="black"/>
                  </a:outerShdw>
                </a:effectLst>
                <a:cs typeface="Arial" pitchFamily="34" charset="0"/>
              </a:rPr>
              <a:t>教育</a:t>
            </a:r>
          </a:p>
          <a:p>
            <a:pPr marL="0" indent="0" algn="l" rtl="0"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EA82E376-B67B-4A6F-9632-231F6692FD3F}" type="slidenum">
              <a:rPr/>
              <a:pPr/>
              <a:t>10</a:t>
            </a:fld>
            <a:endParaRPr lang="zh-CN" altLang="fr-FR"/>
          </a:p>
        </p:txBody>
      </p:sp>
      <p:sp>
        <p:nvSpPr>
          <p:cNvPr id="6" name="Cube 5"/>
          <p:cNvSpPr>
            <a:spLocks noChangeArrowheads="1"/>
          </p:cNvSpPr>
          <p:nvPr/>
        </p:nvSpPr>
        <p:spPr bwMode="auto">
          <a:xfrm rot="609520">
            <a:off x="437231" y="2520719"/>
            <a:ext cx="360363" cy="504825"/>
          </a:xfrm>
          <a:prstGeom prst="cube">
            <a:avLst>
              <a:gd name="adj" fmla="val 9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8" name="Cube 7"/>
          <p:cNvSpPr>
            <a:spLocks noChangeArrowheads="1"/>
          </p:cNvSpPr>
          <p:nvPr/>
        </p:nvSpPr>
        <p:spPr bwMode="auto">
          <a:xfrm rot="609520">
            <a:off x="437232" y="3898331"/>
            <a:ext cx="360362" cy="504825"/>
          </a:xfrm>
          <a:prstGeom prst="cube">
            <a:avLst>
              <a:gd name="adj" fmla="val 9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rtl="0"/>
            <a:endParaRPr lang="zh-CN" alt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8" y="5085184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任何差异都会导致不同的反应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行为差异</a:t>
            </a:r>
            <a:endParaRPr lang="zh-CN" dirty="0"/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C0FED822-FB17-4D7F-A9B1-7283ECAB6D60}" type="slidenum">
              <a:rPr/>
              <a:pPr/>
              <a:t>11</a:t>
            </a:fld>
            <a:endParaRPr lang="zh-CN" altLang="fr-FR"/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3744913" y="836613"/>
            <a:ext cx="5219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在工地内超速驾驶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忘记了程序中的一个重要步骤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带酒到工地上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错误地理解了一张图纸或一个程序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未佩戴个人防护装备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将两种化学品弄混了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在工地驾驶机器时未系安全带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驾驶中使用手机</a:t>
            </a:r>
          </a:p>
          <a:p>
            <a:pPr marL="285750" indent="-285750" algn="l" rtl="0">
              <a:spcBef>
                <a:spcPts val="2100"/>
              </a:spcBef>
              <a:buClr>
                <a:srgbClr val="710018"/>
              </a:buClr>
              <a:buFont typeface="Wingdings" pitchFamily="2" charset="2"/>
              <a:buChar char="q"/>
            </a:pPr>
            <a:r>
              <a:rPr b="0" i="0" u="none" baseline="0" lang="zh-CN"/>
              <a:t>由于不太了解，打开了程序规定阀门之外的另一个阀门</a:t>
            </a:r>
          </a:p>
        </p:txBody>
      </p:sp>
      <p:sp>
        <p:nvSpPr>
          <p:cNvPr id="7" name="Rectangle 6"/>
          <p:cNvSpPr/>
          <p:nvPr/>
        </p:nvSpPr>
        <p:spPr>
          <a:xfrm rot="20532324">
            <a:off x="477948" y="2053064"/>
            <a:ext cx="286809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sz="3200" b="1" i="0" u="none" baseline="0" lang="zh-CN">
                <a:ln w="11430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有意识？</a:t>
            </a:r>
          </a:p>
        </p:txBody>
      </p:sp>
      <p:sp>
        <p:nvSpPr>
          <p:cNvPr id="8" name="Rectangle 7"/>
          <p:cNvSpPr/>
          <p:nvPr/>
        </p:nvSpPr>
        <p:spPr>
          <a:xfrm rot="1714872">
            <a:off x="11473" y="3926940"/>
            <a:ext cx="38010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sz="3200" b="1" i="0" u="none" baseline="0" lang="zh-CN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无意识？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如何判断差异的性质</a:t>
            </a:r>
            <a:endParaRPr lang="zh-CN" dirty="0"/>
          </a:p>
        </p:txBody>
      </p:sp>
      <p:sp>
        <p:nvSpPr>
          <p:cNvPr id="23554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DFB17313-296B-4732-ADDB-D854810B3799}" type="slidenum">
              <a:rPr/>
              <a:pPr/>
              <a:t>12</a:t>
            </a:fld>
            <a:endParaRPr lang="zh-CN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52736"/>
            <a:ext cx="4726682" cy="5049275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差异反应</a:t>
            </a:r>
            <a:endParaRPr lang="zh-CN" dirty="0"/>
          </a:p>
        </p:txBody>
      </p:sp>
      <p:sp>
        <p:nvSpPr>
          <p:cNvPr id="2560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endParaRPr lang="zh-CN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b="0" i="0" u="none" baseline="0" lang="zh-CN">
                <a:cs typeface="Arial" pitchFamily="34" charset="0"/>
              </a:rPr>
              <a:t>当行为存在差错时，有必要</a:t>
            </a:r>
            <a:r>
              <a:rPr b="1" i="0" u="none" baseline="0" lang="zh-CN">
                <a:cs typeface="Arial" pitchFamily="34" charset="0"/>
              </a:rPr>
              <a:t>采取措施避免这种行为的再次发生：</a:t>
            </a:r>
            <a:endParaRPr lang="zh-CN" altLang="fr-FR" dirty="0" smtClean="0">
              <a:cs typeface="Arial" pitchFamily="34" charset="0"/>
            </a:endParaRPr>
          </a:p>
          <a:p>
            <a:pPr algn="l" rtl="0"/>
            <a:r>
              <a:rPr b="0" i="0" u="none" baseline="0" lang="zh-CN">
                <a:cs typeface="Arial" pitchFamily="34" charset="0"/>
              </a:rPr>
              <a:t>应敢于使用</a:t>
            </a:r>
            <a:r>
              <a:rPr b="1" i="0" u="none" baseline="0" lang="zh-CN">
                <a:solidFill>
                  <a:srgbClr val="C00000"/>
                </a:solidFill>
                <a:cs typeface="Arial" pitchFamily="34" charset="0"/>
              </a:rPr>
              <a:t>Stop 卡</a:t>
            </a:r>
            <a:r>
              <a:rPr b="0" i="0" u="none" baseline="0" lang="zh-CN">
                <a:cs typeface="Arial" pitchFamily="34" charset="0"/>
              </a:rPr>
              <a:t>。</a:t>
            </a:r>
            <a:endParaRPr lang="zh-CN" altLang="fr-FR" dirty="0" smtClean="0">
              <a:cs typeface="Arial" pitchFamily="34" charset="0"/>
            </a:endParaRPr>
          </a:p>
          <a:p>
            <a:pPr algn="l" rtl="0"/>
            <a:r>
              <a:rPr b="0" i="0" u="none" baseline="0" lang="zh-CN">
                <a:cs typeface="Arial" pitchFamily="34" charset="0"/>
              </a:rPr>
              <a:t>回顾事件</a:t>
            </a:r>
          </a:p>
          <a:p>
            <a:endParaRPr lang="zh-CN" altLang="fr-FR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r>
              <a:rPr b="0" i="0" u="none" baseline="0" lang="zh-CN">
                <a:cs typeface="Arial" pitchFamily="34" charset="0"/>
              </a:rPr>
              <a:t>根据下列因素做出反应：</a:t>
            </a:r>
          </a:p>
          <a:p>
            <a:pPr algn="l" rtl="0"/>
            <a:r>
              <a:rPr b="0" i="0" u="none" baseline="0" lang="zh-CN">
                <a:cs typeface="Arial" pitchFamily="34" charset="0"/>
              </a:rPr>
              <a:t>差异的性质</a:t>
            </a:r>
          </a:p>
          <a:p>
            <a:pPr algn="l" rtl="0"/>
            <a:r>
              <a:rPr b="0" i="0" u="none" baseline="0" lang="zh-CN">
                <a:cs typeface="Arial" pitchFamily="34" charset="0"/>
              </a:rPr>
              <a:t>后果的潜在严重性</a:t>
            </a:r>
          </a:p>
          <a:p>
            <a:pPr marL="0" indent="0" algn="l" rtl="0">
              <a:buFont typeface="Lucida Grande"/>
              <a:buNone/>
            </a:pPr>
            <a:endParaRPr lang="zh-CN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zh-CN" altLang="fr-FR" b="1" dirty="0" smtClean="0">
              <a:cs typeface="Arial" pitchFamily="34" charset="0"/>
            </a:endParaRPr>
          </a:p>
          <a:p>
            <a:pPr marL="0" indent="0" algn="l" rtl="0"/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C8DFAC1F-2B9F-43F1-825F-01048CCCC972}" type="slidenum">
              <a:rPr/>
              <a:pPr/>
              <a:t>13</a:t>
            </a:fld>
            <a:endParaRPr lang="zh-CN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4058" y="5229200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800" b="0" i="0" u="none" baseline="0" lang="zh-CN">
                <a:solidFill>
                  <a:srgbClr val="A90025"/>
                </a:solidFill>
              </a:rPr>
              <a:t>	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</a:pPr>
            <a:r>
              <a:rPr sz="2000" b="1" i="0" u="none" baseline="0" lang="zh-CN">
                <a:solidFill>
                  <a:srgbClr val="A90025"/>
                </a:solidFill>
              </a:rPr>
              <a:t>正确应对</a:t>
            </a:r>
            <a:endParaRPr lang="zh-CN" altLang="fr-FR" sz="2000" b="1" dirty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总结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CE53D222-3A21-41F0-A754-4195D86F7AE3}" type="slidenum">
              <a:rPr/>
              <a:pPr/>
              <a:t>14</a:t>
            </a:fld>
            <a:endParaRPr lang="zh-CN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62956" y="1108135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sz="2000" b="1" i="0" u="none" baseline="0" lang="zh-CN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 行为 = 可观察到的动作</a:t>
            </a:r>
            <a:r>
              <a:rPr sz="2000" b="1" i="0" u="none" baseline="0" lang="zh-CN">
                <a:solidFill>
                  <a:srgbClr val="A90025"/>
                </a:solidFill>
                <a:sym typeface="Symbol" pitchFamily="18" charset="2"/>
              </a:rPr>
              <a:t>行为  </a:t>
            </a:r>
            <a:r>
              <a:rPr sz="2000" b="1" i="0" u="none" baseline="0" lang="zh-CN">
                <a:solidFill>
                  <a:srgbClr val="A90025"/>
                </a:solidFill>
              </a:rPr>
              <a:t>意图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sz="2000" b="1" i="0" u="none" baseline="0" lang="zh-CN">
                <a:solidFill>
                  <a:srgbClr val="A90025"/>
                </a:solidFill>
                <a:sym typeface="Symbol" pitchFamily="18" charset="2"/>
              </a:rPr>
              <a:t>行为  </a:t>
            </a:r>
            <a:r>
              <a:rPr sz="2000" b="1" i="0" u="none" baseline="0" lang="zh-CN">
                <a:solidFill>
                  <a:srgbClr val="A90025"/>
                </a:solidFill>
              </a:rPr>
              <a:t>想法</a:t>
            </a:r>
            <a:endParaRPr lang="zh-CN" altLang="fr-FR" sz="2000" b="1" dirty="0">
              <a:solidFill>
                <a:srgbClr val="A90025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5" y="2403361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了解规则</a:t>
            </a:r>
            <a:r>
              <a:rPr sz="2000" b="1" i="0" u="sng" baseline="0" lang="zh-CN">
                <a:solidFill>
                  <a:srgbClr val="A90025"/>
                </a:solidFill>
              </a:rPr>
              <a:t>并</a:t>
            </a:r>
            <a:r>
              <a:rPr sz="2000" b="1" i="0" u="none" baseline="0" lang="zh-CN">
                <a:solidFill>
                  <a:srgbClr val="A90025"/>
                </a:solidFill>
              </a:rPr>
              <a:t>遵守规则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62888" y="3328660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融入日常工作中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4055" y="4253959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任何差异都会导致不同的反应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24054" y="5179258"/>
            <a:ext cx="528477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800" b="0" i="0" u="none" baseline="0" lang="zh-CN">
                <a:solidFill>
                  <a:srgbClr val="A90025"/>
                </a:solidFill>
              </a:rPr>
              <a:t>	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</a:pPr>
            <a:r>
              <a:rPr sz="2000" b="1" i="0" u="none" baseline="0" lang="zh-CN">
                <a:solidFill>
                  <a:srgbClr val="A90025"/>
                </a:solidFill>
              </a:rPr>
              <a:t>正确应对</a:t>
            </a:r>
            <a:endParaRPr lang="zh-CN" altLang="fr-FR" sz="2000" b="1" dirty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2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279238B1-A10D-48F3-B24F-D9C121A8AEF7}" type="slidenum">
              <a:rPr/>
              <a:pPr/>
              <a:t>2</a:t>
            </a:fld>
            <a:endParaRPr lang="zh-CN" altLang="fr-FR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solidFill>
                  <a:schemeClr val="accent3">
                    <a:lumMod val="75000"/>
                  </a:schemeClr>
                </a:solidFill>
                <a:ea typeface="+mj-ea"/>
              </a:rPr>
              <a:t>模块目的</a:t>
            </a:r>
            <a:endParaRPr lang="zh-C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735882"/>
          </a:xfrm>
        </p:spPr>
        <p:txBody>
          <a:bodyPr/>
          <a:lstStyle/>
          <a:p>
            <a:pPr marL="0" indent="0" eaLnBrk="1" hangingPunct="1" algn="l" rtl="0">
              <a:buFont typeface="Lucida Grande"/>
              <a:buNone/>
            </a:pPr>
            <a:r>
              <a:rPr b="1" i="0" u="none" baseline="0" lang="zh-CN">
                <a:cs typeface="Arial" pitchFamily="34" charset="0"/>
              </a:rPr>
              <a:t>在本模块结束时，您会：</a:t>
            </a:r>
          </a:p>
          <a:p>
            <a:pPr marL="0" indent="0" eaLnBrk="1" hangingPunct="1" algn="l" rtl="0"/>
            <a:endParaRPr lang="zh-CN" altLang="fr-FR" dirty="0" smtClean="0">
              <a:cs typeface="Arial" pitchFamily="34" charset="0"/>
            </a:endParaRPr>
          </a:p>
          <a:p>
            <a:pPr marL="284400" indent="-284400" eaLnBrk="1" hangingPunct="1" algn="l" rtl="0"/>
            <a:r>
              <a:rPr b="0" i="0" u="none" baseline="0" lang="zh-CN">
                <a:cs typeface="Arial" pitchFamily="34" charset="0"/>
              </a:rPr>
              <a:t>了解错误行为可能导致的严重后果（HIPO、事故等）。</a:t>
            </a:r>
          </a:p>
          <a:p>
            <a:pPr marL="284400" indent="-284400" eaLnBrk="1" hangingPunct="1" algn="l" rtl="0"/>
            <a:r>
              <a:rPr b="0" i="0" u="none" baseline="0" lang="zh-CN">
                <a:cs typeface="Arial" pitchFamily="34" charset="0"/>
              </a:rPr>
              <a:t>了解道达尔员工需遵循的 HSE 行为。</a:t>
            </a:r>
          </a:p>
          <a:p>
            <a:pPr marL="284400" indent="-284400" eaLnBrk="1" hangingPunct="1" algn="l" rtl="0"/>
            <a:r>
              <a:rPr b="0" i="0" u="none" baseline="0" lang="zh-CN">
                <a:cs typeface="Arial" pitchFamily="34" charset="0"/>
              </a:rPr>
              <a:t>能够辨别值得鼓励的正面行为以及道达尔内部的负面行为。</a:t>
            </a:r>
          </a:p>
          <a:p>
            <a:pPr marL="0" indent="0" eaLnBrk="1" hangingPunct="1" algn="l" rtl="0"/>
            <a:endParaRPr lang="zh-CN" altLang="fr-FR" dirty="0" smtClean="0">
              <a:cs typeface="Arial" pitchFamily="34" charset="0"/>
            </a:endParaRPr>
          </a:p>
          <a:p>
            <a:pPr marL="0" indent="0" eaLnBrk="1" hangingPunct="1" algn="l" rtl="0"/>
            <a:endParaRPr lang="zh-CN" altLang="fr-FR" dirty="0" smtClean="0">
              <a:cs typeface="Arial" pitchFamily="34" charset="0"/>
            </a:endParaRPr>
          </a:p>
          <a:p>
            <a:pPr marL="0" indent="0" eaLnBrk="1" hangingPunct="1" algn="l" rtl="0"/>
            <a:endParaRPr lang="zh-CN" altLang="fr-FR" dirty="0" smtClean="0">
              <a:cs typeface="Arial" pitchFamily="34" charset="0"/>
            </a:endParaRPr>
          </a:p>
          <a:p>
            <a:pPr marL="0" indent="0" eaLnBrk="1" hangingPunct="1" algn="l" rtl="0">
              <a:buFont typeface="Lucida Grande"/>
              <a:buNone/>
            </a:pPr>
            <a:r>
              <a:rPr sz="1600" b="0" i="0" u="none" baseline="0" lang="zh-CN">
                <a:cs typeface="Arial" pitchFamily="34" charset="0"/>
              </a:rPr>
              <a:t>*HIPO = 高风险事件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经验反馈视频</a:t>
            </a:r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CE53D222-3A21-41F0-A754-4195D86F7AE3}" type="slidenum">
              <a:rPr/>
              <a:pPr/>
              <a:t>3</a:t>
            </a:fld>
            <a:endParaRPr lang="zh-CN" alt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69" y="1916832"/>
            <a:ext cx="4251549" cy="3168352"/>
          </a:xfrm>
          <a:prstGeom prst="rect">
            <a:avLst/>
          </a:prstGeom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52CC1649-3A62-4590-9077-6808426157B9}" type="slidenum">
              <a:rPr/>
              <a:pPr/>
              <a:t>4</a:t>
            </a:fld>
            <a:endParaRPr lang="zh-CN" altLang="fr-FR"/>
          </a:p>
        </p:txBody>
      </p:sp>
      <p:sp>
        <p:nvSpPr>
          <p:cNvPr id="1638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562230"/>
            <a:ext cx="8218488" cy="4392612"/>
          </a:xfrm>
        </p:spPr>
        <p:txBody>
          <a:bodyPr/>
          <a:lstStyle/>
          <a:p>
            <a:pPr marL="0" indent="0" eaLnBrk="1" hangingPunct="1" algn="l" rtl="0">
              <a:lnSpc>
                <a:spcPct val="80000"/>
              </a:lnSpc>
              <a:buFont typeface="Lucida Grande"/>
              <a:buNone/>
            </a:pPr>
            <a:r>
              <a:rPr b="1" i="0" u="none" baseline="0" lang="zh-CN">
                <a:cs typeface="Arial" pitchFamily="34" charset="0"/>
              </a:rPr>
              <a:t>安全的三大支柱：</a:t>
            </a:r>
          </a:p>
          <a:p>
            <a:pPr marL="0" indent="0" eaLnBrk="1" hangingPunct="1" algn="l" rtl="0">
              <a:lnSpc>
                <a:spcPct val="80000"/>
              </a:lnSpc>
              <a:buFont typeface="Lucida Grande"/>
              <a:buNone/>
            </a:pPr>
            <a:endParaRPr lang="zh-CN" altLang="fr-FR" sz="1700" dirty="0" smtClean="0">
              <a:cs typeface="Arial" pitchFamily="34" charset="0"/>
            </a:endParaRPr>
          </a:p>
          <a:p>
            <a:pPr marL="284400" indent="-284400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pitchFamily="34" charset="0"/>
              </a:rPr>
              <a:t>设备安装/设施的设计/构造方法。</a:t>
            </a:r>
          </a:p>
          <a:p>
            <a:pPr marL="284400" indent="-284400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pitchFamily="34" charset="0"/>
              </a:rPr>
              <a:t>管理体系（规则、程序、责任……）</a:t>
            </a:r>
          </a:p>
          <a:p>
            <a:pPr marL="284400" indent="-284400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pitchFamily="34" charset="0"/>
              </a:rPr>
              <a:t>人类行为 </a:t>
            </a:r>
          </a:p>
          <a:p>
            <a:pPr marL="0" indent="0" eaLnBrk="1" hangingPunct="1" algn="l" rtl="0">
              <a:lnSpc>
                <a:spcPct val="80000"/>
              </a:lnSpc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eaLnBrk="1" hangingPunct="1" algn="l" rtl="0">
              <a:lnSpc>
                <a:spcPct val="80000"/>
              </a:lnSpc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eaLnBrk="1" hangingPunct="1" algn="l" rtl="0">
              <a:lnSpc>
                <a:spcPct val="80000"/>
              </a:lnSpc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algn="ctr" eaLnBrk="1" hangingPunct="1" rtl="0">
              <a:lnSpc>
                <a:spcPct val="80000"/>
              </a:lnSpc>
              <a:buFont typeface="Lucida Grande"/>
              <a:buNone/>
            </a:pPr>
            <a:r>
              <a:rPr sz="1800" b="0" i="0" u="none" baseline="0" lang="zh-CN">
                <a:cs typeface="Arial" pitchFamily="34" charset="0"/>
              </a:rPr>
              <a:t>60% 至 80% 事故属于岗位事故。                 </a:t>
            </a:r>
            <a:endParaRPr lang="zh-CN" altLang="fr-FR" sz="1800" dirty="0" smtClean="0">
              <a:cs typeface="Arial" pitchFamily="34" charset="0"/>
            </a:endParaRPr>
          </a:p>
          <a:p>
            <a:pPr marL="0" indent="0" algn="ctr" eaLnBrk="1" hangingPunct="1" rtl="0">
              <a:lnSpc>
                <a:spcPct val="80000"/>
              </a:lnSpc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algn="ctr" eaLnBrk="1" hangingPunct="1" rtl="0">
              <a:lnSpc>
                <a:spcPct val="80000"/>
              </a:lnSpc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algn="ctr" eaLnBrk="1" hangingPunct="1" rtl="0">
              <a:lnSpc>
                <a:spcPct val="80000"/>
              </a:lnSpc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  <a:p>
            <a:pPr marL="0" indent="0" algn="ctr" eaLnBrk="1" hangingPunct="1" rtl="0">
              <a:lnSpc>
                <a:spcPct val="80000"/>
              </a:lnSpc>
              <a:buFont typeface="Lucida Grande"/>
              <a:buNone/>
            </a:pPr>
            <a:r>
              <a:rPr sz="1800" b="0" i="0" u="none" baseline="0" lang="zh-CN">
                <a:cs typeface="Arial" pitchFamily="34" charset="0"/>
              </a:rPr>
              <a:t>行为原因</a:t>
            </a:r>
            <a:endParaRPr lang="zh-CN" altLang="fr-FR" sz="1800" dirty="0">
              <a:cs typeface="Arial" pitchFamily="34" charset="0"/>
            </a:endParaRPr>
          </a:p>
          <a:p>
            <a:pPr marL="0" indent="0" algn="ctr" eaLnBrk="1" hangingPunct="1" rtl="0">
              <a:lnSpc>
                <a:spcPct val="80000"/>
              </a:lnSpc>
              <a:buFont typeface="Lucida Grande"/>
              <a:buNone/>
            </a:pPr>
            <a:endParaRPr lang="zh-CN" altLang="fr-FR" sz="1800" dirty="0" smtClean="0">
              <a:cs typeface="Arial" pitchFamily="34" charset="0"/>
            </a:endParaRPr>
          </a:p>
        </p:txBody>
      </p:sp>
      <p:sp>
        <p:nvSpPr>
          <p:cNvPr id="8" name="Flèche vers la droite 7"/>
          <p:cNvSpPr/>
          <p:nvPr/>
        </p:nvSpPr>
        <p:spPr>
          <a:xfrm rot="5400000">
            <a:off x="4175919" y="4497643"/>
            <a:ext cx="792163" cy="55721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 rtl="0"/>
            <a:endParaRPr lang="zh-CN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b="1" i="0" u="none" baseline="0" lang="zh-CN">
                <a:cs typeface="Arial" pitchFamily="34" charset="0"/>
              </a:rPr>
              <a:t>安全的三大支柱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816" y="2708920"/>
            <a:ext cx="2629672" cy="20233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行为的定义</a:t>
            </a:r>
            <a:endParaRPr lang="zh-CN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23850" y="981075"/>
            <a:ext cx="7993063" cy="5040313"/>
          </a:xfrm>
        </p:spPr>
        <p:txBody>
          <a:bodyPr/>
          <a:lstStyle/>
          <a:p>
            <a:pPr eaLnBrk="1" hangingPunct="1" algn="l" rtl="0"/>
            <a:r>
              <a:rPr b="0" i="0" u="sng" baseline="0" lang="zh-CN">
                <a:cs typeface="Arial" pitchFamily="34" charset="0"/>
              </a:rPr>
              <a:t>行为的例子：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向职工宣传安全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未遵守程序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定期检查设备 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……</a:t>
            </a:r>
          </a:p>
          <a:p>
            <a:pPr eaLnBrk="1" hangingPunct="1" algn="l" rtl="0">
              <a:buFont typeface="Courier New" pitchFamily="49" charset="0"/>
              <a:buChar char="o"/>
            </a:pPr>
            <a:endParaRPr lang="zh-CN" altLang="fr-FR" sz="1400" dirty="0" smtClean="0">
              <a:cs typeface="Arial" pitchFamily="34" charset="0"/>
            </a:endParaRPr>
          </a:p>
          <a:p>
            <a:pPr eaLnBrk="1" hangingPunct="1" algn="l" rtl="0"/>
            <a:r>
              <a:rPr b="0" i="0" u="sng" baseline="0" lang="zh-CN">
                <a:cs typeface="Arial" pitchFamily="34" charset="0"/>
              </a:rPr>
              <a:t>不涉及行为的其他“活动”例子：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想要向职工宣传安全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自问是否要遵守程序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思考进行下次检查的时间</a:t>
            </a:r>
          </a:p>
          <a:p>
            <a:pPr lvl="1" eaLnBrk="1" hangingPunct="1" algn="l" rtl="0"/>
            <a:r>
              <a:rPr b="0" i="0" u="none" baseline="0" lang="zh-CN">
                <a:cs typeface="Arial" pitchFamily="34" charset="0"/>
              </a:rPr>
              <a:t>……</a:t>
            </a:r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C3A6812D-A10A-470C-B244-9295182252DD}" type="slidenum">
              <a:rPr/>
              <a:pPr/>
              <a:t>5</a:t>
            </a:fld>
            <a:endParaRPr lang="zh-CN" altLang="fr-FR"/>
          </a:p>
        </p:txBody>
      </p:sp>
      <p:sp>
        <p:nvSpPr>
          <p:cNvPr id="17413" name="Espace réservé du pied de page 1"/>
          <p:cNvSpPr>
            <a:spLocks noGrp="1"/>
          </p:cNvSpPr>
          <p:nvPr>
            <p:ph type="ftr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16893" y="5168900"/>
            <a:ext cx="5006975" cy="923925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sz="2000" b="1" i="0" u="none" baseline="0" lang="zh-CN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 行为 = 可观察到的动作</a:t>
            </a:r>
            <a:r>
              <a:rPr sz="2000" b="1" i="0" u="none" baseline="0" lang="zh-CN">
                <a:solidFill>
                  <a:srgbClr val="A90025"/>
                </a:solidFill>
                <a:sym typeface="Symbol" pitchFamily="18" charset="2"/>
              </a:rPr>
              <a:t>行为  </a:t>
            </a:r>
            <a:r>
              <a:rPr sz="2000" b="1" i="0" u="none" baseline="0" lang="zh-CN">
                <a:solidFill>
                  <a:srgbClr val="A90025"/>
                </a:solidFill>
              </a:rPr>
              <a:t>意图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sz="2000" b="1" i="0" u="none" baseline="0" lang="zh-CN">
                <a:solidFill>
                  <a:srgbClr val="A90025"/>
                </a:solidFill>
                <a:sym typeface="Symbol" pitchFamily="18" charset="2"/>
              </a:rPr>
              <a:t>行为  </a:t>
            </a:r>
            <a:r>
              <a:rPr sz="2000" b="1" i="0" u="none" baseline="0" lang="zh-CN">
                <a:solidFill>
                  <a:srgbClr val="A90025"/>
                </a:solidFill>
              </a:rPr>
              <a:t>想法</a:t>
            </a:r>
            <a:endParaRPr lang="zh-CN" altLang="fr-FR" sz="2000" b="1" dirty="0">
              <a:solidFill>
                <a:srgbClr val="A900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练习</a:t>
            </a:r>
            <a:endParaRPr lang="zh-CN" dirty="0"/>
          </a:p>
        </p:txBody>
      </p:sp>
      <p:sp>
        <p:nvSpPr>
          <p:cNvPr id="1843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eaLnBrk="1" hangingPunct="1" algn="l" rtl="0">
              <a:spcAft>
                <a:spcPts val="1200"/>
              </a:spcAft>
              <a:buFont typeface="Lucida Grande"/>
              <a:buNone/>
            </a:pPr>
            <a:r>
              <a:rPr sz="2400" b="1" i="0" u="none" baseline="0" lang="zh-CN">
                <a:solidFill>
                  <a:srgbClr val="404040"/>
                </a:solidFill>
                <a:cs typeface="Arial" pitchFamily="34" charset="0"/>
              </a:rPr>
              <a:t>是否是行为？</a:t>
            </a:r>
          </a:p>
          <a:p>
            <a:pPr marL="284400" indent="-284400" eaLnBrk="1" hangingPunct="1" algn="l" rtl="0">
              <a:spcBef>
                <a:spcPts val="1200"/>
              </a:spcBef>
              <a:buFont typeface="Wingdings" pitchFamily="2" charset="2"/>
              <a:buChar char="q"/>
            </a:pPr>
            <a:r>
              <a:rPr b="0" i="0" u="none" baseline="0" lang="zh-CN">
                <a:cs typeface="Arial" pitchFamily="34" charset="0"/>
              </a:rPr>
              <a:t>无安全措施的高空作业</a:t>
            </a:r>
          </a:p>
          <a:p>
            <a:pPr marL="284400" indent="-284400" eaLnBrk="1" hangingPunct="1" algn="l" rtl="0">
              <a:spcBef>
                <a:spcPts val="1200"/>
              </a:spcBef>
              <a:buFont typeface="Wingdings" pitchFamily="2" charset="2"/>
              <a:buChar char="q"/>
            </a:pPr>
            <a:r>
              <a:rPr b="0" i="0" u="none" baseline="0" lang="zh-CN">
                <a:cs typeface="Arial" pitchFamily="34" charset="0"/>
              </a:rPr>
              <a:t>很紧张</a:t>
            </a:r>
          </a:p>
          <a:p>
            <a:pPr marL="284400" indent="-284400" eaLnBrk="1" hangingPunct="1" algn="l" rtl="0">
              <a:spcBef>
                <a:spcPts val="1200"/>
              </a:spcBef>
              <a:buFont typeface="Wingdings" pitchFamily="2" charset="2"/>
              <a:buChar char="q"/>
            </a:pPr>
            <a:r>
              <a:rPr b="0" i="0" u="none" baseline="0" lang="zh-CN">
                <a:cs typeface="Arial" pitchFamily="34" charset="0"/>
              </a:rPr>
              <a:t>进行安全观摩</a:t>
            </a:r>
          </a:p>
          <a:p>
            <a:pPr marL="284400" indent="-284400" eaLnBrk="1" hangingPunct="1" algn="l" rtl="0">
              <a:spcBef>
                <a:spcPts val="1200"/>
              </a:spcBef>
              <a:buFont typeface="Wingdings" pitchFamily="2" charset="2"/>
              <a:buChar char="q"/>
            </a:pPr>
            <a:r>
              <a:rPr b="0" i="0" u="none" baseline="0" lang="zh-CN">
                <a:cs typeface="Arial" pitchFamily="34" charset="0"/>
              </a:rPr>
              <a:t>建议一位同事展开安全观摩</a:t>
            </a:r>
          </a:p>
          <a:p>
            <a:pPr marL="284400" indent="-284400" eaLnBrk="1" hangingPunct="1" algn="l" rtl="0">
              <a:spcBef>
                <a:spcPts val="1200"/>
              </a:spcBef>
              <a:buFont typeface="Wingdings" pitchFamily="2" charset="2"/>
              <a:buChar char="q"/>
            </a:pPr>
            <a:r>
              <a:rPr b="0" i="0" u="none" baseline="0" lang="zh-CN">
                <a:cs typeface="Arial" pitchFamily="34" charset="0"/>
              </a:rPr>
              <a:t>让您相信，安全第一</a:t>
            </a:r>
          </a:p>
          <a:p>
            <a:pPr marL="284400" indent="-284400" eaLnBrk="1" hangingPunct="1" algn="l" rtl="0">
              <a:spcBef>
                <a:spcPts val="1200"/>
              </a:spcBef>
              <a:buFont typeface="Wingdings" pitchFamily="2" charset="2"/>
              <a:buChar char="q"/>
            </a:pPr>
            <a:r>
              <a:rPr b="0" i="0" u="none" baseline="0" lang="zh-CN">
                <a:cs typeface="Arial" pitchFamily="34" charset="0"/>
              </a:rPr>
              <a:t>在高速公路上反向行驶</a:t>
            </a:r>
          </a:p>
          <a:p>
            <a:pPr marL="0" indent="0" eaLnBrk="1" hangingPunct="1" algn="l" rtl="0">
              <a:spcBef>
                <a:spcPts val="600"/>
              </a:spcBef>
            </a:pPr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A077FCEB-2FAB-41EF-B401-039C56F3F4B2}" type="slidenum">
              <a:rPr/>
              <a:pPr/>
              <a:t>6</a:t>
            </a:fld>
            <a:endParaRPr lang="zh-CN" altLang="fr-FR"/>
          </a:p>
        </p:txBody>
      </p:sp>
      <p:sp>
        <p:nvSpPr>
          <p:cNvPr id="6" name="Rectangle 5"/>
          <p:cNvSpPr/>
          <p:nvPr/>
        </p:nvSpPr>
        <p:spPr>
          <a:xfrm rot="20366507">
            <a:off x="5386182" y="1246445"/>
            <a:ext cx="34385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 algn="l" rtl="0">
              <a:defRPr/>
            </a:pPr>
            <a:r>
              <a:rPr sz="4800" b="1" i="0" u="none" baseline="0" lang="zh-CN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动作？</a:t>
            </a:r>
          </a:p>
          <a:p>
            <a:pPr eaLnBrk="1" hangingPunct="1" algn="l" rtl="0">
              <a:defRPr/>
            </a:pPr>
            <a:r>
              <a:rPr sz="4800" b="1" i="0" u="none" baseline="0" lang="zh-CN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可观察到 </a:t>
            </a:r>
            <a:r>
              <a:rPr sz="3600" b="1" i="0" u="none" baseline="0" lang="zh-CN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Freeform 173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539552" y="2301379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zh-CN"/>
          </a:p>
        </p:txBody>
      </p:sp>
      <p:sp>
        <p:nvSpPr>
          <p:cNvPr id="8" name="Freeform 173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539552" y="3813547"/>
            <a:ext cx="282575" cy="263525"/>
          </a:xfrm>
          <a:custGeom>
            <a:avLst/>
            <a:gdLst>
              <a:gd name="T0" fmla="*/ 2147483647 w 141"/>
              <a:gd name="T1" fmla="*/ 2147483647 h 131"/>
              <a:gd name="T2" fmla="*/ 2147483647 w 141"/>
              <a:gd name="T3" fmla="*/ 2147483647 h 131"/>
              <a:gd name="T4" fmla="*/ 2147483647 w 141"/>
              <a:gd name="T5" fmla="*/ 2147483647 h 131"/>
              <a:gd name="T6" fmla="*/ 0 w 141"/>
              <a:gd name="T7" fmla="*/ 2147483647 h 131"/>
              <a:gd name="T8" fmla="*/ 2147483647 w 141"/>
              <a:gd name="T9" fmla="*/ 2147483647 h 131"/>
              <a:gd name="T10" fmla="*/ 2147483647 w 141"/>
              <a:gd name="T11" fmla="*/ 2147483647 h 131"/>
              <a:gd name="T12" fmla="*/ 2147483647 w 141"/>
              <a:gd name="T13" fmla="*/ 2147483647 h 131"/>
              <a:gd name="T14" fmla="*/ 2147483647 w 141"/>
              <a:gd name="T15" fmla="*/ 2147483647 h 131"/>
              <a:gd name="T16" fmla="*/ 2147483647 w 141"/>
              <a:gd name="T17" fmla="*/ 2147483647 h 131"/>
              <a:gd name="T18" fmla="*/ 2147483647 w 141"/>
              <a:gd name="T19" fmla="*/ 0 h 131"/>
              <a:gd name="T20" fmla="*/ 2147483647 w 141"/>
              <a:gd name="T21" fmla="*/ 2147483647 h 131"/>
              <a:gd name="T22" fmla="*/ 2147483647 w 141"/>
              <a:gd name="T23" fmla="*/ 2147483647 h 131"/>
              <a:gd name="T24" fmla="*/ 2147483647 w 141"/>
              <a:gd name="T25" fmla="*/ 2147483647 h 131"/>
              <a:gd name="T26" fmla="*/ 2147483647 w 141"/>
              <a:gd name="T27" fmla="*/ 2147483647 h 131"/>
              <a:gd name="T28" fmla="*/ 2147483647 w 141"/>
              <a:gd name="T29" fmla="*/ 2147483647 h 131"/>
              <a:gd name="T30" fmla="*/ 2147483647 w 141"/>
              <a:gd name="T31" fmla="*/ 2147483647 h 131"/>
              <a:gd name="T32" fmla="*/ 2147483647 w 141"/>
              <a:gd name="T33" fmla="*/ 2147483647 h 131"/>
              <a:gd name="T34" fmla="*/ 2147483647 w 141"/>
              <a:gd name="T35" fmla="*/ 2147483647 h 131"/>
              <a:gd name="T36" fmla="*/ 2147483647 w 141"/>
              <a:gd name="T37" fmla="*/ 2147483647 h 131"/>
              <a:gd name="T38" fmla="*/ 2147483647 w 141"/>
              <a:gd name="T39" fmla="*/ 2147483647 h 131"/>
              <a:gd name="T40" fmla="*/ 2147483647 w 141"/>
              <a:gd name="T41" fmla="*/ 2147483647 h 131"/>
              <a:gd name="T42" fmla="*/ 2147483647 w 141"/>
              <a:gd name="T43" fmla="*/ 2147483647 h 131"/>
              <a:gd name="T44" fmla="*/ 2147483647 w 141"/>
              <a:gd name="T45" fmla="*/ 2147483647 h 131"/>
              <a:gd name="T46" fmla="*/ 2147483647 w 141"/>
              <a:gd name="T47" fmla="*/ 2147483647 h 1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1" h="131">
                <a:moveTo>
                  <a:pt x="69" y="95"/>
                </a:moveTo>
                <a:cubicBezTo>
                  <a:pt x="67" y="98"/>
                  <a:pt x="67" y="98"/>
                  <a:pt x="67" y="98"/>
                </a:cubicBezTo>
                <a:cubicBezTo>
                  <a:pt x="53" y="120"/>
                  <a:pt x="41" y="131"/>
                  <a:pt x="31" y="131"/>
                </a:cubicBezTo>
                <a:cubicBezTo>
                  <a:pt x="21" y="131"/>
                  <a:pt x="10" y="122"/>
                  <a:pt x="0" y="105"/>
                </a:cubicBezTo>
                <a:cubicBezTo>
                  <a:pt x="1" y="105"/>
                  <a:pt x="2" y="105"/>
                  <a:pt x="3" y="105"/>
                </a:cubicBezTo>
                <a:cubicBezTo>
                  <a:pt x="15" y="105"/>
                  <a:pt x="29" y="96"/>
                  <a:pt x="44" y="77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67"/>
                  <a:pt x="43" y="67"/>
                  <a:pt x="43" y="67"/>
                </a:cubicBezTo>
                <a:cubicBezTo>
                  <a:pt x="29" y="52"/>
                  <a:pt x="22" y="40"/>
                  <a:pt x="22" y="29"/>
                </a:cubicBezTo>
                <a:cubicBezTo>
                  <a:pt x="22" y="21"/>
                  <a:pt x="30" y="11"/>
                  <a:pt x="44" y="0"/>
                </a:cubicBezTo>
                <a:cubicBezTo>
                  <a:pt x="47" y="14"/>
                  <a:pt x="53" y="29"/>
                  <a:pt x="64" y="42"/>
                </a:cubicBezTo>
                <a:cubicBezTo>
                  <a:pt x="68" y="48"/>
                  <a:pt x="68" y="48"/>
                  <a:pt x="68" y="48"/>
                </a:cubicBezTo>
                <a:cubicBezTo>
                  <a:pt x="71" y="43"/>
                  <a:pt x="71" y="43"/>
                  <a:pt x="71" y="43"/>
                </a:cubicBezTo>
                <a:cubicBezTo>
                  <a:pt x="87" y="23"/>
                  <a:pt x="101" y="13"/>
                  <a:pt x="114" y="13"/>
                </a:cubicBezTo>
                <a:cubicBezTo>
                  <a:pt x="124" y="13"/>
                  <a:pt x="131" y="21"/>
                  <a:pt x="136" y="36"/>
                </a:cubicBezTo>
                <a:cubicBezTo>
                  <a:pt x="135" y="36"/>
                  <a:pt x="134" y="36"/>
                  <a:pt x="133" y="36"/>
                </a:cubicBezTo>
                <a:cubicBezTo>
                  <a:pt x="129" y="36"/>
                  <a:pt x="122" y="39"/>
                  <a:pt x="114" y="45"/>
                </a:cubicBezTo>
                <a:cubicBezTo>
                  <a:pt x="106" y="51"/>
                  <a:pt x="99" y="58"/>
                  <a:pt x="94" y="65"/>
                </a:cubicBezTo>
                <a:cubicBezTo>
                  <a:pt x="89" y="71"/>
                  <a:pt x="89" y="71"/>
                  <a:pt x="89" y="71"/>
                </a:cubicBezTo>
                <a:cubicBezTo>
                  <a:pt x="93" y="75"/>
                  <a:pt x="93" y="75"/>
                  <a:pt x="93" y="75"/>
                </a:cubicBezTo>
                <a:cubicBezTo>
                  <a:pt x="108" y="90"/>
                  <a:pt x="124" y="97"/>
                  <a:pt x="141" y="97"/>
                </a:cubicBezTo>
                <a:cubicBezTo>
                  <a:pt x="132" y="114"/>
                  <a:pt x="123" y="123"/>
                  <a:pt x="113" y="123"/>
                </a:cubicBezTo>
                <a:cubicBezTo>
                  <a:pt x="104" y="123"/>
                  <a:pt x="92" y="116"/>
                  <a:pt x="76" y="101"/>
                </a:cubicBezTo>
                <a:lnTo>
                  <a:pt x="69" y="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zh-CN"/>
          </a:p>
        </p:txBody>
      </p:sp>
      <p:sp>
        <p:nvSpPr>
          <p:cNvPr id="9" name="Freeform 17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539552" y="1748267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zh-CN"/>
          </a:p>
        </p:txBody>
      </p:sp>
      <p:sp>
        <p:nvSpPr>
          <p:cNvPr id="10" name="Freeform 172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521767" y="2708920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zh-CN"/>
          </a:p>
        </p:txBody>
      </p:sp>
      <p:sp>
        <p:nvSpPr>
          <p:cNvPr id="11" name="Freeform 172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521767" y="3212976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zh-CN"/>
          </a:p>
        </p:txBody>
      </p:sp>
      <p:sp>
        <p:nvSpPr>
          <p:cNvPr id="12" name="Freeform 172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521767" y="4221088"/>
            <a:ext cx="377825" cy="360362"/>
          </a:xfrm>
          <a:custGeom>
            <a:avLst/>
            <a:gdLst>
              <a:gd name="T0" fmla="*/ 2147483647 w 194"/>
              <a:gd name="T1" fmla="*/ 0 h 185"/>
              <a:gd name="T2" fmla="*/ 2147483647 w 194"/>
              <a:gd name="T3" fmla="*/ 2147483647 h 185"/>
              <a:gd name="T4" fmla="*/ 2147483647 w 194"/>
              <a:gd name="T5" fmla="*/ 2147483647 h 185"/>
              <a:gd name="T6" fmla="*/ 2147483647 w 194"/>
              <a:gd name="T7" fmla="*/ 2147483647 h 185"/>
              <a:gd name="T8" fmla="*/ 2147483647 w 194"/>
              <a:gd name="T9" fmla="*/ 2147483647 h 185"/>
              <a:gd name="T10" fmla="*/ 2147483647 w 194"/>
              <a:gd name="T11" fmla="*/ 2147483647 h 185"/>
              <a:gd name="T12" fmla="*/ 2147483647 w 194"/>
              <a:gd name="T13" fmla="*/ 2147483647 h 185"/>
              <a:gd name="T14" fmla="*/ 2147483647 w 194"/>
              <a:gd name="T15" fmla="*/ 2147483647 h 185"/>
              <a:gd name="T16" fmla="*/ 2147483647 w 194"/>
              <a:gd name="T17" fmla="*/ 2147483647 h 185"/>
              <a:gd name="T18" fmla="*/ 0 w 194"/>
              <a:gd name="T19" fmla="*/ 2147483647 h 185"/>
              <a:gd name="T20" fmla="*/ 2147483647 w 194"/>
              <a:gd name="T21" fmla="*/ 2147483647 h 185"/>
              <a:gd name="T22" fmla="*/ 2147483647 w 194"/>
              <a:gd name="T23" fmla="*/ 2147483647 h 185"/>
              <a:gd name="T24" fmla="*/ 2147483647 w 194"/>
              <a:gd name="T25" fmla="*/ 2147483647 h 185"/>
              <a:gd name="T26" fmla="*/ 2147483647 w 194"/>
              <a:gd name="T27" fmla="*/ 2147483647 h 185"/>
              <a:gd name="T28" fmla="*/ 2147483647 w 194"/>
              <a:gd name="T29" fmla="*/ 0 h 1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4" h="185">
                <a:moveTo>
                  <a:pt x="189" y="0"/>
                </a:moveTo>
                <a:cubicBezTo>
                  <a:pt x="194" y="7"/>
                  <a:pt x="194" y="7"/>
                  <a:pt x="194" y="7"/>
                </a:cubicBezTo>
                <a:cubicBezTo>
                  <a:pt x="174" y="22"/>
                  <a:pt x="152" y="46"/>
                  <a:pt x="127" y="77"/>
                </a:cubicBezTo>
                <a:cubicBezTo>
                  <a:pt x="103" y="108"/>
                  <a:pt x="84" y="138"/>
                  <a:pt x="7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52" y="178"/>
                  <a:pt x="46" y="182"/>
                  <a:pt x="43" y="185"/>
                </a:cubicBezTo>
                <a:cubicBezTo>
                  <a:pt x="42" y="181"/>
                  <a:pt x="39" y="174"/>
                  <a:pt x="35" y="16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26" y="141"/>
                  <a:pt x="21" y="132"/>
                  <a:pt x="16" y="125"/>
                </a:cubicBezTo>
                <a:cubicBezTo>
                  <a:pt x="11" y="119"/>
                  <a:pt x="6" y="115"/>
                  <a:pt x="0" y="113"/>
                </a:cubicBezTo>
                <a:cubicBezTo>
                  <a:pt x="10" y="102"/>
                  <a:pt x="19" y="97"/>
                  <a:pt x="27" y="97"/>
                </a:cubicBezTo>
                <a:cubicBezTo>
                  <a:pt x="35" y="97"/>
                  <a:pt x="43" y="107"/>
                  <a:pt x="51" y="12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71" y="109"/>
                  <a:pt x="92" y="83"/>
                  <a:pt x="117" y="58"/>
                </a:cubicBezTo>
                <a:cubicBezTo>
                  <a:pt x="141" y="33"/>
                  <a:pt x="166" y="14"/>
                  <a:pt x="18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zh-CN"/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eaLnBrk="1" hangingPunct="1" algn="l" rtl="0"/>
            <a:endParaRPr lang="zh-CN" altLang="fr-FR" dirty="0" smtClean="0">
              <a:cs typeface="Arial" pitchFamily="34" charset="0"/>
            </a:endParaRPr>
          </a:p>
          <a:p>
            <a:pPr eaLnBrk="1" hangingPunct="1" algn="l" rtl="0"/>
            <a:endParaRPr lang="zh-CN" altLang="fr-FR" dirty="0" smtClean="0">
              <a:cs typeface="Arial" pitchFamily="34" charset="0"/>
            </a:endParaRPr>
          </a:p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避免事故的感觉是与生俱来的</a:t>
            </a:r>
          </a:p>
          <a:p>
            <a:pPr eaLnBrk="1" hangingPunct="1" algn="l" rtl="0"/>
            <a:endParaRPr lang="zh-CN" altLang="fr-FR" dirty="0" smtClean="0">
              <a:cs typeface="Arial" pitchFamily="34" charset="0"/>
            </a:endParaRPr>
          </a:p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事实上，安全行为既不具有逻辑，也不是自然产生的。</a:t>
            </a:r>
          </a:p>
          <a:p>
            <a:pPr eaLnBrk="1" hangingPunct="1" algn="l" rtl="0"/>
            <a:endParaRPr lang="zh-CN" altLang="fr-FR" dirty="0" smtClean="0">
              <a:cs typeface="Arial" pitchFamily="34" charset="0"/>
            </a:endParaRPr>
          </a:p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而是需要学习的</a:t>
            </a:r>
          </a:p>
          <a:p>
            <a:pPr eaLnBrk="1" hangingPunct="1" algn="l" rtl="0"/>
            <a:endParaRPr lang="zh-CN" altLang="fr-FR" dirty="0" smtClean="0">
              <a:cs typeface="Arial" pitchFamily="34" charset="0"/>
            </a:endParaRPr>
          </a:p>
          <a:p>
            <a:pPr algn="ctr" eaLnBrk="1" hangingPunct="1" rtl="0">
              <a:buFont typeface="Lucida Grande"/>
              <a:buNone/>
            </a:pPr>
            <a:endParaRPr lang="zh-CN" altLang="fr-FR" b="1" dirty="0" smtClean="0">
              <a:solidFill>
                <a:srgbClr val="A90025"/>
              </a:solidFill>
              <a:cs typeface="Arial" pitchFamily="34" charset="0"/>
            </a:endParaRPr>
          </a:p>
          <a:p>
            <a:pPr eaLnBrk="1" hangingPunct="1" algn="l" rtl="0"/>
            <a:endParaRPr lang="zh-CN" altLang="fr-FR" dirty="0" smtClean="0">
              <a:cs typeface="Arial" pitchFamily="34" charset="0"/>
            </a:endParaRPr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C4AC712C-06CC-4052-AF11-65B028D9D197}" type="slidenum">
              <a:rPr/>
              <a:pPr/>
              <a:t>7</a:t>
            </a:fld>
            <a:endParaRPr lang="zh-CN" altLang="fr-F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62956" y="4603194"/>
            <a:ext cx="5006975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了解规则并遵守规则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养成良好的安全行为</a:t>
            </a:r>
            <a:endParaRPr lang="zh-CN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养成良好的安全行为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980728"/>
            <a:ext cx="8218800" cy="5256584"/>
          </a:xfrm>
        </p:spPr>
        <p:txBody>
          <a:bodyPr/>
          <a:lstStyle/>
          <a:p>
            <a:pPr eaLnBrk="1" hangingPunct="1" algn="l" rtl="0">
              <a:buNone/>
            </a:pPr>
            <a:r>
              <a:rPr b="0" i="0" u="none" baseline="0" lang="zh-CN">
                <a:cs typeface="Arial" pitchFamily="34" charset="0"/>
              </a:rPr>
              <a:t>例如：</a:t>
            </a:r>
          </a:p>
          <a:p>
            <a:pPr eaLnBrk="1" hangingPunct="1" algn="l" rtl="0">
              <a:buNone/>
            </a:pPr>
            <a:endParaRPr lang="zh-CN" altLang="fr-FR" dirty="0">
              <a:cs typeface="Arial" pitchFamily="34" charset="0"/>
            </a:endParaRPr>
          </a:p>
          <a:p>
            <a:pPr eaLnBrk="1" hangingPunct="1" algn="l" rtl="0">
              <a:buNone/>
            </a:pPr>
            <a:endParaRPr lang="zh-CN" altLang="fr-FR" dirty="0" smtClean="0">
              <a:cs typeface="Arial" pitchFamily="34" charset="0"/>
            </a:endParaRPr>
          </a:p>
          <a:p>
            <a:pPr eaLnBrk="1" hangingPunct="1" algn="l" rtl="0">
              <a:buNone/>
            </a:pPr>
            <a:endParaRPr lang="zh-CN" altLang="fr-FR" dirty="0">
              <a:cs typeface="Arial" pitchFamily="34" charset="0"/>
            </a:endParaRPr>
          </a:p>
          <a:p>
            <a:pPr eaLnBrk="1" hangingPunct="1" algn="l" rtl="0">
              <a:buNone/>
            </a:pPr>
            <a:endParaRPr lang="zh-CN" altLang="fr-FR" dirty="0" smtClean="0">
              <a:cs typeface="Arial" pitchFamily="34" charset="0"/>
            </a:endParaRPr>
          </a:p>
          <a:p>
            <a:pPr eaLnBrk="1" hangingPunct="1" algn="l" rtl="0">
              <a:buNone/>
            </a:pPr>
            <a:endParaRPr lang="zh-CN" altLang="fr-FR" dirty="0" smtClean="0">
              <a:cs typeface="Arial" pitchFamily="34" charset="0"/>
            </a:endParaRPr>
          </a:p>
          <a:p>
            <a:pPr eaLnBrk="1" hangingPunct="1" algn="l" rtl="0">
              <a:buNone/>
            </a:pPr>
            <a:endParaRPr lang="zh-CN" altLang="fr-FR" dirty="0" smtClean="0">
              <a:cs typeface="Arial" pitchFamily="34" charset="0"/>
            </a:endParaRPr>
          </a:p>
          <a:p>
            <a:pPr eaLnBrk="1" hangingPunct="1" algn="l" rtl="0">
              <a:buNone/>
            </a:pPr>
            <a:endParaRPr lang="zh-CN" altLang="fr-FR" dirty="0">
              <a:cs typeface="Arial" pitchFamily="34" charset="0"/>
            </a:endParaRPr>
          </a:p>
          <a:p>
            <a:pPr eaLnBrk="1" hangingPunct="1" algn="l" rtl="0">
              <a:spcBef>
                <a:spcPts val="1200"/>
              </a:spcBef>
            </a:pPr>
            <a:r>
              <a:rPr b="0" i="0" u="none" baseline="0" lang="zh-CN">
                <a:cs typeface="Arial" pitchFamily="34" charset="0"/>
              </a:rPr>
              <a:t>所有驾驶者都知道不能闯红灯</a:t>
            </a:r>
          </a:p>
          <a:p>
            <a:pPr eaLnBrk="1" hangingPunct="1" algn="l" rtl="0">
              <a:spcBef>
                <a:spcPts val="1200"/>
              </a:spcBef>
            </a:pPr>
            <a:r>
              <a:rPr b="0" i="0" u="none" baseline="0" lang="zh-CN">
                <a:cs typeface="Arial" pitchFamily="34" charset="0"/>
              </a:rPr>
              <a:t>当出现红灯时，停车这个行为并不具有逻辑性，也不是自然而然发生的</a:t>
            </a:r>
          </a:p>
          <a:p>
            <a:pPr eaLnBrk="1" hangingPunct="1" algn="l" rtl="0">
              <a:spcBef>
                <a:spcPts val="1200"/>
              </a:spcBef>
            </a:pPr>
            <a:r>
              <a:rPr b="0" i="0" u="none" baseline="0" lang="zh-CN">
                <a:cs typeface="Arial" pitchFamily="34" charset="0"/>
              </a:rPr>
              <a:t>但是，我们知道，必须停车</a:t>
            </a:r>
          </a:p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CE53D222-3A21-41F0-A754-4195D86F7AE3}" type="slidenum">
              <a:rPr/>
              <a:pPr/>
              <a:t>8</a:t>
            </a:fld>
            <a:endParaRPr lang="zh-CN" altLang="fr-FR"/>
          </a:p>
        </p:txBody>
      </p:sp>
      <p:pic>
        <p:nvPicPr>
          <p:cNvPr id="7" name="Image 6" descr="Image1 c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4744"/>
            <a:ext cx="4032448" cy="2451728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zh-CN">
                <a:cs typeface="Arial" pitchFamily="34" charset="0"/>
              </a:rPr>
              <a:t>对待良好行为</a:t>
            </a:r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l" rtl="0">
              <a:buFont typeface="Lucida Grande"/>
              <a:buNone/>
            </a:pPr>
            <a:r>
              <a:rPr b="1" i="0" u="none" baseline="0" lang="zh-CN">
                <a:cs typeface="Arial" pitchFamily="34" charset="0"/>
              </a:rPr>
              <a:t>道达尔希望员工：</a:t>
            </a:r>
            <a:endParaRPr lang="zh-CN" altLang="fr-FR" b="1" dirty="0" smtClean="0">
              <a:cs typeface="Arial" pitchFamily="34" charset="0"/>
            </a:endParaRPr>
          </a:p>
          <a:p>
            <a:pPr marL="0" indent="0" algn="l" rtl="0">
              <a:buFont typeface="Lucida Grande"/>
              <a:buNone/>
            </a:pPr>
            <a:endParaRPr lang="zh-CN" altLang="fr-FR" b="1" dirty="0" smtClean="0">
              <a:cs typeface="Arial" pitchFamily="34" charset="0"/>
            </a:endParaRPr>
          </a:p>
          <a:p>
            <a:pPr algn="l" rtl="0"/>
            <a:r>
              <a:rPr b="0" i="0" u="none" baseline="0" lang="zh-CN">
                <a:cs typeface="Arial" pitchFamily="34" charset="0"/>
              </a:rPr>
              <a:t>遵守规则，以身作则，快速反应……</a:t>
            </a:r>
          </a:p>
          <a:p>
            <a:pPr lvl="1" algn="l" rtl="0">
              <a:buFont typeface="Wingdings" charset="2"/>
              <a:buChar char="Ø"/>
            </a:pPr>
            <a:r>
              <a:rPr b="0" i="0" u="none" baseline="0" lang="zh-CN">
                <a:cs typeface="Arial" pitchFamily="34" charset="0"/>
              </a:rPr>
              <a:t>鼓励在日常工作中遵守规则</a:t>
            </a:r>
          </a:p>
          <a:p>
            <a:pPr lvl="1" algn="l" rtl="0">
              <a:buFont typeface="Wingdings" charset="2"/>
              <a:buChar char="Ø"/>
            </a:pPr>
            <a:endParaRPr lang="zh-CN" altLang="fr-FR" dirty="0" smtClean="0">
              <a:cs typeface="Arial" pitchFamily="34" charset="0"/>
            </a:endParaRPr>
          </a:p>
          <a:p>
            <a:pPr marL="271463" indent="-271463" algn="l" rtl="0"/>
            <a:r>
              <a:rPr b="0" i="0" u="none" baseline="0" lang="zh-CN">
                <a:cs typeface="Arial" pitchFamily="34" charset="0"/>
              </a:rPr>
              <a:t>了解什么是积极的工作态度</a:t>
            </a:r>
          </a:p>
          <a:p>
            <a:pPr lvl="1" algn="l" rtl="0">
              <a:buFont typeface="Wingdings" charset="2"/>
              <a:buChar char="Ø"/>
            </a:pPr>
            <a:r>
              <a:rPr b="0" i="0" u="none" baseline="0" lang="zh-CN">
                <a:cs typeface="Arial" pitchFamily="34" charset="0"/>
              </a:rPr>
              <a:t>鼓励积极的工作态度（主动性，积极参与，面对困难，提供解决方案），而不是单纯追求结果</a:t>
            </a:r>
          </a:p>
          <a:p>
            <a:pPr lvl="1" algn="l" rtl="0">
              <a:buFont typeface="Wingdings" charset="2"/>
              <a:buChar char="Ø"/>
            </a:pPr>
            <a:endParaRPr lang="zh-CN" altLang="fr-FR" dirty="0" smtClean="0">
              <a:cs typeface="Arial" pitchFamily="34" charset="0"/>
            </a:endParaRPr>
          </a:p>
          <a:p>
            <a:pPr marL="271463" indent="-271463" algn="l" rtl="0"/>
            <a:r>
              <a:rPr b="0" i="0" u="none" baseline="0" lang="zh-CN">
                <a:cs typeface="Arial" pitchFamily="34" charset="0"/>
              </a:rPr>
              <a:t>提倡正确的行动或行为</a:t>
            </a:r>
          </a:p>
          <a:p>
            <a:pPr lvl="1" algn="l" rtl="0">
              <a:buFont typeface="Wingdings" charset="2"/>
              <a:buChar char="Ø"/>
            </a:pPr>
            <a:r>
              <a:rPr b="0" i="0" u="none" baseline="0" lang="zh-CN">
                <a:cs typeface="Arial" pitchFamily="34" charset="0"/>
              </a:rPr>
              <a:t>奖励有意义、以身作则的行为……</a:t>
            </a:r>
          </a:p>
          <a:p>
            <a:pPr marL="0" indent="0" algn="l" rtl="0">
              <a:buFont typeface="Wingdings" pitchFamily="2" charset="2"/>
              <a:buChar char="Ø"/>
            </a:pPr>
            <a:endParaRPr lang="zh-CN" altLang="fr-FR" sz="1600" dirty="0" smtClean="0">
              <a:cs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CE5E253E-5F0A-4893-9938-A004B9C5954B}" type="slidenum">
              <a:rPr/>
              <a:pPr/>
              <a:t>9</a:t>
            </a:fld>
            <a:endParaRPr lang="zh-CN" altLang="fr-F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62890" y="5517232"/>
            <a:ext cx="6007107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BD2B0B"/>
            </a:solidFill>
            <a:miter lim="800000"/>
            <a:headEnd/>
            <a:tailEnd/>
          </a:ln>
        </p:spPr>
        <p:txBody>
          <a:bodyPr wrap="square" lIns="0" tIns="0" rIns="252000" bIns="0" anchor="ctr">
            <a:spAutoFit/>
          </a:bodyPr>
          <a:lstStyle/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 smtClean="0">
              <a:solidFill>
                <a:srgbClr val="A90025"/>
              </a:solidFill>
            </a:endParaRP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r>
              <a:rPr sz="2000" b="1" i="0" u="none" baseline="0" lang="zh-CN">
                <a:solidFill>
                  <a:srgbClr val="A90025"/>
                </a:solidFill>
              </a:rPr>
              <a:t>融入日常工作中</a:t>
            </a:r>
          </a:p>
          <a:p>
            <a:pPr algn="ctr" eaLnBrk="1" hangingPunct="1" rtl="0">
              <a:spcBef>
                <a:spcPts val="0"/>
              </a:spcBef>
              <a:spcAft>
                <a:spcPts val="0"/>
              </a:spcAft>
              <a:buFont typeface="Lucida Grande"/>
              <a:buNone/>
            </a:pPr>
            <a:endParaRPr lang="zh-CN" altLang="fr-FR" sz="800" b="1" dirty="0">
              <a:solidFill>
                <a:srgbClr val="A90025"/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900" b="0" i="0" u="none" baseline="0" lang="zh-CN">
                <a:latin typeface="Arial" pitchFamily="34" charset="0"/>
                <a:cs typeface="Arial" pitchFamily="34" charset="0"/>
              </a:rPr>
              <a:t>H3SE 入职培训 - TCG 4.1 - 行为（正面和负面） – V2</a:t>
            </a:r>
            <a:endParaRPr lang="zh-CN" altLang="fr-FR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8fW2NMMUGNFssej4M1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N6HL22kCCDlfsvXpY5A"/>
</p:tagLst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1011</TotalTime>
  <Words>886</Words>
  <Application>Microsoft Office PowerPoint</Application>
  <PresentationFormat>Affichage à l'écran (4:3)</PresentationFormat>
  <Paragraphs>175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fr_total_modele_rouge_fonce</vt:lpstr>
      <vt:lpstr>Comportements (positifs et négatifs)</vt:lpstr>
      <vt:lpstr>Les objectifs du module</vt:lpstr>
      <vt:lpstr>Vidéo retour d’expérience</vt:lpstr>
      <vt:lpstr>Les 3 piliers de la sécurité</vt:lpstr>
      <vt:lpstr>Définition du Comportement</vt:lpstr>
      <vt:lpstr>Exercice</vt:lpstr>
      <vt:lpstr>Adopter le bon comportement sécurité</vt:lpstr>
      <vt:lpstr>Adopter le bon comportement sécurité</vt:lpstr>
      <vt:lpstr>TRAITEMENT DES BONS COMPORTEMENTS</vt:lpstr>
      <vt:lpstr>Traitement des écarts de comportement</vt:lpstr>
      <vt:lpstr>Écarts de comportement</vt:lpstr>
      <vt:lpstr>Évaluation de la nature de l’écart</vt:lpstr>
      <vt:lpstr>Réaction adaptée à l’écart</vt:lpstr>
      <vt:lpstr>synthèse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92</cp:revision>
  <dcterms:created xsi:type="dcterms:W3CDTF">2015-09-07T13:13:13Z</dcterms:created>
  <dcterms:modified xsi:type="dcterms:W3CDTF">2017-03-23T08:42:31Z</dcterms:modified>
</cp:coreProperties>
</file>