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6"/>
  </p:notesMasterIdLst>
  <p:handoutMasterIdLst>
    <p:handoutMasterId r:id="rId17"/>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22/09/2017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22/09/2017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2</a:t>
            </a:fld>
            <a:endParaRPr lang="en" altLang="fr-FR"/>
          </a:p>
        </p:txBody>
      </p:sp>
    </p:spTree>
    <p:extLst>
      <p:ext uri="{BB962C8B-B14F-4D97-AF65-F5344CB8AC3E}">
        <p14:creationId xmlns:p14="http://schemas.microsoft.com/office/powerpoint/2010/main" xmlns="" val="186060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sz="1200" b="1" i="0" u="none" kern="1200" baseline="0">
                <a:solidFill>
                  <a:schemeClr val="tx1"/>
                </a:solidFill>
                <a:effectLst/>
                <a:latin typeface="+mn-lt"/>
                <a:ea typeface="+mn-ea"/>
                <a:cs typeface="+mn-cs"/>
              </a:rPr>
              <a:t>The aim is to arrive at the idea that behavior is an observable, tangible action, and not an idea or an intention…</a:t>
            </a:r>
          </a:p>
          <a:p>
            <a:pPr algn="l" rtl="0"/>
            <a:r>
              <a:rPr lang="en" sz="1200" b="1" i="0" u="none" kern="1200" baseline="0">
                <a:solidFill>
                  <a:schemeClr val="tx1"/>
                </a:solidFill>
                <a:effectLst/>
                <a:latin typeface="+mn-lt"/>
                <a:ea typeface="+mn-ea"/>
                <a:cs typeface="+mn-cs"/>
              </a:rPr>
              <a:t>If needed, steer participants by asking them to compare behavior and intention.</a:t>
            </a:r>
          </a:p>
          <a:p>
            <a:endParaRPr lang="en"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5</a:t>
            </a:fld>
            <a:endParaRPr lang="en" altLang="fr-FR"/>
          </a:p>
        </p:txBody>
      </p:sp>
    </p:spTree>
    <p:extLst>
      <p:ext uri="{BB962C8B-B14F-4D97-AF65-F5344CB8AC3E}">
        <p14:creationId xmlns:p14="http://schemas.microsoft.com/office/powerpoint/2010/main" xmlns="" val="4356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 sz="1200" b="0" i="0" u="none" kern="1200" baseline="0">
                <a:solidFill>
                  <a:schemeClr val="tx1"/>
                </a:solidFill>
                <a:effectLst/>
                <a:latin typeface="+mn-lt"/>
                <a:ea typeface="+mn-ea"/>
                <a:cs typeface="+mn-cs"/>
              </a:rPr>
              <a:t>Safe behaviors are not so easy to adopt. Sometimes, we need to change our practices, to learn, to evolve… that is why it is all the more important to recognize them, to value them as a way to be closer to colleagues. I would like you to look together at the way in which good and bad behaviors are dealt with at Total.</a:t>
            </a:r>
          </a:p>
          <a:p>
            <a:endParaRPr lang="en"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6</a:t>
            </a:fld>
            <a:endParaRPr lang="en" altLang="fr-FR"/>
          </a:p>
        </p:txBody>
      </p:sp>
    </p:spTree>
    <p:extLst>
      <p:ext uri="{BB962C8B-B14F-4D97-AF65-F5344CB8AC3E}">
        <p14:creationId xmlns:p14="http://schemas.microsoft.com/office/powerpoint/2010/main" xmlns="" val="151380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b="0" i="0" u="none" baseline="0"/>
              <a:t>These behaviors are also expected of our contractors.</a:t>
            </a:r>
            <a:endParaRPr lang="en"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9</a:t>
            </a:fld>
            <a:endParaRPr lang="en" altLang="fr-FR"/>
          </a:p>
        </p:txBody>
      </p:sp>
    </p:spTree>
    <p:extLst>
      <p:ext uri="{BB962C8B-B14F-4D97-AF65-F5344CB8AC3E}">
        <p14:creationId xmlns:p14="http://schemas.microsoft.com/office/powerpoint/2010/main" xmlns="" val="36013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11</a:t>
            </a:fld>
            <a:endParaRPr lang="en" altLang="fr-FR"/>
          </a:p>
        </p:txBody>
      </p:sp>
    </p:spTree>
    <p:extLst>
      <p:ext uri="{BB962C8B-B14F-4D97-AF65-F5344CB8AC3E}">
        <p14:creationId xmlns:p14="http://schemas.microsoft.com/office/powerpoint/2010/main" xmlns="" val="150570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b="0" i="0" u="none" baseline="0"/>
              <a:t>This flow diagram shows the logic analysis of a deviation to decide whether it is a fault or an error.</a:t>
            </a:r>
            <a:endParaRPr lang="en"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12</a:t>
            </a:fld>
            <a:endParaRPr lang="en" altLang="fr-FR"/>
          </a:p>
        </p:txBody>
      </p:sp>
    </p:spTree>
    <p:extLst>
      <p:ext uri="{BB962C8B-B14F-4D97-AF65-F5344CB8AC3E}">
        <p14:creationId xmlns:p14="http://schemas.microsoft.com/office/powerpoint/2010/main" xmlns="" val="120919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rtl="0"/>
            <a:r>
              <a:rPr lang="en" b="0" i="0" u="none" baseline="0"/>
              <a:t>The stop card is, of course, an essential tool in reacting to the deviation.</a:t>
            </a:r>
            <a:endParaRPr lang="en" dirty="0"/>
          </a:p>
        </p:txBody>
      </p:sp>
      <p:sp>
        <p:nvSpPr>
          <p:cNvPr id="4" name="Espace réservé du numéro de diapositive 3"/>
          <p:cNvSpPr>
            <a:spLocks noGrp="1"/>
          </p:cNvSpPr>
          <p:nvPr>
            <p:ph type="sldNum" sz="quarter" idx="10"/>
          </p:nvPr>
        </p:nvSpPr>
        <p:spPr/>
        <p:txBody>
          <a:bodyPr/>
          <a:lstStyle/>
          <a:p>
            <a:pPr algn="l" rtl="0"/>
            <a:fld id="{5F77C4B3-80C1-46C4-8F8A-F343DB22774B}" type="slidenum">
              <a:rPr/>
              <a:pPr algn="l" rtl="0"/>
              <a:t>13</a:t>
            </a:fld>
            <a:endParaRPr lang="en" altLang="fr-FR"/>
          </a:p>
        </p:txBody>
      </p:sp>
    </p:spTree>
    <p:extLst>
      <p:ext uri="{BB962C8B-B14F-4D97-AF65-F5344CB8AC3E}">
        <p14:creationId xmlns:p14="http://schemas.microsoft.com/office/powerpoint/2010/main" xmlns="" val="1311893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Materiel/Death%20in%20the%20oilfield-fr.f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w="9525">
            <a:noFill/>
            <a:miter lim="800000"/>
            <a:headEnd/>
            <a:tailEnd/>
          </a:ln>
        </p:spPr>
        <p:txBody>
          <a:bodyPr wrap="none">
            <a:spAutoFit/>
          </a:body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Behaviors</a:t>
            </a:r>
            <a:r>
              <a:rPr lang="en">
                <a:ea typeface="+mj-ea"/>
              </a:rPr>
              <a:t/>
            </a:r>
            <a:br>
              <a:rPr lang="en">
                <a:ea typeface="+mj-ea"/>
              </a:rPr>
            </a:br>
            <a:r>
              <a:rPr lang="en" b="1" i="0" u="none" baseline="0">
                <a:ea typeface="+mj-ea"/>
              </a:rPr>
              <a:t>(positive and negative)</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pitchFamily="34" charset="0"/>
              </a:rPr>
              <a:t>Module </a:t>
            </a:r>
            <a:r>
              <a:rPr lang="en" b="0" i="0" u="none" baseline="0" dirty="0">
                <a:cs typeface="Arial" pitchFamily="34" charset="0"/>
              </a:rPr>
              <a:t>TCG 4.1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Dealing with behavioral deviations</a:t>
            </a:r>
            <a:endParaRPr lang="en" dirty="0"/>
          </a:p>
        </p:txBody>
      </p:sp>
      <p:sp>
        <p:nvSpPr>
          <p:cNvPr id="21506" name="Espace réservé du texte 2"/>
          <p:cNvSpPr>
            <a:spLocks noGrp="1"/>
          </p:cNvSpPr>
          <p:nvPr>
            <p:ph type="body" sz="quarter" idx="12"/>
          </p:nvPr>
        </p:nvSpPr>
        <p:spPr>
          <a:xfrm>
            <a:off x="457200" y="1268413"/>
            <a:ext cx="8218488" cy="5040312"/>
          </a:xfrm>
          <a:solidFill>
            <a:schemeClr val="bg1"/>
          </a:solidFill>
        </p:spPr>
        <p:txBody>
          <a:bodyPr/>
          <a:lstStyle/>
          <a:p>
            <a:pPr marL="0" indent="0" algn="l" rtl="0">
              <a:buFont typeface="Lucida Grande"/>
              <a:buNone/>
            </a:pPr>
            <a:endParaRPr lang="en" altLang="fr-FR" b="1" dirty="0" smtClean="0">
              <a:cs typeface="Arial" pitchFamily="34" charset="0"/>
            </a:endParaRPr>
          </a:p>
          <a:p>
            <a:pPr marL="0" indent="0" algn="l" rtl="0">
              <a:buFont typeface="Lucida Grande"/>
              <a:buNone/>
            </a:pPr>
            <a:r>
              <a:rPr lang="en" b="1" i="0" u="none" baseline="0">
                <a:cs typeface="Arial" pitchFamily="34" charset="0"/>
              </a:rPr>
              <a:t>Difference between fault and error</a:t>
            </a:r>
          </a:p>
          <a:p>
            <a:pPr marL="0" indent="0" algn="l" rtl="0"/>
            <a:endParaRPr lang="en" altLang="fr-FR" dirty="0" smtClean="0">
              <a:cs typeface="Arial" pitchFamily="34" charset="0"/>
            </a:endParaRPr>
          </a:p>
          <a:p>
            <a:pPr marL="432000" indent="0" algn="l" rtl="0">
              <a:buFont typeface="Lucida Grande"/>
              <a:buNone/>
            </a:pPr>
            <a:r>
              <a:rPr lang="en" sz="1800" b="1" i="0" u="none" baseline="0">
                <a:cs typeface="Arial" pitchFamily="34" charset="0"/>
              </a:rPr>
              <a:t>Fault:</a:t>
            </a:r>
            <a:r>
              <a:rPr lang="en" sz="1800" b="0" i="0" u="none" baseline="0">
                <a:cs typeface="Arial" pitchFamily="34" charset="0"/>
              </a:rPr>
              <a:t> intentional</a:t>
            </a:r>
            <a:r>
              <a:rPr lang="en" sz="1800" b="1" i="0" u="none" baseline="0">
                <a:cs typeface="Arial" pitchFamily="34" charset="0"/>
              </a:rPr>
              <a:t> in nature</a:t>
            </a:r>
            <a:endParaRPr lang="en" altLang="fr-FR" sz="1800" dirty="0" smtClean="0">
              <a:cs typeface="Arial" pitchFamily="34" charset="0"/>
            </a:endParaRPr>
          </a:p>
          <a:p>
            <a:pPr marL="432000" indent="0" algn="l" rtl="0">
              <a:buFont typeface="Wingdings" pitchFamily="2" charset="2"/>
              <a:buChar char="Ø"/>
            </a:pPr>
            <a:r>
              <a:rPr lang="en" sz="1800" b="0" i="0" u="none" baseline="0">
                <a:cs typeface="Arial" pitchFamily="34" charset="0"/>
              </a:rPr>
              <a:t>Need to react with an </a:t>
            </a:r>
            <a:r>
              <a:rPr lang="en" sz="1800" b="1" i="0" u="none" baseline="0">
                <a:solidFill>
                  <a:srgbClr val="C00000"/>
                </a:solidFill>
                <a:cs typeface="Arial" pitchFamily="34" charset="0"/>
              </a:rPr>
              <a:t>appropriate</a:t>
            </a:r>
            <a:r>
              <a:rPr lang="en" sz="1800" b="0" i="0" u="none" baseline="0">
                <a:solidFill>
                  <a:srgbClr val="C00000"/>
                </a:solidFill>
                <a:cs typeface="Arial" pitchFamily="34" charset="0"/>
              </a:rPr>
              <a:t> </a:t>
            </a:r>
            <a:r>
              <a:rPr lang="en" sz="1800" b="1" i="0" u="none" baseline="0">
                <a:solidFill>
                  <a:srgbClr val="C00000"/>
                </a:solidFill>
                <a:cs typeface="Arial" pitchFamily="34" charset="0"/>
              </a:rPr>
              <a:t>penalty</a:t>
            </a:r>
          </a:p>
          <a:p>
            <a:pPr marL="0" indent="0" algn="l" rtl="0">
              <a:buFont typeface="Lucida Grande"/>
              <a:buNone/>
            </a:pPr>
            <a:endParaRPr lang="en" altLang="fr-FR" sz="1800" dirty="0" smtClean="0">
              <a:cs typeface="Arial" pitchFamily="34" charset="0"/>
            </a:endParaRPr>
          </a:p>
          <a:p>
            <a:pPr marL="0" indent="0" algn="l" rtl="0">
              <a:buFont typeface="Lucida Grande"/>
              <a:buNone/>
            </a:pPr>
            <a:endParaRPr lang="en" altLang="fr-FR" sz="1800" dirty="0" smtClean="0">
              <a:cs typeface="Arial" pitchFamily="34" charset="0"/>
            </a:endParaRPr>
          </a:p>
          <a:p>
            <a:pPr marL="432000" indent="0" algn="l" rtl="0">
              <a:buNone/>
            </a:pPr>
            <a:r>
              <a:rPr lang="en" sz="1800" b="1" i="0" u="none" baseline="0">
                <a:cs typeface="Arial" pitchFamily="34" charset="0"/>
              </a:rPr>
              <a:t>Error: </a:t>
            </a:r>
            <a:r>
              <a:rPr lang="en" sz="1800" b="0" i="0" u="none" baseline="0">
                <a:cs typeface="Arial" pitchFamily="34" charset="0"/>
              </a:rPr>
              <a:t>not intentional </a:t>
            </a:r>
            <a:r>
              <a:rPr lang="en" sz="1800" b="1" i="0" u="none" baseline="0">
                <a:cs typeface="Arial" pitchFamily="34" charset="0"/>
              </a:rPr>
              <a:t>in nature</a:t>
            </a:r>
          </a:p>
          <a:p>
            <a:pPr marL="432000" indent="0" algn="l" rtl="0">
              <a:buFont typeface="Wingdings" pitchFamily="2" charset="2"/>
              <a:buChar char="Ø"/>
            </a:pPr>
            <a:r>
              <a:rPr lang="en" sz="1800" b="0" i="0" u="none" baseline="0">
                <a:cs typeface="Arial" pitchFamily="34" charset="0"/>
              </a:rPr>
              <a:t>Need for </a:t>
            </a:r>
            <a:r>
              <a:rPr lang="en" sz="1800" b="1" i="0" u="none" baseline="0">
                <a:solidFill>
                  <a:srgbClr val="FFFF00"/>
                </a:solidFill>
                <a:effectLst>
                  <a:outerShdw blurRad="50800" dist="76200" dir="2700000" algn="tl" rotWithShape="0">
                    <a:prstClr val="black"/>
                  </a:outerShdw>
                </a:effectLst>
                <a:cs typeface="Arial" pitchFamily="34" charset="0"/>
              </a:rPr>
              <a:t>education</a:t>
            </a:r>
          </a:p>
          <a:p>
            <a:pPr marL="0" indent="0" algn="l" rtl="0">
              <a:buFont typeface="Lucida Grande"/>
              <a:buNone/>
            </a:pPr>
            <a:endParaRPr lang="en" altLang="fr-FR" sz="1800" dirty="0" smtClean="0">
              <a:cs typeface="Arial" pitchFamily="34" charset="0"/>
            </a:endParaRPr>
          </a:p>
          <a:p>
            <a:pPr marL="0" indent="0" algn="l" rtl="0">
              <a:buFont typeface="Lucida Grande"/>
              <a:buNone/>
            </a:pPr>
            <a:endParaRPr lang="en" altLang="fr-FR" sz="1800" dirty="0" smtClean="0">
              <a:cs typeface="Arial" pitchFamily="34" charset="0"/>
            </a:endParaRPr>
          </a:p>
        </p:txBody>
      </p:sp>
      <p:sp>
        <p:nvSpPr>
          <p:cNvPr id="21507"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EA82E376-B67B-4A6F-9632-231F6692FD3F}" type="slidenum">
              <a:rPr/>
              <a:pPr algn="r" rtl="0"/>
              <a:t>10</a:t>
            </a:fld>
            <a:endParaRPr lang="en" altLang="fr-FR"/>
          </a:p>
        </p:txBody>
      </p:sp>
      <p:sp>
        <p:nvSpPr>
          <p:cNvPr id="6" name="Cube 5"/>
          <p:cNvSpPr>
            <a:spLocks noChangeArrowheads="1"/>
          </p:cNvSpPr>
          <p:nvPr/>
        </p:nvSpPr>
        <p:spPr bwMode="auto">
          <a:xfrm rot="609520">
            <a:off x="437231" y="2520719"/>
            <a:ext cx="360363" cy="504825"/>
          </a:xfrm>
          <a:prstGeom prst="cube">
            <a:avLst>
              <a:gd name="adj" fmla="val 972"/>
            </a:avLst>
          </a:prstGeom>
          <a:solidFill>
            <a:srgbClr val="FF00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en" altLang="fr-FR">
              <a:solidFill>
                <a:srgbClr val="FFFFFF"/>
              </a:solidFill>
            </a:endParaRPr>
          </a:p>
        </p:txBody>
      </p:sp>
      <p:sp>
        <p:nvSpPr>
          <p:cNvPr id="8" name="Cube 7"/>
          <p:cNvSpPr>
            <a:spLocks noChangeArrowheads="1"/>
          </p:cNvSpPr>
          <p:nvPr/>
        </p:nvSpPr>
        <p:spPr bwMode="auto">
          <a:xfrm rot="609520">
            <a:off x="437232" y="3898331"/>
            <a:ext cx="360362" cy="504825"/>
          </a:xfrm>
          <a:prstGeom prst="cube">
            <a:avLst>
              <a:gd name="adj" fmla="val 972"/>
            </a:avLst>
          </a:prstGeom>
          <a:solidFill>
            <a:srgbClr val="FFFF00"/>
          </a:solidFill>
          <a:ln w="9525">
            <a:solidFill>
              <a:schemeClr val="tx1"/>
            </a:solidFill>
            <a:miter lim="800000"/>
            <a:headEnd/>
            <a:tailEnd/>
          </a:ln>
          <a:effectLst>
            <a:outerShdw dist="76201" dir="2700000" algn="tl" rotWithShape="0">
              <a:srgbClr val="808080">
                <a:alpha val="39999"/>
              </a:srgbClr>
            </a:outerShdw>
          </a:effectLst>
        </p:spPr>
        <p:txBody>
          <a:bodyPr anchor="ctr"/>
          <a:lstStyle/>
          <a:p>
            <a:pPr algn="ctr" rtl="0"/>
            <a:endParaRPr lang="en" altLang="fr-FR">
              <a:solidFill>
                <a:srgbClr val="FFFFFF"/>
              </a:solidFill>
            </a:endParaRPr>
          </a:p>
        </p:txBody>
      </p:sp>
      <p:sp>
        <p:nvSpPr>
          <p:cNvPr id="9" name="Rectangle 8"/>
          <p:cNvSpPr>
            <a:spLocks noChangeArrowheads="1"/>
          </p:cNvSpPr>
          <p:nvPr/>
        </p:nvSpPr>
        <p:spPr bwMode="auto">
          <a:xfrm>
            <a:off x="1924058" y="5085184"/>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a:solidFill>
                  <a:srgbClr val="A90025"/>
                </a:solidFill>
              </a:rPr>
              <a:t>Any deviation must lead to a reaction</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10"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Behavioral deviations</a:t>
            </a:r>
            <a:endParaRPr lang="en" dirty="0"/>
          </a:p>
        </p:txBody>
      </p:sp>
      <p:sp>
        <p:nvSpPr>
          <p:cNvPr id="22530"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0FED822-FB17-4D7F-A9B1-7283ECAB6D60}" type="slidenum">
              <a:rPr/>
              <a:pPr algn="r" rtl="0"/>
              <a:t>11</a:t>
            </a:fld>
            <a:endParaRPr lang="en" altLang="fr-FR"/>
          </a:p>
        </p:txBody>
      </p:sp>
      <p:sp>
        <p:nvSpPr>
          <p:cNvPr id="22531" name="Rectangle 3"/>
          <p:cNvSpPr txBox="1">
            <a:spLocks noChangeArrowheads="1"/>
          </p:cNvSpPr>
          <p:nvPr/>
        </p:nvSpPr>
        <p:spPr bwMode="auto">
          <a:xfrm>
            <a:off x="3366789" y="836613"/>
            <a:ext cx="5597824" cy="4714875"/>
          </a:xfrm>
          <a:prstGeom prst="rect">
            <a:avLst/>
          </a:prstGeom>
          <a:noFill/>
          <a:ln w="9525">
            <a:noFill/>
            <a:miter lim="800000"/>
            <a:headEnd/>
            <a:tailEnd/>
          </a:ln>
        </p:spPr>
        <p:txBody>
          <a:bodyPr lIns="0" tIns="0" rIns="0" bIns="0"/>
          <a:lstStyle/>
          <a:p>
            <a:pPr marL="285750" indent="-285750" algn="l" rtl="0">
              <a:spcBef>
                <a:spcPts val="2100"/>
              </a:spcBef>
              <a:buClr>
                <a:srgbClr val="710018"/>
              </a:buClr>
              <a:buFont typeface="Wingdings" pitchFamily="2" charset="2"/>
              <a:buChar char="q"/>
            </a:pPr>
            <a:r>
              <a:rPr lang="en" b="0" i="0" u="none" baseline="0" dirty="0"/>
              <a:t>Speeding on-site</a:t>
            </a:r>
          </a:p>
          <a:p>
            <a:pPr marL="285750" indent="-285750" algn="l" rtl="0">
              <a:spcBef>
                <a:spcPts val="2100"/>
              </a:spcBef>
              <a:buClr>
                <a:srgbClr val="710018"/>
              </a:buClr>
              <a:buFont typeface="Wingdings" pitchFamily="2" charset="2"/>
              <a:buChar char="q"/>
            </a:pPr>
            <a:r>
              <a:rPr lang="en" b="0" i="0" u="none" baseline="0" dirty="0"/>
              <a:t>Forgetting a big step in a procedure</a:t>
            </a:r>
          </a:p>
          <a:p>
            <a:pPr marL="285750" indent="-285750" algn="l" rtl="0">
              <a:spcBef>
                <a:spcPts val="2100"/>
              </a:spcBef>
              <a:buClr>
                <a:srgbClr val="710018"/>
              </a:buClr>
              <a:buFont typeface="Wingdings" pitchFamily="2" charset="2"/>
              <a:buChar char="q"/>
            </a:pPr>
            <a:r>
              <a:rPr lang="en" b="0" i="0" u="none" baseline="0" dirty="0"/>
              <a:t>Bringing alcohol on-site</a:t>
            </a:r>
          </a:p>
          <a:p>
            <a:pPr marL="285750" indent="-285750" algn="l" rtl="0">
              <a:spcBef>
                <a:spcPts val="2100"/>
              </a:spcBef>
              <a:buClr>
                <a:srgbClr val="710018"/>
              </a:buClr>
              <a:buFont typeface="Wingdings" pitchFamily="2" charset="2"/>
              <a:buChar char="q"/>
            </a:pPr>
            <a:r>
              <a:rPr lang="en" b="0" i="0" u="none" baseline="0" dirty="0"/>
              <a:t>Not understanding a plan or procedure</a:t>
            </a:r>
          </a:p>
          <a:p>
            <a:pPr marL="285750" indent="-285750" algn="l" rtl="0">
              <a:spcBef>
                <a:spcPts val="2100"/>
              </a:spcBef>
              <a:buClr>
                <a:srgbClr val="710018"/>
              </a:buClr>
              <a:buFont typeface="Wingdings" pitchFamily="2" charset="2"/>
              <a:buChar char="q"/>
            </a:pPr>
            <a:r>
              <a:rPr lang="en" b="0" i="0" u="none" baseline="0" dirty="0"/>
              <a:t>Not using the PPE provided</a:t>
            </a:r>
          </a:p>
          <a:p>
            <a:pPr marL="285750" indent="-285750" algn="l" rtl="0">
              <a:spcBef>
                <a:spcPts val="2100"/>
              </a:spcBef>
              <a:buClr>
                <a:srgbClr val="710018"/>
              </a:buClr>
              <a:buFont typeface="Wingdings" pitchFamily="2" charset="2"/>
              <a:buChar char="q"/>
            </a:pPr>
            <a:r>
              <a:rPr lang="en" b="0" i="0" u="none" baseline="0" dirty="0"/>
              <a:t>Confusing two chemical products</a:t>
            </a:r>
          </a:p>
          <a:p>
            <a:pPr marL="285750" indent="-285750" algn="l" rtl="0">
              <a:spcBef>
                <a:spcPts val="2100"/>
              </a:spcBef>
              <a:buClr>
                <a:srgbClr val="710018"/>
              </a:buClr>
              <a:buFont typeface="Wingdings" pitchFamily="2" charset="2"/>
              <a:buChar char="q"/>
            </a:pPr>
            <a:r>
              <a:rPr lang="en" b="0" i="0" u="none" baseline="0" dirty="0"/>
              <a:t>Driving a site machine without wearing a seat belt</a:t>
            </a:r>
          </a:p>
          <a:p>
            <a:pPr marL="285750" indent="-285750" algn="l" rtl="0">
              <a:spcBef>
                <a:spcPts val="2100"/>
              </a:spcBef>
              <a:buClr>
                <a:srgbClr val="710018"/>
              </a:buClr>
              <a:buFont typeface="Wingdings" pitchFamily="2" charset="2"/>
              <a:buChar char="q"/>
            </a:pPr>
            <a:r>
              <a:rPr lang="en" b="0" i="0" u="none" baseline="0" dirty="0"/>
              <a:t>Using a phone while driving</a:t>
            </a:r>
          </a:p>
          <a:p>
            <a:pPr marL="285750" indent="-285750" algn="l" rtl="0">
              <a:spcBef>
                <a:spcPts val="2100"/>
              </a:spcBef>
              <a:buClr>
                <a:srgbClr val="710018"/>
              </a:buClr>
              <a:buFont typeface="Wingdings" pitchFamily="2" charset="2"/>
              <a:buChar char="q"/>
            </a:pPr>
            <a:r>
              <a:rPr lang="en" b="0" i="0" u="none" baseline="0" dirty="0"/>
              <a:t>Opening a different valve to the one indicated in the procedure because you don't think it is the right one</a:t>
            </a:r>
          </a:p>
        </p:txBody>
      </p:sp>
      <p:sp>
        <p:nvSpPr>
          <p:cNvPr id="7" name="Rectangle 6"/>
          <p:cNvSpPr/>
          <p:nvPr/>
        </p:nvSpPr>
        <p:spPr>
          <a:xfrm rot="20532324">
            <a:off x="477948" y="2053064"/>
            <a:ext cx="2868093"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en" sz="3200" b="1" i="0" u="none" baseline="0">
                <a:ln w="11430"/>
                <a:gradFill>
                  <a:gsLst>
                    <a:gs pos="0">
                      <a:srgbClr val="03D4A8"/>
                    </a:gs>
                    <a:gs pos="25000">
                      <a:srgbClr val="21D6E0"/>
                    </a:gs>
                    <a:gs pos="75000">
                      <a:srgbClr val="0087E6"/>
                    </a:gs>
                    <a:gs pos="100000">
                      <a:srgbClr val="005CBF"/>
                    </a:gs>
                  </a:gsLst>
                  <a:lin ang="5400000" scaled="0"/>
                </a:gradFill>
                <a:effectLst>
                  <a:outerShdw blurRad="50800" dist="39000" dir="5460000" algn="tl">
                    <a:srgbClr val="000000">
                      <a:alpha val="38000"/>
                    </a:srgbClr>
                  </a:outerShdw>
                </a:effectLst>
                <a:latin typeface="Arial" charset="0"/>
                <a:ea typeface="Arial" charset="0"/>
                <a:cs typeface="Arial" charset="0"/>
              </a:rPr>
              <a:t>Intentional?</a:t>
            </a:r>
          </a:p>
        </p:txBody>
      </p:sp>
      <p:sp>
        <p:nvSpPr>
          <p:cNvPr id="8" name="Rectangle 7"/>
          <p:cNvSpPr/>
          <p:nvPr/>
        </p:nvSpPr>
        <p:spPr>
          <a:xfrm rot="1714872">
            <a:off x="11473" y="3926940"/>
            <a:ext cx="3801042"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defRPr/>
            </a:pPr>
            <a:r>
              <a:rPr lang="en" sz="3200" b="1" i="0" u="none" baseline="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Arial" charset="0"/>
                <a:ea typeface="Arial" charset="0"/>
                <a:cs typeface="Arial" charset="0"/>
              </a:rPr>
              <a:t>Not intentional?</a:t>
            </a:r>
          </a:p>
        </p:txBody>
      </p:sp>
      <p:sp>
        <p:nvSpPr>
          <p:cNvPr id="9"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Assessment of the type of deviation</a:t>
            </a:r>
            <a:endParaRPr lang="en" dirty="0"/>
          </a:p>
        </p:txBody>
      </p:sp>
      <p:sp>
        <p:nvSpPr>
          <p:cNvPr id="23554"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DFB17313-296B-4732-ADDB-D854810B3799}" type="slidenum">
              <a:rPr/>
              <a:pPr algn="r" rtl="0"/>
              <a:t>12</a:t>
            </a:fld>
            <a:endParaRPr lang="en" altLang="fr-FR"/>
          </a:p>
        </p:txBody>
      </p:sp>
      <p:pic>
        <p:nvPicPr>
          <p:cNvPr id="3" name="Image 2"/>
          <p:cNvPicPr>
            <a:picLocks noChangeAspect="1"/>
          </p:cNvPicPr>
          <p:nvPr/>
        </p:nvPicPr>
        <p:blipFill>
          <a:blip r:embed="rId3"/>
          <a:stretch>
            <a:fillRect/>
          </a:stretch>
        </p:blipFill>
        <p:spPr>
          <a:xfrm>
            <a:off x="1979712" y="1052736"/>
            <a:ext cx="4726682" cy="5049275"/>
          </a:xfrm>
          <a:prstGeom prst="rect">
            <a:avLst/>
          </a:prstGeom>
        </p:spPr>
      </p:pic>
      <p:sp>
        <p:nvSpPr>
          <p:cNvPr id="6"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en" b="1" i="0" u="none" baseline="0"/>
              <a:t>Reaction adapted to the deviation</a:t>
            </a:r>
            <a:endParaRPr lang="en" dirty="0"/>
          </a:p>
        </p:txBody>
      </p:sp>
      <p:sp>
        <p:nvSpPr>
          <p:cNvPr id="25602" name="Espace réservé du texte 2"/>
          <p:cNvSpPr>
            <a:spLocks noGrp="1"/>
          </p:cNvSpPr>
          <p:nvPr>
            <p:ph type="body" sz="quarter" idx="12"/>
          </p:nvPr>
        </p:nvSpPr>
        <p:spPr>
          <a:xfrm>
            <a:off x="457200" y="1125538"/>
            <a:ext cx="8218488" cy="5040312"/>
          </a:xfrm>
        </p:spPr>
        <p:txBody>
          <a:bodyPr/>
          <a:lstStyle/>
          <a:p>
            <a:pPr marL="0" indent="0" algn="l" rtl="0">
              <a:buFont typeface="Lucida Grande"/>
              <a:buNone/>
            </a:pPr>
            <a:endParaRPr lang="en" altLang="fr-FR" b="1" dirty="0" smtClean="0">
              <a:cs typeface="Arial" pitchFamily="34" charset="0"/>
            </a:endParaRPr>
          </a:p>
          <a:p>
            <a:pPr marL="0" indent="0" algn="l" rtl="0">
              <a:buFont typeface="Lucida Grande"/>
              <a:buNone/>
            </a:pPr>
            <a:r>
              <a:rPr lang="en" b="0" i="0" u="none" baseline="0">
                <a:cs typeface="Arial" pitchFamily="34" charset="0"/>
              </a:rPr>
              <a:t>In the event of a deviation, </a:t>
            </a:r>
            <a:r>
              <a:rPr lang="en" b="1" i="0" u="none" baseline="0">
                <a:cs typeface="Arial" pitchFamily="34" charset="0"/>
              </a:rPr>
              <a:t>all measures must be implemented to avoid a re-occurrence of the deviation:</a:t>
            </a:r>
            <a:endParaRPr lang="en" altLang="fr-FR" dirty="0" smtClean="0">
              <a:cs typeface="Arial" pitchFamily="34" charset="0"/>
            </a:endParaRPr>
          </a:p>
          <a:p>
            <a:pPr algn="l" rtl="0"/>
            <a:r>
              <a:rPr lang="en" b="0" i="0" u="none" baseline="0">
                <a:cs typeface="Arial" pitchFamily="34" charset="0"/>
              </a:rPr>
              <a:t>React and dare to say… by using the </a:t>
            </a:r>
            <a:r>
              <a:rPr lang="en" b="1" i="0" u="none" baseline="0">
                <a:solidFill>
                  <a:srgbClr val="C00000"/>
                </a:solidFill>
                <a:cs typeface="Arial" pitchFamily="34" charset="0"/>
              </a:rPr>
              <a:t>Stop Card</a:t>
            </a:r>
            <a:r>
              <a:rPr lang="en" b="0" i="0" u="none" baseline="0">
                <a:cs typeface="Arial" pitchFamily="34" charset="0"/>
              </a:rPr>
              <a:t>.</a:t>
            </a:r>
            <a:endParaRPr lang="en" altLang="fr-FR" dirty="0" smtClean="0">
              <a:cs typeface="Arial" pitchFamily="34" charset="0"/>
            </a:endParaRPr>
          </a:p>
          <a:p>
            <a:pPr algn="l" rtl="0"/>
            <a:r>
              <a:rPr lang="en" b="0" i="0" u="none" baseline="0">
                <a:cs typeface="Arial" pitchFamily="34" charset="0"/>
              </a:rPr>
              <a:t>Bring up the event</a:t>
            </a:r>
          </a:p>
          <a:p>
            <a:endParaRPr lang="en" altLang="fr-FR" dirty="0" smtClean="0">
              <a:cs typeface="Arial" pitchFamily="34" charset="0"/>
            </a:endParaRPr>
          </a:p>
          <a:p>
            <a:pPr marL="0" indent="0" algn="l" rtl="0">
              <a:buFont typeface="Lucida Grande"/>
              <a:buNone/>
            </a:pPr>
            <a:r>
              <a:rPr lang="en" b="0" i="0" u="none" baseline="0">
                <a:cs typeface="Arial" pitchFamily="34" charset="0"/>
              </a:rPr>
              <a:t>The reaction must be adapted according to:</a:t>
            </a:r>
          </a:p>
          <a:p>
            <a:pPr algn="l" rtl="0"/>
            <a:r>
              <a:rPr lang="en" b="0" i="0" u="none" baseline="0">
                <a:cs typeface="Arial" pitchFamily="34" charset="0"/>
              </a:rPr>
              <a:t>the nature of the deviation</a:t>
            </a:r>
          </a:p>
          <a:p>
            <a:pPr algn="l" rtl="0"/>
            <a:r>
              <a:rPr lang="en" b="0" i="0" u="none" baseline="0">
                <a:cs typeface="Arial" pitchFamily="34" charset="0"/>
              </a:rPr>
              <a:t>the potential gravity of its consequences</a:t>
            </a:r>
          </a:p>
          <a:p>
            <a:pPr marL="0" indent="0" algn="l" rtl="0">
              <a:buFont typeface="Lucida Grande"/>
              <a:buNone/>
            </a:pPr>
            <a:endParaRPr lang="en" altLang="fr-FR" b="1" dirty="0" smtClean="0">
              <a:cs typeface="Arial" pitchFamily="34" charset="0"/>
            </a:endParaRPr>
          </a:p>
          <a:p>
            <a:pPr marL="0" indent="0" algn="l" rtl="0">
              <a:buFont typeface="Lucida Grande"/>
              <a:buNone/>
            </a:pPr>
            <a:endParaRPr lang="en" altLang="fr-FR" b="1" dirty="0" smtClean="0">
              <a:cs typeface="Arial" pitchFamily="34" charset="0"/>
            </a:endParaRPr>
          </a:p>
          <a:p>
            <a:pPr marL="0" indent="0" algn="l" rtl="0"/>
            <a:endParaRPr lang="en" altLang="fr-FR" dirty="0" smtClean="0">
              <a:cs typeface="Arial" pitchFamily="34" charset="0"/>
            </a:endParaRPr>
          </a:p>
        </p:txBody>
      </p:sp>
      <p:sp>
        <p:nvSpPr>
          <p:cNvPr id="25603"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8DFAC1F-2B9F-43F1-825F-01048CCCC972}" type="slidenum">
              <a:rPr/>
              <a:pPr algn="r" rtl="0"/>
              <a:t>13</a:t>
            </a:fld>
            <a:endParaRPr lang="en" altLang="fr-FR"/>
          </a:p>
        </p:txBody>
      </p:sp>
      <p:sp>
        <p:nvSpPr>
          <p:cNvPr id="6" name="Rectangle 5"/>
          <p:cNvSpPr>
            <a:spLocks noChangeArrowheads="1"/>
          </p:cNvSpPr>
          <p:nvPr/>
        </p:nvSpPr>
        <p:spPr bwMode="auto">
          <a:xfrm>
            <a:off x="1924058" y="5229200"/>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en" sz="800" b="0" i="0" u="none" baseline="0">
                <a:solidFill>
                  <a:srgbClr val="A90025"/>
                </a:solidFill>
              </a:rPr>
              <a:t>	</a:t>
            </a:r>
          </a:p>
          <a:p>
            <a:pPr algn="ctr" rtl="0" eaLnBrk="1" hangingPunct="1">
              <a:spcBef>
                <a:spcPts val="0"/>
              </a:spcBef>
              <a:spcAft>
                <a:spcPts val="0"/>
              </a:spcAft>
            </a:pPr>
            <a:r>
              <a:rPr lang="en" sz="2000" b="1" i="0" u="none" baseline="0">
                <a:solidFill>
                  <a:srgbClr val="A90025"/>
                </a:solidFill>
              </a:rPr>
              <a:t>Room for error exists</a:t>
            </a:r>
            <a:endParaRPr lang="en" altLang="fr-FR" sz="2000" b="1" dirty="0">
              <a:solidFill>
                <a:srgbClr val="A90025"/>
              </a:solidFill>
            </a:endParaRP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summary</a:t>
            </a:r>
            <a:endParaRPr lang="en"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pPr algn="r" rtl="0"/>
            <a:fld id="{CE53D222-3A21-41F0-A754-4195D86F7AE3}" type="slidenum">
              <a:rPr/>
              <a:pPr algn="r" rtl="0"/>
              <a:t>14</a:t>
            </a:fld>
            <a:endParaRPr lang="en" altLang="fr-FR"/>
          </a:p>
        </p:txBody>
      </p:sp>
      <p:sp>
        <p:nvSpPr>
          <p:cNvPr id="6" name="Rectangle 8"/>
          <p:cNvSpPr>
            <a:spLocks noChangeArrowheads="1"/>
          </p:cNvSpPr>
          <p:nvPr/>
        </p:nvSpPr>
        <p:spPr bwMode="auto">
          <a:xfrm>
            <a:off x="2062956" y="1108135"/>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0" eaLnBrk="1" hangingPunct="1">
              <a:spcBef>
                <a:spcPts val="0"/>
              </a:spcBef>
              <a:spcAft>
                <a:spcPts val="0"/>
              </a:spcAft>
              <a:tabLst>
                <a:tab pos="1438275" algn="l"/>
              </a:tabLst>
            </a:pPr>
            <a:r>
              <a:rPr lang="en" sz="2000" b="1" i="0" u="none" baseline="0" dirty="0">
                <a:solidFill>
                  <a:srgbClr val="00B050"/>
                </a:solidFill>
                <a:latin typeface="Arial" charset="0"/>
                <a:ea typeface="Arial" charset="0"/>
                <a:cs typeface="Arial" charset="0"/>
              </a:rPr>
              <a:t>Behavior = observable </a:t>
            </a:r>
            <a:r>
              <a:rPr lang="en" sz="2000" b="1" i="0" u="none" baseline="0" dirty="0" smtClean="0">
                <a:solidFill>
                  <a:srgbClr val="00B050"/>
                </a:solidFill>
                <a:latin typeface="Arial" charset="0"/>
                <a:ea typeface="Arial" charset="0"/>
                <a:cs typeface="Arial" charset="0"/>
              </a:rPr>
              <a:t>action</a:t>
            </a:r>
            <a:endParaRPr lang="en" sz="2000" b="1" dirty="0">
              <a:solidFill>
                <a:srgbClr val="E20031"/>
              </a:solidFill>
              <a:latin typeface="Arial" charset="0"/>
              <a:ea typeface="Arial" charset="0"/>
              <a:cs typeface="Arial" charset="0"/>
              <a:sym typeface="Symbol" pitchFamily="18" charset="2"/>
            </a:endParaRPr>
          </a:p>
          <a:p>
            <a:pPr algn="ctr" rtl="0" eaLnBrk="1" hangingPunct="1">
              <a:spcBef>
                <a:spcPts val="0"/>
              </a:spcBef>
              <a:spcAft>
                <a:spcPts val="0"/>
              </a:spcAft>
              <a:tabLst>
                <a:tab pos="1438275" algn="l"/>
              </a:tabLst>
            </a:pPr>
            <a:r>
              <a:rPr lang="en" sz="2000" b="1" i="0" u="none" baseline="0" dirty="0" smtClean="0">
                <a:solidFill>
                  <a:srgbClr val="A90025"/>
                </a:solidFill>
                <a:sym typeface="Symbol" pitchFamily="18" charset="2"/>
              </a:rPr>
              <a:t>Behavior </a:t>
            </a:r>
            <a:r>
              <a:rPr lang="en" sz="2000" b="1" i="0" u="none" baseline="0" dirty="0">
                <a:solidFill>
                  <a:srgbClr val="A90025"/>
                </a:solidFill>
                <a:sym typeface="Symbol" pitchFamily="18" charset="2"/>
              </a:rPr>
              <a:t> </a:t>
            </a:r>
            <a:r>
              <a:rPr lang="en" sz="2000" b="1" i="0" u="none" baseline="0" dirty="0">
                <a:solidFill>
                  <a:srgbClr val="A90025"/>
                </a:solidFill>
              </a:rPr>
              <a:t>intention</a:t>
            </a:r>
          </a:p>
          <a:p>
            <a:pPr algn="ctr" rtl="0" eaLnBrk="1" hangingPunct="1">
              <a:spcBef>
                <a:spcPts val="0"/>
              </a:spcBef>
              <a:spcAft>
                <a:spcPts val="0"/>
              </a:spcAft>
              <a:tabLst>
                <a:tab pos="1438275" algn="l"/>
              </a:tabLst>
            </a:pPr>
            <a:r>
              <a:rPr lang="en" sz="2000" b="1" i="0" u="none" baseline="0" dirty="0">
                <a:solidFill>
                  <a:srgbClr val="A90025"/>
                </a:solidFill>
                <a:sym typeface="Symbol" pitchFamily="18" charset="2"/>
              </a:rPr>
              <a:t>Behavior  </a:t>
            </a:r>
            <a:r>
              <a:rPr lang="en" sz="2000" b="1" i="0" u="none" baseline="0" dirty="0">
                <a:solidFill>
                  <a:srgbClr val="A90025"/>
                </a:solidFill>
              </a:rPr>
              <a:t>opinion</a:t>
            </a:r>
            <a:endParaRPr lang="en" altLang="fr-FR" sz="2000" b="1" dirty="0">
              <a:solidFill>
                <a:srgbClr val="A90025"/>
              </a:solidFill>
            </a:endParaRPr>
          </a:p>
        </p:txBody>
      </p:sp>
      <p:sp>
        <p:nvSpPr>
          <p:cNvPr id="7" name="Rectangle 8"/>
          <p:cNvSpPr>
            <a:spLocks noChangeArrowheads="1"/>
          </p:cNvSpPr>
          <p:nvPr/>
        </p:nvSpPr>
        <p:spPr bwMode="auto">
          <a:xfrm>
            <a:off x="2062955" y="2403361"/>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a:solidFill>
                  <a:srgbClr val="A90025"/>
                </a:solidFill>
              </a:rPr>
              <a:t>Know the regulations </a:t>
            </a:r>
            <a:r>
              <a:rPr lang="en" sz="2000" b="1" i="0" u="sng" baseline="0">
                <a:solidFill>
                  <a:srgbClr val="A90025"/>
                </a:solidFill>
              </a:rPr>
              <a:t>and</a:t>
            </a:r>
            <a:r>
              <a:rPr lang="en" sz="2000" b="1" i="0" u="none" baseline="0">
                <a:solidFill>
                  <a:srgbClr val="A90025"/>
                </a:solidFill>
              </a:rPr>
              <a:t> apply them</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8" name="Rectangle 8"/>
          <p:cNvSpPr>
            <a:spLocks noChangeArrowheads="1"/>
          </p:cNvSpPr>
          <p:nvPr/>
        </p:nvSpPr>
        <p:spPr bwMode="auto">
          <a:xfrm>
            <a:off x="1562888" y="3328660"/>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dirty="0">
                <a:solidFill>
                  <a:srgbClr val="A90025"/>
                </a:solidFill>
              </a:rPr>
              <a:t>Practice recognition on a daily basis</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9" name="Rectangle 8"/>
          <p:cNvSpPr>
            <a:spLocks noChangeArrowheads="1"/>
          </p:cNvSpPr>
          <p:nvPr/>
        </p:nvSpPr>
        <p:spPr bwMode="auto">
          <a:xfrm>
            <a:off x="1924055" y="4253959"/>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dirty="0">
                <a:solidFill>
                  <a:srgbClr val="A90025"/>
                </a:solidFill>
              </a:rPr>
              <a:t>Any deviation must lead to a reaction</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10" name="Rectangle 9"/>
          <p:cNvSpPr>
            <a:spLocks noChangeArrowheads="1"/>
          </p:cNvSpPr>
          <p:nvPr/>
        </p:nvSpPr>
        <p:spPr bwMode="auto">
          <a:xfrm>
            <a:off x="1924054" y="5179258"/>
            <a:ext cx="5284771"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r>
              <a:rPr lang="en" sz="800" b="0" i="0" u="none" baseline="0">
                <a:solidFill>
                  <a:srgbClr val="A90025"/>
                </a:solidFill>
              </a:rPr>
              <a:t>	</a:t>
            </a:r>
          </a:p>
          <a:p>
            <a:pPr algn="ctr" rtl="0" eaLnBrk="1" hangingPunct="1">
              <a:spcBef>
                <a:spcPts val="0"/>
              </a:spcBef>
              <a:spcAft>
                <a:spcPts val="0"/>
              </a:spcAft>
            </a:pPr>
            <a:r>
              <a:rPr lang="en" sz="2000" b="1" i="0" u="none" baseline="0">
                <a:solidFill>
                  <a:srgbClr val="A90025"/>
                </a:solidFill>
              </a:rPr>
              <a:t>Room for error exists</a:t>
            </a:r>
            <a:endParaRPr lang="en" altLang="fr-FR" sz="2000" b="1" dirty="0">
              <a:solidFill>
                <a:srgbClr val="A90025"/>
              </a:solidFill>
            </a:endParaRP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11"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extLst>
      <p:ext uri="{BB962C8B-B14F-4D97-AF65-F5344CB8AC3E}">
        <p14:creationId xmlns:p14="http://schemas.microsoft.com/office/powerpoint/2010/main" xmlns="" val="2052280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u numéro de diapositive 2"/>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279238B1-A10D-48F3-B24F-D9C121A8AEF7}" type="slidenum">
              <a:rPr/>
              <a:pPr algn="r" rtl="0"/>
              <a:t>2</a:t>
            </a:fld>
            <a:endParaRPr lang="en" altLang="fr-FR"/>
          </a:p>
        </p:txBody>
      </p:sp>
      <p:sp>
        <p:nvSpPr>
          <p:cNvPr id="8" name="Titre 3"/>
          <p:cNvSpPr>
            <a:spLocks noGrp="1"/>
          </p:cNvSpPr>
          <p:nvPr>
            <p:ph type="title"/>
          </p:nvPr>
        </p:nvSpPr>
        <p:spPr/>
        <p:txBody>
          <a:bodyPr/>
          <a:lstStyle/>
          <a:p>
            <a:pPr algn="l" rtl="0" eaLnBrk="1" fontAlgn="auto" hangingPunct="1">
              <a:spcAft>
                <a:spcPts val="0"/>
              </a:spcAft>
              <a:defRPr/>
            </a:pPr>
            <a:r>
              <a:rPr lang="en" b="1" i="0" u="none" baseline="0">
                <a:solidFill>
                  <a:schemeClr val="accent3">
                    <a:lumMod val="75000"/>
                  </a:schemeClr>
                </a:solidFill>
                <a:ea typeface="+mj-ea"/>
              </a:rPr>
              <a:t>Module objectives</a:t>
            </a:r>
            <a:endParaRPr lang="en" dirty="0">
              <a:solidFill>
                <a:schemeClr val="accent3">
                  <a:lumMod val="75000"/>
                </a:schemeClr>
              </a:solidFill>
              <a:ea typeface="+mj-ea"/>
            </a:endParaRPr>
          </a:p>
        </p:txBody>
      </p:sp>
      <p:sp>
        <p:nvSpPr>
          <p:cNvPr id="15363" name="Espace réservé du contenu 4"/>
          <p:cNvSpPr>
            <a:spLocks noGrp="1"/>
          </p:cNvSpPr>
          <p:nvPr>
            <p:ph type="body" sz="quarter" idx="12"/>
          </p:nvPr>
        </p:nvSpPr>
        <p:spPr>
          <a:xfrm>
            <a:off x="457200" y="1773238"/>
            <a:ext cx="8218488" cy="2735882"/>
          </a:xfrm>
        </p:spPr>
        <p:txBody>
          <a:bodyPr>
            <a:normAutofit fontScale="70000" lnSpcReduction="20000"/>
          </a:bodyPr>
          <a:lstStyle/>
          <a:p>
            <a:pPr marL="0" indent="0" algn="l" rtl="0" eaLnBrk="1" hangingPunct="1">
              <a:buFont typeface="Lucida Grande"/>
              <a:buNone/>
            </a:pPr>
            <a:r>
              <a:rPr lang="en" b="1" i="0" u="none" baseline="0">
                <a:cs typeface="Arial" pitchFamily="34" charset="0"/>
              </a:rPr>
              <a:t>At the end of this module, you:</a:t>
            </a:r>
          </a:p>
          <a:p>
            <a:pPr marL="0" indent="0" algn="l" rtl="0" eaLnBrk="1" hangingPunct="1"/>
            <a:endParaRPr lang="en" altLang="fr-FR" dirty="0" smtClean="0">
              <a:cs typeface="Arial" pitchFamily="34" charset="0"/>
            </a:endParaRPr>
          </a:p>
          <a:p>
            <a:pPr marL="284400" indent="-284400" algn="l" rtl="0" eaLnBrk="1" hangingPunct="1"/>
            <a:r>
              <a:rPr lang="en" b="0" i="0" u="none" baseline="0">
                <a:cs typeface="Arial" pitchFamily="34" charset="0"/>
              </a:rPr>
              <a:t>Will understand that behavioral errors can have major consequences (HIPO, accidents, etc.).</a:t>
            </a:r>
          </a:p>
          <a:p>
            <a:pPr marL="284400" indent="-284400" algn="l" rtl="0" eaLnBrk="1" hangingPunct="1"/>
            <a:r>
              <a:rPr lang="en" b="0" i="0" u="none" baseline="0">
                <a:cs typeface="Arial" pitchFamily="34" charset="0"/>
              </a:rPr>
              <a:t>Will know the HSE behavior expected of Total employees.</a:t>
            </a:r>
          </a:p>
          <a:p>
            <a:pPr marL="284400" indent="-284400" algn="l" rtl="0" eaLnBrk="1" hangingPunct="1"/>
            <a:r>
              <a:rPr lang="en" b="0" i="0" u="none" baseline="0">
                <a:cs typeface="Arial" pitchFamily="34" charset="0"/>
              </a:rPr>
              <a:t>Will be able to identify positive behavior to be encouraged and negative behavior on which action should be taken within Total.</a:t>
            </a:r>
          </a:p>
          <a:p>
            <a:pPr marL="0" indent="0" algn="l" rtl="0" eaLnBrk="1" hangingPunct="1"/>
            <a:endParaRPr lang="en" altLang="fr-FR" dirty="0" smtClean="0">
              <a:cs typeface="Arial" pitchFamily="34" charset="0"/>
            </a:endParaRPr>
          </a:p>
          <a:p>
            <a:pPr marL="0" indent="0" algn="l" rtl="0" eaLnBrk="1" hangingPunct="1"/>
            <a:endParaRPr lang="en" altLang="fr-FR" dirty="0" smtClean="0">
              <a:cs typeface="Arial" pitchFamily="34" charset="0"/>
            </a:endParaRPr>
          </a:p>
          <a:p>
            <a:pPr marL="0" indent="0" algn="l" rtl="0" eaLnBrk="1" hangingPunct="1"/>
            <a:endParaRPr lang="en" altLang="fr-FR" dirty="0" smtClean="0">
              <a:cs typeface="Arial" pitchFamily="34" charset="0"/>
            </a:endParaRPr>
          </a:p>
          <a:p>
            <a:pPr marL="0" indent="0" algn="l" rtl="0" eaLnBrk="1" hangingPunct="1">
              <a:buFont typeface="Lucida Grande"/>
              <a:buNone/>
            </a:pPr>
            <a:r>
              <a:rPr lang="en" sz="1600" b="0" i="1" u="none" baseline="0">
                <a:cs typeface="Arial" pitchFamily="34" charset="0"/>
              </a:rPr>
              <a:t>*HIPO = HIgh POtential incidents</a:t>
            </a:r>
          </a:p>
        </p:txBody>
      </p:sp>
      <p:sp>
        <p:nvSpPr>
          <p:cNvPr id="15364"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Feedback video</a:t>
            </a:r>
            <a:endParaRPr lang="en"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pPr algn="r" rtl="0"/>
            <a:fld id="{CE53D222-3A21-41F0-A754-4195D86F7AE3}" type="slidenum">
              <a:rPr/>
              <a:pPr algn="r" rtl="0"/>
              <a:t>3</a:t>
            </a:fld>
            <a:endParaRPr lang="en" altLang="fr-FR"/>
          </a:p>
        </p:txBody>
      </p:sp>
      <p:pic>
        <p:nvPicPr>
          <p:cNvPr id="6" name="Image 5">
            <a:hlinkClick r:id="rId2"/>
          </p:cNvPr>
          <p:cNvPicPr>
            <a:picLocks noChangeAspect="1"/>
          </p:cNvPicPr>
          <p:nvPr/>
        </p:nvPicPr>
        <p:blipFill>
          <a:blip r:embed="rId3"/>
          <a:stretch>
            <a:fillRect/>
          </a:stretch>
        </p:blipFill>
        <p:spPr>
          <a:xfrm>
            <a:off x="2440669" y="1916832"/>
            <a:ext cx="4251549" cy="3168352"/>
          </a:xfrm>
          <a:prstGeom prst="rect">
            <a:avLst/>
          </a:prstGeom>
        </p:spPr>
      </p:pic>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extLst>
      <p:ext uri="{BB962C8B-B14F-4D97-AF65-F5344CB8AC3E}">
        <p14:creationId xmlns:p14="http://schemas.microsoft.com/office/powerpoint/2010/main" xmlns="" val="1921923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52CC1649-3A62-4590-9077-6808426157B9}" type="slidenum">
              <a:rPr/>
              <a:pPr algn="r" rtl="0"/>
              <a:t>4</a:t>
            </a:fld>
            <a:endParaRPr lang="en" altLang="fr-FR"/>
          </a:p>
        </p:txBody>
      </p:sp>
      <p:sp>
        <p:nvSpPr>
          <p:cNvPr id="16387" name="Espace réservé du texte 2"/>
          <p:cNvSpPr>
            <a:spLocks noGrp="1"/>
          </p:cNvSpPr>
          <p:nvPr>
            <p:ph type="body" sz="quarter" idx="12"/>
          </p:nvPr>
        </p:nvSpPr>
        <p:spPr>
          <a:xfrm>
            <a:off x="457200" y="1562230"/>
            <a:ext cx="8435280" cy="4392612"/>
          </a:xfrm>
        </p:spPr>
        <p:txBody>
          <a:bodyPr/>
          <a:lstStyle/>
          <a:p>
            <a:pPr marL="0" indent="0" algn="l" rtl="0" eaLnBrk="1" hangingPunct="1">
              <a:lnSpc>
                <a:spcPct val="80000"/>
              </a:lnSpc>
              <a:buFont typeface="Lucida Grande"/>
              <a:buNone/>
            </a:pPr>
            <a:r>
              <a:rPr lang="en" b="1" i="0" u="none" baseline="0" dirty="0">
                <a:cs typeface="Arial" pitchFamily="34" charset="0"/>
              </a:rPr>
              <a:t>Safety rests on 3 pillars:</a:t>
            </a:r>
          </a:p>
          <a:p>
            <a:pPr marL="0" indent="0" algn="l" rtl="0" eaLnBrk="1" hangingPunct="1">
              <a:lnSpc>
                <a:spcPct val="80000"/>
              </a:lnSpc>
              <a:buFont typeface="Lucida Grande"/>
              <a:buNone/>
            </a:pPr>
            <a:endParaRPr lang="en" altLang="fr-FR" sz="1700" dirty="0" smtClean="0">
              <a:cs typeface="Arial" pitchFamily="34" charset="0"/>
            </a:endParaRPr>
          </a:p>
          <a:p>
            <a:pPr marL="284400" indent="-284400" algn="l" rtl="0" eaLnBrk="1" hangingPunct="1">
              <a:lnSpc>
                <a:spcPct val="80000"/>
              </a:lnSpc>
            </a:pPr>
            <a:r>
              <a:rPr lang="en" b="0" i="0" u="none" baseline="0" dirty="0">
                <a:cs typeface="Arial" pitchFamily="34" charset="0"/>
              </a:rPr>
              <a:t>The way in which the facilities/equipment are designed/built.</a:t>
            </a:r>
          </a:p>
          <a:p>
            <a:pPr marL="284400" indent="-284400" algn="l" rtl="0" eaLnBrk="1" hangingPunct="1">
              <a:lnSpc>
                <a:spcPct val="80000"/>
              </a:lnSpc>
            </a:pPr>
            <a:r>
              <a:rPr lang="en" b="0" i="0" u="none" baseline="0" dirty="0">
                <a:cs typeface="Arial" pitchFamily="34" charset="0"/>
              </a:rPr>
              <a:t>A management system (regulations, procedures, responsibilities, etc.)</a:t>
            </a:r>
          </a:p>
          <a:p>
            <a:pPr marL="284400" indent="-284400" algn="l" rtl="0" eaLnBrk="1" hangingPunct="1">
              <a:lnSpc>
                <a:spcPct val="80000"/>
              </a:lnSpc>
            </a:pPr>
            <a:r>
              <a:rPr lang="en" b="0" i="0" u="none" baseline="0" dirty="0">
                <a:cs typeface="Arial" pitchFamily="34" charset="0"/>
              </a:rPr>
              <a:t>Human behaviors </a:t>
            </a:r>
          </a:p>
          <a:p>
            <a:pPr marL="0" indent="0" algn="l" rtl="0" eaLnBrk="1" hangingPunct="1">
              <a:lnSpc>
                <a:spcPct val="80000"/>
              </a:lnSpc>
            </a:pPr>
            <a:endParaRPr lang="en" altLang="fr-FR" sz="1800" dirty="0" smtClean="0">
              <a:cs typeface="Arial" pitchFamily="34" charset="0"/>
            </a:endParaRPr>
          </a:p>
          <a:p>
            <a:pPr marL="0" indent="0" algn="l" rtl="0" eaLnBrk="1" hangingPunct="1">
              <a:lnSpc>
                <a:spcPct val="80000"/>
              </a:lnSpc>
            </a:pPr>
            <a:endParaRPr lang="en" altLang="fr-FR" sz="1800" dirty="0" smtClean="0">
              <a:cs typeface="Arial" pitchFamily="34" charset="0"/>
            </a:endParaRPr>
          </a:p>
          <a:p>
            <a:pPr marL="0" indent="0" algn="l" rtl="0" eaLnBrk="1" hangingPunct="1">
              <a:lnSpc>
                <a:spcPct val="80000"/>
              </a:lnSpc>
            </a:pPr>
            <a:endParaRPr lang="en" altLang="fr-FR" sz="1800" dirty="0" smtClean="0">
              <a:cs typeface="Arial" pitchFamily="34" charset="0"/>
            </a:endParaRPr>
          </a:p>
          <a:p>
            <a:pPr marL="0" indent="0" algn="ctr" rtl="0" eaLnBrk="1" hangingPunct="1">
              <a:lnSpc>
                <a:spcPct val="80000"/>
              </a:lnSpc>
              <a:buFont typeface="Lucida Grande"/>
              <a:buNone/>
            </a:pPr>
            <a:r>
              <a:rPr lang="en" sz="1800" b="0" i="0" u="none" baseline="0" dirty="0">
                <a:cs typeface="Arial" pitchFamily="34" charset="0"/>
              </a:rPr>
              <a:t>Between 60% and 80% of accidents at the workstation                 </a:t>
            </a:r>
            <a:endParaRPr lang="en" altLang="fr-FR" sz="1800" dirty="0" smtClean="0">
              <a:cs typeface="Arial" pitchFamily="34" charset="0"/>
            </a:endParaRPr>
          </a:p>
          <a:p>
            <a:pPr marL="0" indent="0" algn="ctr" rtl="0" eaLnBrk="1" hangingPunct="1">
              <a:lnSpc>
                <a:spcPct val="80000"/>
              </a:lnSpc>
              <a:buFont typeface="Lucida Grande"/>
              <a:buNone/>
            </a:pPr>
            <a:endParaRPr lang="en" altLang="fr-FR" sz="1800" dirty="0" smtClean="0">
              <a:cs typeface="Arial" pitchFamily="34" charset="0"/>
            </a:endParaRPr>
          </a:p>
          <a:p>
            <a:pPr marL="0" indent="0" algn="ctr" rtl="0" eaLnBrk="1" hangingPunct="1">
              <a:lnSpc>
                <a:spcPct val="80000"/>
              </a:lnSpc>
              <a:buFont typeface="Lucida Grande"/>
              <a:buNone/>
            </a:pPr>
            <a:endParaRPr lang="en" altLang="fr-FR" sz="1800" dirty="0" smtClean="0">
              <a:cs typeface="Arial" pitchFamily="34" charset="0"/>
            </a:endParaRPr>
          </a:p>
          <a:p>
            <a:pPr marL="0" indent="0" algn="ctr" rtl="0" eaLnBrk="1" hangingPunct="1">
              <a:lnSpc>
                <a:spcPct val="80000"/>
              </a:lnSpc>
              <a:buFont typeface="Lucida Grande"/>
              <a:buNone/>
            </a:pPr>
            <a:endParaRPr lang="en" altLang="fr-FR" sz="1800" dirty="0" smtClean="0">
              <a:cs typeface="Arial" pitchFamily="34" charset="0"/>
            </a:endParaRPr>
          </a:p>
          <a:p>
            <a:pPr marL="0" indent="0" algn="ctr" rtl="0" eaLnBrk="1" hangingPunct="1">
              <a:lnSpc>
                <a:spcPct val="80000"/>
              </a:lnSpc>
              <a:buFont typeface="Lucida Grande"/>
              <a:buNone/>
            </a:pPr>
            <a:r>
              <a:rPr lang="en" sz="1800" b="0" i="0" u="none" baseline="0" dirty="0">
                <a:cs typeface="Arial" pitchFamily="34" charset="0"/>
              </a:rPr>
              <a:t>behavioral causes</a:t>
            </a:r>
            <a:endParaRPr lang="en" altLang="fr-FR" sz="1800" dirty="0">
              <a:cs typeface="Arial" pitchFamily="34" charset="0"/>
            </a:endParaRPr>
          </a:p>
          <a:p>
            <a:pPr marL="0" indent="0" algn="ctr" rtl="0" eaLnBrk="1" hangingPunct="1">
              <a:lnSpc>
                <a:spcPct val="80000"/>
              </a:lnSpc>
              <a:buFont typeface="Lucida Grande"/>
              <a:buNone/>
            </a:pPr>
            <a:endParaRPr lang="en" altLang="fr-FR" sz="1800" dirty="0" smtClean="0">
              <a:cs typeface="Arial" pitchFamily="34" charset="0"/>
            </a:endParaRPr>
          </a:p>
        </p:txBody>
      </p:sp>
      <p:sp>
        <p:nvSpPr>
          <p:cNvPr id="8" name="Flèche vers la droite 7"/>
          <p:cNvSpPr/>
          <p:nvPr/>
        </p:nvSpPr>
        <p:spPr>
          <a:xfrm rot="5400000">
            <a:off x="4175919" y="4482579"/>
            <a:ext cx="792163" cy="557213"/>
          </a:xfrm>
          <a:prstGeom prst="rightArrow">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eaLnBrk="1" hangingPunct="1"/>
            <a:endParaRPr lang="en" altLang="fr-FR">
              <a:solidFill>
                <a:srgbClr val="FFFFFF"/>
              </a:solidFill>
              <a:cs typeface="Arial" pitchFamily="34" charset="0"/>
            </a:endParaRPr>
          </a:p>
        </p:txBody>
      </p:sp>
      <p:sp>
        <p:nvSpPr>
          <p:cNvPr id="2" name="Titre 1"/>
          <p:cNvSpPr>
            <a:spLocks noGrp="1"/>
          </p:cNvSpPr>
          <p:nvPr>
            <p:ph type="title"/>
          </p:nvPr>
        </p:nvSpPr>
        <p:spPr/>
        <p:txBody>
          <a:bodyPr wrap="square" numCol="1" anchorCtr="0" compatLnSpc="1">
            <a:prstTxWarp prst="textNoShape">
              <a:avLst/>
            </a:prstTxWarp>
          </a:bodyPr>
          <a:lstStyle/>
          <a:p>
            <a:pPr algn="l" rtl="0"/>
            <a:r>
              <a:rPr lang="en" b="1" i="0" u="none" baseline="0">
                <a:cs typeface="Arial" pitchFamily="34" charset="0"/>
              </a:rPr>
              <a:t>The 3 pillars of safety</a:t>
            </a: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06824" y="2276872"/>
            <a:ext cx="2629672" cy="2023377"/>
          </a:xfrm>
          <a:prstGeom prst="rect">
            <a:avLst/>
          </a:prstGeom>
        </p:spPr>
      </p:pic>
      <p:sp>
        <p:nvSpPr>
          <p:cNvPr id="2" name="Titre 1"/>
          <p:cNvSpPr>
            <a:spLocks noGrp="1"/>
          </p:cNvSpPr>
          <p:nvPr>
            <p:ph type="title"/>
          </p:nvPr>
        </p:nvSpPr>
        <p:spPr/>
        <p:txBody>
          <a:bodyPr/>
          <a:lstStyle/>
          <a:p>
            <a:pPr algn="l" rtl="0" eaLnBrk="1" hangingPunct="1">
              <a:defRPr/>
            </a:pPr>
            <a:r>
              <a:rPr lang="en" b="1" i="0" u="none" baseline="0"/>
              <a:t>Definition of behavior</a:t>
            </a:r>
            <a:endParaRPr lang="en" dirty="0"/>
          </a:p>
        </p:txBody>
      </p:sp>
      <p:sp>
        <p:nvSpPr>
          <p:cNvPr id="17410" name="Espace réservé du texte 2"/>
          <p:cNvSpPr>
            <a:spLocks noGrp="1"/>
          </p:cNvSpPr>
          <p:nvPr>
            <p:ph type="body" sz="quarter" idx="12"/>
          </p:nvPr>
        </p:nvSpPr>
        <p:spPr>
          <a:xfrm>
            <a:off x="251520" y="981075"/>
            <a:ext cx="7993063" cy="5040313"/>
          </a:xfrm>
        </p:spPr>
        <p:txBody>
          <a:bodyPr/>
          <a:lstStyle/>
          <a:p>
            <a:pPr algn="l" rtl="0" eaLnBrk="1" hangingPunct="1"/>
            <a:r>
              <a:rPr lang="en" b="0" i="0" u="sng" baseline="0" dirty="0">
                <a:cs typeface="Arial" pitchFamily="34" charset="0"/>
              </a:rPr>
              <a:t>Examples of behaviors:</a:t>
            </a:r>
          </a:p>
          <a:p>
            <a:pPr lvl="1" algn="l" rtl="0" eaLnBrk="1" hangingPunct="1"/>
            <a:r>
              <a:rPr lang="en" b="0" i="0" u="none" baseline="0" dirty="0">
                <a:cs typeface="Arial" pitchFamily="34" charset="0"/>
              </a:rPr>
              <a:t>Speaking to people about safety</a:t>
            </a:r>
          </a:p>
          <a:p>
            <a:pPr lvl="1" algn="l" rtl="0" eaLnBrk="1" hangingPunct="1"/>
            <a:r>
              <a:rPr lang="en" b="0" i="0" u="none" baseline="0" dirty="0">
                <a:cs typeface="Arial" pitchFamily="34" charset="0"/>
              </a:rPr>
              <a:t>Not applying a procedure</a:t>
            </a:r>
          </a:p>
          <a:p>
            <a:pPr lvl="1" algn="l" rtl="0" eaLnBrk="1" hangingPunct="1"/>
            <a:r>
              <a:rPr lang="en" b="0" i="0" u="none" baseline="0" dirty="0">
                <a:cs typeface="Arial" pitchFamily="34" charset="0"/>
              </a:rPr>
              <a:t>Inspecting facilities regularly </a:t>
            </a:r>
          </a:p>
          <a:p>
            <a:pPr lvl="1" algn="l" rtl="0" eaLnBrk="1" hangingPunct="1"/>
            <a:r>
              <a:rPr lang="fr-FR" dirty="0" smtClean="0">
                <a:cs typeface="Arial" pitchFamily="34" charset="0"/>
              </a:rPr>
              <a:t>E</a:t>
            </a:r>
            <a:r>
              <a:rPr lang="en" dirty="0" smtClean="0">
                <a:cs typeface="Arial" pitchFamily="34" charset="0"/>
              </a:rPr>
              <a:t>tc.</a:t>
            </a:r>
            <a:endParaRPr lang="en" b="0" i="0" u="none" baseline="0" dirty="0">
              <a:cs typeface="Arial" pitchFamily="34" charset="0"/>
            </a:endParaRPr>
          </a:p>
          <a:p>
            <a:pPr algn="l" rtl="0" eaLnBrk="1" hangingPunct="1">
              <a:buFont typeface="Courier New" pitchFamily="49" charset="0"/>
              <a:buChar char="o"/>
            </a:pPr>
            <a:endParaRPr lang="en" altLang="fr-FR" sz="1400" dirty="0" smtClean="0">
              <a:cs typeface="Arial" pitchFamily="34" charset="0"/>
            </a:endParaRPr>
          </a:p>
          <a:p>
            <a:pPr algn="l" rtl="0" eaLnBrk="1" hangingPunct="1"/>
            <a:r>
              <a:rPr lang="en" b="0" i="0" u="sng" baseline="0" dirty="0">
                <a:cs typeface="Arial" pitchFamily="34" charset="0"/>
              </a:rPr>
              <a:t>Examples of other “activities” which are not behaviors:</a:t>
            </a:r>
          </a:p>
          <a:p>
            <a:pPr lvl="1" algn="l" rtl="0" eaLnBrk="1" hangingPunct="1"/>
            <a:r>
              <a:rPr lang="en" b="0" i="0" u="none" baseline="0" dirty="0">
                <a:cs typeface="Arial" pitchFamily="34" charset="0"/>
              </a:rPr>
              <a:t>Thinking about speaking to people about safety</a:t>
            </a:r>
          </a:p>
          <a:p>
            <a:pPr lvl="1" algn="l" rtl="0" eaLnBrk="1" hangingPunct="1"/>
            <a:r>
              <a:rPr lang="en" b="0" i="0" u="none" baseline="0" dirty="0">
                <a:cs typeface="Arial" pitchFamily="34" charset="0"/>
              </a:rPr>
              <a:t>Wondering whether a procedure is applicable</a:t>
            </a:r>
          </a:p>
          <a:p>
            <a:pPr lvl="1" algn="l" rtl="0" eaLnBrk="1" hangingPunct="1"/>
            <a:r>
              <a:rPr lang="en" b="0" i="0" u="none" baseline="0" dirty="0">
                <a:cs typeface="Arial" pitchFamily="34" charset="0"/>
              </a:rPr>
              <a:t>Thinking about the date of the next inspection to be carried out</a:t>
            </a:r>
          </a:p>
          <a:p>
            <a:pPr lvl="1" algn="l" rtl="0" eaLnBrk="1" hangingPunct="1"/>
            <a:r>
              <a:rPr lang="fr-FR" altLang="fr-FR" dirty="0" smtClean="0">
                <a:cs typeface="Arial" pitchFamily="34" charset="0"/>
              </a:rPr>
              <a:t>E</a:t>
            </a:r>
            <a:r>
              <a:rPr lang="en" altLang="fr-FR" dirty="0" smtClean="0">
                <a:cs typeface="Arial" pitchFamily="34" charset="0"/>
              </a:rPr>
              <a:t>tc.</a:t>
            </a:r>
          </a:p>
        </p:txBody>
      </p:sp>
      <p:sp>
        <p:nvSpPr>
          <p:cNvPr id="17411"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3A6812D-A10A-470C-B244-9295182252DD}" type="slidenum">
              <a:rPr/>
              <a:pPr algn="r" rtl="0"/>
              <a:t>5</a:t>
            </a:fld>
            <a:endParaRPr lang="en" altLang="fr-FR"/>
          </a:p>
        </p:txBody>
      </p:sp>
      <p:sp>
        <p:nvSpPr>
          <p:cNvPr id="17413"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b="0" i="0" u="none" baseline="0">
                <a:latin typeface="Arial" pitchFamily="34" charset="0"/>
                <a:cs typeface="Arial" pitchFamily="34" charset="0"/>
              </a:rPr>
              <a:t>H3SE integration kit - TCG 4.1 - Behaviors (positive and negative) – V1</a:t>
            </a:r>
          </a:p>
        </p:txBody>
      </p:sp>
      <p:sp>
        <p:nvSpPr>
          <p:cNvPr id="8" name="Rectangle 8"/>
          <p:cNvSpPr>
            <a:spLocks noChangeArrowheads="1"/>
          </p:cNvSpPr>
          <p:nvPr/>
        </p:nvSpPr>
        <p:spPr bwMode="auto">
          <a:xfrm>
            <a:off x="1816893" y="5168900"/>
            <a:ext cx="5006975" cy="923925"/>
          </a:xfrm>
          <a:prstGeom prst="rect">
            <a:avLst/>
          </a:prstGeom>
          <a:solidFill>
            <a:schemeClr val="bg1"/>
          </a:solidFill>
          <a:ln w="19050">
            <a:solidFill>
              <a:srgbClr val="BD2B0B"/>
            </a:solidFill>
            <a:miter lim="800000"/>
            <a:headEnd/>
            <a:tailEnd/>
          </a:ln>
        </p:spPr>
        <p:txBody>
          <a:bodyPr lIns="0" tIns="0" rIns="252000" bIns="0" anchor="ctr">
            <a:spAutoFit/>
          </a:bodyPr>
          <a:lstStyle/>
          <a:p>
            <a:pPr algn="ctr" rtl="0" eaLnBrk="1" hangingPunct="1">
              <a:spcBef>
                <a:spcPts val="0"/>
              </a:spcBef>
              <a:spcAft>
                <a:spcPts val="0"/>
              </a:spcAft>
              <a:tabLst>
                <a:tab pos="1438275" algn="l"/>
              </a:tabLst>
            </a:pPr>
            <a:r>
              <a:rPr lang="en" sz="2000" b="1" i="0" u="none" baseline="0" dirty="0">
                <a:solidFill>
                  <a:srgbClr val="00B050"/>
                </a:solidFill>
                <a:latin typeface="Arial" charset="0"/>
                <a:ea typeface="Arial" charset="0"/>
                <a:cs typeface="Arial" charset="0"/>
              </a:rPr>
              <a:t>Behavior = observable </a:t>
            </a:r>
            <a:r>
              <a:rPr lang="en" sz="2000" b="1" i="0" u="none" baseline="0" dirty="0" smtClean="0">
                <a:solidFill>
                  <a:srgbClr val="00B050"/>
                </a:solidFill>
                <a:latin typeface="Arial" charset="0"/>
                <a:ea typeface="Arial" charset="0"/>
                <a:cs typeface="Arial" charset="0"/>
              </a:rPr>
              <a:t>action</a:t>
            </a:r>
            <a:endParaRPr lang="en" sz="2000" b="1" dirty="0">
              <a:solidFill>
                <a:srgbClr val="E20031"/>
              </a:solidFill>
              <a:latin typeface="Arial" charset="0"/>
              <a:ea typeface="Arial" charset="0"/>
              <a:cs typeface="Arial" charset="0"/>
              <a:sym typeface="Symbol" pitchFamily="18" charset="2"/>
            </a:endParaRPr>
          </a:p>
          <a:p>
            <a:pPr algn="ctr" rtl="0" eaLnBrk="1" hangingPunct="1">
              <a:spcBef>
                <a:spcPts val="0"/>
              </a:spcBef>
              <a:spcAft>
                <a:spcPts val="0"/>
              </a:spcAft>
              <a:tabLst>
                <a:tab pos="1438275" algn="l"/>
              </a:tabLst>
            </a:pPr>
            <a:r>
              <a:rPr lang="en" sz="2000" b="1" i="0" u="none" baseline="0" dirty="0" smtClean="0">
                <a:solidFill>
                  <a:srgbClr val="A90025"/>
                </a:solidFill>
                <a:sym typeface="Symbol" pitchFamily="18" charset="2"/>
              </a:rPr>
              <a:t>Behavior </a:t>
            </a:r>
            <a:r>
              <a:rPr lang="en" sz="2000" b="1" i="0" u="none" baseline="0" dirty="0">
                <a:solidFill>
                  <a:srgbClr val="A90025"/>
                </a:solidFill>
                <a:sym typeface="Symbol" pitchFamily="18" charset="2"/>
              </a:rPr>
              <a:t> </a:t>
            </a:r>
            <a:r>
              <a:rPr lang="en" sz="2000" b="1" i="0" u="none" baseline="0" dirty="0">
                <a:solidFill>
                  <a:srgbClr val="A90025"/>
                </a:solidFill>
              </a:rPr>
              <a:t>intention</a:t>
            </a:r>
          </a:p>
          <a:p>
            <a:pPr algn="ctr" rtl="0" eaLnBrk="1" hangingPunct="1">
              <a:spcBef>
                <a:spcPts val="0"/>
              </a:spcBef>
              <a:spcAft>
                <a:spcPts val="0"/>
              </a:spcAft>
              <a:tabLst>
                <a:tab pos="1438275" algn="l"/>
              </a:tabLst>
            </a:pPr>
            <a:r>
              <a:rPr lang="en" sz="2000" b="1" i="0" u="none" baseline="0" dirty="0">
                <a:solidFill>
                  <a:srgbClr val="A90025"/>
                </a:solidFill>
                <a:sym typeface="Symbol" pitchFamily="18" charset="2"/>
              </a:rPr>
              <a:t>Behavior  </a:t>
            </a:r>
            <a:r>
              <a:rPr lang="en" sz="2000" b="1" i="0" u="none" baseline="0" dirty="0">
                <a:solidFill>
                  <a:srgbClr val="A90025"/>
                </a:solidFill>
              </a:rPr>
              <a:t>opinion</a:t>
            </a:r>
            <a:endParaRPr lang="en" altLang="fr-FR" sz="2000" b="1" dirty="0">
              <a:solidFill>
                <a:srgbClr val="A9002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Exercise</a:t>
            </a:r>
            <a:endParaRPr lang="en" dirty="0"/>
          </a:p>
        </p:txBody>
      </p:sp>
      <p:sp>
        <p:nvSpPr>
          <p:cNvPr id="18434" name="Espace réservé du texte 2"/>
          <p:cNvSpPr>
            <a:spLocks noGrp="1"/>
          </p:cNvSpPr>
          <p:nvPr>
            <p:ph type="body" sz="quarter" idx="12"/>
          </p:nvPr>
        </p:nvSpPr>
        <p:spPr>
          <a:xfrm>
            <a:off x="457200" y="1125538"/>
            <a:ext cx="8218488" cy="5040312"/>
          </a:xfrm>
        </p:spPr>
        <p:txBody>
          <a:bodyPr/>
          <a:lstStyle/>
          <a:p>
            <a:pPr marL="0" indent="0" algn="l" rtl="0" eaLnBrk="1" hangingPunct="1">
              <a:spcAft>
                <a:spcPts val="1200"/>
              </a:spcAft>
              <a:buFont typeface="Lucida Grande"/>
              <a:buNone/>
            </a:pPr>
            <a:r>
              <a:rPr lang="en" sz="2400" b="1" i="0" u="none" baseline="0">
                <a:solidFill>
                  <a:srgbClr val="404040"/>
                </a:solidFill>
                <a:cs typeface="Arial" pitchFamily="34" charset="0"/>
              </a:rPr>
              <a:t>Behavior or not?</a:t>
            </a:r>
          </a:p>
          <a:p>
            <a:pPr marL="284400" indent="-284400" algn="l" rtl="0" eaLnBrk="1" hangingPunct="1">
              <a:spcBef>
                <a:spcPts val="1200"/>
              </a:spcBef>
              <a:buFont typeface="Wingdings" pitchFamily="2" charset="2"/>
              <a:buChar char="q"/>
            </a:pPr>
            <a:r>
              <a:rPr lang="en" b="0" i="0" u="none" baseline="0">
                <a:cs typeface="Arial" pitchFamily="34" charset="0"/>
              </a:rPr>
              <a:t>Working at height without a harness</a:t>
            </a:r>
          </a:p>
          <a:p>
            <a:pPr marL="284400" indent="-284400" algn="l" rtl="0" eaLnBrk="1" hangingPunct="1">
              <a:spcBef>
                <a:spcPts val="1200"/>
              </a:spcBef>
              <a:buFont typeface="Wingdings" pitchFamily="2" charset="2"/>
              <a:buChar char="q"/>
            </a:pPr>
            <a:r>
              <a:rPr lang="en" b="0" i="0" u="none" baseline="0">
                <a:cs typeface="Arial" pitchFamily="34" charset="0"/>
              </a:rPr>
              <a:t>Being stressed</a:t>
            </a:r>
          </a:p>
          <a:p>
            <a:pPr marL="284400" indent="-284400" algn="l" rtl="0" eaLnBrk="1" hangingPunct="1">
              <a:spcBef>
                <a:spcPts val="1200"/>
              </a:spcBef>
              <a:buFont typeface="Wingdings" pitchFamily="2" charset="2"/>
              <a:buChar char="q"/>
            </a:pPr>
            <a:r>
              <a:rPr lang="en" b="0" i="0" u="none" baseline="0">
                <a:cs typeface="Arial" pitchFamily="34" charset="0"/>
              </a:rPr>
              <a:t>Taking a Safety Tour</a:t>
            </a:r>
          </a:p>
          <a:p>
            <a:pPr marL="284400" indent="-284400" algn="l" rtl="0" eaLnBrk="1" hangingPunct="1">
              <a:spcBef>
                <a:spcPts val="1200"/>
              </a:spcBef>
              <a:buFont typeface="Wingdings" pitchFamily="2" charset="2"/>
              <a:buChar char="q"/>
            </a:pPr>
            <a:r>
              <a:rPr lang="en" b="0" i="0" u="none" baseline="0">
                <a:cs typeface="Arial" pitchFamily="34" charset="0"/>
              </a:rPr>
              <a:t>Suggesting one of your colleagues take a Safety Tour</a:t>
            </a:r>
          </a:p>
          <a:p>
            <a:pPr marL="284400" indent="-284400" algn="l" rtl="0" eaLnBrk="1" hangingPunct="1">
              <a:spcBef>
                <a:spcPts val="1200"/>
              </a:spcBef>
              <a:buFont typeface="Wingdings" pitchFamily="2" charset="2"/>
              <a:buChar char="q"/>
            </a:pPr>
            <a:r>
              <a:rPr lang="en" b="0" i="0" u="none" baseline="0">
                <a:cs typeface="Arial" pitchFamily="34" charset="0"/>
              </a:rPr>
              <a:t>Convincing yourself that safety is your priority</a:t>
            </a:r>
          </a:p>
          <a:p>
            <a:pPr marL="284400" indent="-284400" algn="l" rtl="0" eaLnBrk="1" hangingPunct="1">
              <a:spcBef>
                <a:spcPts val="1200"/>
              </a:spcBef>
              <a:buFont typeface="Wingdings" pitchFamily="2" charset="2"/>
              <a:buChar char="q"/>
            </a:pPr>
            <a:r>
              <a:rPr lang="en" b="0" i="0" u="none" baseline="0">
                <a:cs typeface="Arial" pitchFamily="34" charset="0"/>
              </a:rPr>
              <a:t>Driving the wrong way on the highway</a:t>
            </a:r>
          </a:p>
          <a:p>
            <a:pPr marL="0" indent="0" algn="l" rtl="0" eaLnBrk="1" hangingPunct="1">
              <a:spcBef>
                <a:spcPts val="600"/>
              </a:spcBef>
            </a:pPr>
            <a:endParaRPr lang="en" altLang="fr-FR" dirty="0" smtClean="0">
              <a:cs typeface="Arial" pitchFamily="34" charset="0"/>
            </a:endParaRPr>
          </a:p>
        </p:txBody>
      </p:sp>
      <p:sp>
        <p:nvSpPr>
          <p:cNvPr id="18435"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A077FCEB-2FAB-41EF-B401-039C56F3F4B2}" type="slidenum">
              <a:rPr/>
              <a:pPr algn="r" rtl="0"/>
              <a:t>6</a:t>
            </a:fld>
            <a:endParaRPr lang="en" altLang="fr-FR"/>
          </a:p>
        </p:txBody>
      </p:sp>
      <p:sp>
        <p:nvSpPr>
          <p:cNvPr id="6" name="Rectangle 5"/>
          <p:cNvSpPr/>
          <p:nvPr/>
        </p:nvSpPr>
        <p:spPr>
          <a:xfrm rot="20366507">
            <a:off x="5386182" y="1246445"/>
            <a:ext cx="3438505"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eaLnBrk="1" hangingPunct="1">
              <a:defRPr/>
            </a:pPr>
            <a:r>
              <a:rPr lang="en" sz="4800" b="1" i="0" u="none" baseline="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Action?</a:t>
            </a:r>
          </a:p>
          <a:p>
            <a:pPr algn="l" rtl="0" eaLnBrk="1" hangingPunct="1">
              <a:defRPr/>
            </a:pPr>
            <a:r>
              <a:rPr lang="en" sz="4800" b="1" i="0" u="none" baseline="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Observable</a:t>
            </a:r>
            <a:r>
              <a:rPr lang="en" sz="3600" b="1" i="0" u="none" baseline="0" dirty="0">
                <a:ln w="11430"/>
                <a:gradFill>
                  <a:gsLst>
                    <a:gs pos="0">
                      <a:srgbClr val="FFF200"/>
                    </a:gs>
                    <a:gs pos="45000">
                      <a:srgbClr val="FF7A00"/>
                    </a:gs>
                    <a:gs pos="70000">
                      <a:srgbClr val="FF0300"/>
                    </a:gs>
                    <a:gs pos="100000">
                      <a:srgbClr val="4D0808"/>
                    </a:gs>
                  </a:gsLst>
                  <a:lin ang="5400000" scaled="0"/>
                </a:gradFill>
                <a:effectLst>
                  <a:outerShdw blurRad="50800" dist="39000" dir="5460000" algn="tl">
                    <a:srgbClr val="000000">
                      <a:alpha val="38000"/>
                    </a:srgbClr>
                  </a:outerShdw>
                </a:effectLst>
                <a:latin typeface="Calibri" pitchFamily="34" charset="0"/>
                <a:ea typeface="Arial" charset="0"/>
                <a:cs typeface="Arial" charset="0"/>
              </a:rPr>
              <a:t>?</a:t>
            </a:r>
          </a:p>
        </p:txBody>
      </p:sp>
      <p:sp>
        <p:nvSpPr>
          <p:cNvPr id="7" name="Freeform 173"/>
          <p:cNvSpPr>
            <a:spLocks/>
          </p:cNvSpPr>
          <p:nvPr>
            <p:custDataLst>
              <p:tags r:id="rId1"/>
            </p:custDataLst>
          </p:nvPr>
        </p:nvSpPr>
        <p:spPr bwMode="gray">
          <a:xfrm>
            <a:off x="539552" y="2301379"/>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en"/>
          </a:p>
        </p:txBody>
      </p:sp>
      <p:sp>
        <p:nvSpPr>
          <p:cNvPr id="8" name="Freeform 173"/>
          <p:cNvSpPr>
            <a:spLocks/>
          </p:cNvSpPr>
          <p:nvPr>
            <p:custDataLst>
              <p:tags r:id="rId2"/>
            </p:custDataLst>
          </p:nvPr>
        </p:nvSpPr>
        <p:spPr bwMode="gray">
          <a:xfrm>
            <a:off x="539552" y="3813547"/>
            <a:ext cx="282575" cy="263525"/>
          </a:xfrm>
          <a:custGeom>
            <a:avLst/>
            <a:gdLst>
              <a:gd name="T0" fmla="*/ 2147483647 w 141"/>
              <a:gd name="T1" fmla="*/ 2147483647 h 131"/>
              <a:gd name="T2" fmla="*/ 2147483647 w 141"/>
              <a:gd name="T3" fmla="*/ 2147483647 h 131"/>
              <a:gd name="T4" fmla="*/ 2147483647 w 141"/>
              <a:gd name="T5" fmla="*/ 2147483647 h 131"/>
              <a:gd name="T6" fmla="*/ 0 w 141"/>
              <a:gd name="T7" fmla="*/ 2147483647 h 131"/>
              <a:gd name="T8" fmla="*/ 2147483647 w 141"/>
              <a:gd name="T9" fmla="*/ 2147483647 h 131"/>
              <a:gd name="T10" fmla="*/ 2147483647 w 141"/>
              <a:gd name="T11" fmla="*/ 2147483647 h 131"/>
              <a:gd name="T12" fmla="*/ 2147483647 w 141"/>
              <a:gd name="T13" fmla="*/ 2147483647 h 131"/>
              <a:gd name="T14" fmla="*/ 2147483647 w 141"/>
              <a:gd name="T15" fmla="*/ 2147483647 h 131"/>
              <a:gd name="T16" fmla="*/ 2147483647 w 141"/>
              <a:gd name="T17" fmla="*/ 2147483647 h 131"/>
              <a:gd name="T18" fmla="*/ 2147483647 w 141"/>
              <a:gd name="T19" fmla="*/ 0 h 131"/>
              <a:gd name="T20" fmla="*/ 2147483647 w 141"/>
              <a:gd name="T21" fmla="*/ 2147483647 h 131"/>
              <a:gd name="T22" fmla="*/ 2147483647 w 141"/>
              <a:gd name="T23" fmla="*/ 2147483647 h 131"/>
              <a:gd name="T24" fmla="*/ 2147483647 w 141"/>
              <a:gd name="T25" fmla="*/ 2147483647 h 131"/>
              <a:gd name="T26" fmla="*/ 2147483647 w 141"/>
              <a:gd name="T27" fmla="*/ 2147483647 h 131"/>
              <a:gd name="T28" fmla="*/ 2147483647 w 141"/>
              <a:gd name="T29" fmla="*/ 2147483647 h 131"/>
              <a:gd name="T30" fmla="*/ 2147483647 w 141"/>
              <a:gd name="T31" fmla="*/ 2147483647 h 131"/>
              <a:gd name="T32" fmla="*/ 2147483647 w 141"/>
              <a:gd name="T33" fmla="*/ 2147483647 h 131"/>
              <a:gd name="T34" fmla="*/ 2147483647 w 141"/>
              <a:gd name="T35" fmla="*/ 2147483647 h 131"/>
              <a:gd name="T36" fmla="*/ 2147483647 w 141"/>
              <a:gd name="T37" fmla="*/ 2147483647 h 131"/>
              <a:gd name="T38" fmla="*/ 2147483647 w 141"/>
              <a:gd name="T39" fmla="*/ 2147483647 h 131"/>
              <a:gd name="T40" fmla="*/ 2147483647 w 141"/>
              <a:gd name="T41" fmla="*/ 2147483647 h 131"/>
              <a:gd name="T42" fmla="*/ 2147483647 w 141"/>
              <a:gd name="T43" fmla="*/ 2147483647 h 131"/>
              <a:gd name="T44" fmla="*/ 2147483647 w 141"/>
              <a:gd name="T45" fmla="*/ 2147483647 h 131"/>
              <a:gd name="T46" fmla="*/ 2147483647 w 141"/>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1" h="131">
                <a:moveTo>
                  <a:pt x="69" y="95"/>
                </a:moveTo>
                <a:cubicBezTo>
                  <a:pt x="67" y="98"/>
                  <a:pt x="67" y="98"/>
                  <a:pt x="67" y="98"/>
                </a:cubicBezTo>
                <a:cubicBezTo>
                  <a:pt x="53" y="120"/>
                  <a:pt x="41" y="131"/>
                  <a:pt x="31" y="131"/>
                </a:cubicBezTo>
                <a:cubicBezTo>
                  <a:pt x="21" y="131"/>
                  <a:pt x="10" y="122"/>
                  <a:pt x="0" y="105"/>
                </a:cubicBezTo>
                <a:cubicBezTo>
                  <a:pt x="1" y="105"/>
                  <a:pt x="2" y="105"/>
                  <a:pt x="3" y="105"/>
                </a:cubicBezTo>
                <a:cubicBezTo>
                  <a:pt x="15" y="105"/>
                  <a:pt x="29" y="96"/>
                  <a:pt x="44" y="77"/>
                </a:cubicBezTo>
                <a:cubicBezTo>
                  <a:pt x="47" y="72"/>
                  <a:pt x="47" y="72"/>
                  <a:pt x="47" y="72"/>
                </a:cubicBezTo>
                <a:cubicBezTo>
                  <a:pt x="43" y="67"/>
                  <a:pt x="43" y="67"/>
                  <a:pt x="43" y="67"/>
                </a:cubicBezTo>
                <a:cubicBezTo>
                  <a:pt x="29" y="52"/>
                  <a:pt x="22" y="40"/>
                  <a:pt x="22" y="29"/>
                </a:cubicBezTo>
                <a:cubicBezTo>
                  <a:pt x="22" y="21"/>
                  <a:pt x="30" y="11"/>
                  <a:pt x="44" y="0"/>
                </a:cubicBezTo>
                <a:cubicBezTo>
                  <a:pt x="47" y="14"/>
                  <a:pt x="53" y="29"/>
                  <a:pt x="64" y="42"/>
                </a:cubicBezTo>
                <a:cubicBezTo>
                  <a:pt x="68" y="48"/>
                  <a:pt x="68" y="48"/>
                  <a:pt x="68" y="48"/>
                </a:cubicBezTo>
                <a:cubicBezTo>
                  <a:pt x="71" y="43"/>
                  <a:pt x="71" y="43"/>
                  <a:pt x="71" y="43"/>
                </a:cubicBezTo>
                <a:cubicBezTo>
                  <a:pt x="87" y="23"/>
                  <a:pt x="101" y="13"/>
                  <a:pt x="114" y="13"/>
                </a:cubicBezTo>
                <a:cubicBezTo>
                  <a:pt x="124" y="13"/>
                  <a:pt x="131" y="21"/>
                  <a:pt x="136" y="36"/>
                </a:cubicBezTo>
                <a:cubicBezTo>
                  <a:pt x="135" y="36"/>
                  <a:pt x="134" y="36"/>
                  <a:pt x="133" y="36"/>
                </a:cubicBezTo>
                <a:cubicBezTo>
                  <a:pt x="129" y="36"/>
                  <a:pt x="122" y="39"/>
                  <a:pt x="114" y="45"/>
                </a:cubicBezTo>
                <a:cubicBezTo>
                  <a:pt x="106" y="51"/>
                  <a:pt x="99" y="58"/>
                  <a:pt x="94" y="65"/>
                </a:cubicBezTo>
                <a:cubicBezTo>
                  <a:pt x="89" y="71"/>
                  <a:pt x="89" y="71"/>
                  <a:pt x="89" y="71"/>
                </a:cubicBezTo>
                <a:cubicBezTo>
                  <a:pt x="93" y="75"/>
                  <a:pt x="93" y="75"/>
                  <a:pt x="93" y="75"/>
                </a:cubicBezTo>
                <a:cubicBezTo>
                  <a:pt x="108" y="90"/>
                  <a:pt x="124" y="97"/>
                  <a:pt x="141" y="97"/>
                </a:cubicBezTo>
                <a:cubicBezTo>
                  <a:pt x="132" y="114"/>
                  <a:pt x="123" y="123"/>
                  <a:pt x="113" y="123"/>
                </a:cubicBezTo>
                <a:cubicBezTo>
                  <a:pt x="104" y="123"/>
                  <a:pt x="92" y="116"/>
                  <a:pt x="76" y="101"/>
                </a:cubicBezTo>
                <a:lnTo>
                  <a:pt x="69" y="95"/>
                </a:lnTo>
                <a:close/>
              </a:path>
            </a:pathLst>
          </a:custGeom>
          <a:solidFill>
            <a:srgbClr val="FF0000"/>
          </a:solidFill>
          <a:ln>
            <a:noFill/>
          </a:ln>
          <a:extLst/>
        </p:spPr>
        <p:txBody>
          <a:bodyPr/>
          <a:lstStyle/>
          <a:p>
            <a:endParaRPr lang="en"/>
          </a:p>
        </p:txBody>
      </p:sp>
      <p:sp>
        <p:nvSpPr>
          <p:cNvPr id="9" name="Freeform 172"/>
          <p:cNvSpPr>
            <a:spLocks/>
          </p:cNvSpPr>
          <p:nvPr>
            <p:custDataLst>
              <p:tags r:id="rId3"/>
            </p:custDataLst>
          </p:nvPr>
        </p:nvSpPr>
        <p:spPr bwMode="gray">
          <a:xfrm>
            <a:off x="539552" y="1748267"/>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
          </a:p>
        </p:txBody>
      </p:sp>
      <p:sp>
        <p:nvSpPr>
          <p:cNvPr id="10" name="Freeform 172"/>
          <p:cNvSpPr>
            <a:spLocks/>
          </p:cNvSpPr>
          <p:nvPr>
            <p:custDataLst>
              <p:tags r:id="rId4"/>
            </p:custDataLst>
          </p:nvPr>
        </p:nvSpPr>
        <p:spPr bwMode="gray">
          <a:xfrm>
            <a:off x="521767" y="2708920"/>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
          </a:p>
        </p:txBody>
      </p:sp>
      <p:sp>
        <p:nvSpPr>
          <p:cNvPr id="11" name="Freeform 172"/>
          <p:cNvSpPr>
            <a:spLocks/>
          </p:cNvSpPr>
          <p:nvPr>
            <p:custDataLst>
              <p:tags r:id="rId5"/>
            </p:custDataLst>
          </p:nvPr>
        </p:nvSpPr>
        <p:spPr bwMode="gray">
          <a:xfrm>
            <a:off x="521767" y="3212976"/>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
          </a:p>
        </p:txBody>
      </p:sp>
      <p:sp>
        <p:nvSpPr>
          <p:cNvPr id="12" name="Freeform 172"/>
          <p:cNvSpPr>
            <a:spLocks/>
          </p:cNvSpPr>
          <p:nvPr>
            <p:custDataLst>
              <p:tags r:id="rId6"/>
            </p:custDataLst>
          </p:nvPr>
        </p:nvSpPr>
        <p:spPr bwMode="gray">
          <a:xfrm>
            <a:off x="521767" y="4221088"/>
            <a:ext cx="377825" cy="360362"/>
          </a:xfrm>
          <a:custGeom>
            <a:avLst/>
            <a:gdLst>
              <a:gd name="T0" fmla="*/ 2147483647 w 194"/>
              <a:gd name="T1" fmla="*/ 0 h 185"/>
              <a:gd name="T2" fmla="*/ 2147483647 w 194"/>
              <a:gd name="T3" fmla="*/ 2147483647 h 185"/>
              <a:gd name="T4" fmla="*/ 2147483647 w 194"/>
              <a:gd name="T5" fmla="*/ 2147483647 h 185"/>
              <a:gd name="T6" fmla="*/ 2147483647 w 194"/>
              <a:gd name="T7" fmla="*/ 2147483647 h 185"/>
              <a:gd name="T8" fmla="*/ 2147483647 w 194"/>
              <a:gd name="T9" fmla="*/ 2147483647 h 185"/>
              <a:gd name="T10" fmla="*/ 2147483647 w 194"/>
              <a:gd name="T11" fmla="*/ 2147483647 h 185"/>
              <a:gd name="T12" fmla="*/ 2147483647 w 194"/>
              <a:gd name="T13" fmla="*/ 2147483647 h 185"/>
              <a:gd name="T14" fmla="*/ 2147483647 w 194"/>
              <a:gd name="T15" fmla="*/ 2147483647 h 185"/>
              <a:gd name="T16" fmla="*/ 2147483647 w 194"/>
              <a:gd name="T17" fmla="*/ 2147483647 h 185"/>
              <a:gd name="T18" fmla="*/ 0 w 194"/>
              <a:gd name="T19" fmla="*/ 2147483647 h 185"/>
              <a:gd name="T20" fmla="*/ 2147483647 w 194"/>
              <a:gd name="T21" fmla="*/ 2147483647 h 185"/>
              <a:gd name="T22" fmla="*/ 2147483647 w 194"/>
              <a:gd name="T23" fmla="*/ 2147483647 h 185"/>
              <a:gd name="T24" fmla="*/ 2147483647 w 194"/>
              <a:gd name="T25" fmla="*/ 2147483647 h 185"/>
              <a:gd name="T26" fmla="*/ 2147483647 w 194"/>
              <a:gd name="T27" fmla="*/ 2147483647 h 185"/>
              <a:gd name="T28" fmla="*/ 2147483647 w 194"/>
              <a:gd name="T29" fmla="*/ 0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4" h="185">
                <a:moveTo>
                  <a:pt x="189" y="0"/>
                </a:moveTo>
                <a:cubicBezTo>
                  <a:pt x="194" y="7"/>
                  <a:pt x="194" y="7"/>
                  <a:pt x="194" y="7"/>
                </a:cubicBezTo>
                <a:cubicBezTo>
                  <a:pt x="174" y="22"/>
                  <a:pt x="152" y="46"/>
                  <a:pt x="127" y="77"/>
                </a:cubicBezTo>
                <a:cubicBezTo>
                  <a:pt x="103" y="108"/>
                  <a:pt x="84" y="138"/>
                  <a:pt x="71" y="165"/>
                </a:cubicBezTo>
                <a:cubicBezTo>
                  <a:pt x="61" y="172"/>
                  <a:pt x="61" y="172"/>
                  <a:pt x="61" y="172"/>
                </a:cubicBezTo>
                <a:cubicBezTo>
                  <a:pt x="52" y="178"/>
                  <a:pt x="46" y="182"/>
                  <a:pt x="43" y="185"/>
                </a:cubicBezTo>
                <a:cubicBezTo>
                  <a:pt x="42" y="181"/>
                  <a:pt x="39" y="174"/>
                  <a:pt x="35" y="164"/>
                </a:cubicBezTo>
                <a:cubicBezTo>
                  <a:pt x="31" y="154"/>
                  <a:pt x="31" y="154"/>
                  <a:pt x="31" y="154"/>
                </a:cubicBezTo>
                <a:cubicBezTo>
                  <a:pt x="26" y="141"/>
                  <a:pt x="21" y="132"/>
                  <a:pt x="16" y="125"/>
                </a:cubicBezTo>
                <a:cubicBezTo>
                  <a:pt x="11" y="119"/>
                  <a:pt x="6" y="115"/>
                  <a:pt x="0" y="113"/>
                </a:cubicBezTo>
                <a:cubicBezTo>
                  <a:pt x="10" y="102"/>
                  <a:pt x="19" y="97"/>
                  <a:pt x="27" y="97"/>
                </a:cubicBezTo>
                <a:cubicBezTo>
                  <a:pt x="35" y="97"/>
                  <a:pt x="43" y="107"/>
                  <a:pt x="51" y="126"/>
                </a:cubicBezTo>
                <a:cubicBezTo>
                  <a:pt x="56" y="136"/>
                  <a:pt x="56" y="136"/>
                  <a:pt x="56" y="136"/>
                </a:cubicBezTo>
                <a:cubicBezTo>
                  <a:pt x="71" y="109"/>
                  <a:pt x="92" y="83"/>
                  <a:pt x="117" y="58"/>
                </a:cubicBezTo>
                <a:cubicBezTo>
                  <a:pt x="141" y="33"/>
                  <a:pt x="166" y="14"/>
                  <a:pt x="189" y="0"/>
                </a:cubicBezTo>
                <a:close/>
              </a:path>
            </a:pathLst>
          </a:custGeom>
          <a:solidFill>
            <a:srgbClr val="00B050"/>
          </a:solidFill>
          <a:ln>
            <a:noFill/>
          </a:ln>
          <a:extLst/>
        </p:spPr>
        <p:txBody>
          <a:bodyPr/>
          <a:lstStyle/>
          <a:p>
            <a:endParaRPr lang="en"/>
          </a:p>
        </p:txBody>
      </p:sp>
      <p:sp>
        <p:nvSpPr>
          <p:cNvPr id="13"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u texte 2"/>
          <p:cNvSpPr>
            <a:spLocks noGrp="1"/>
          </p:cNvSpPr>
          <p:nvPr>
            <p:ph type="body" sz="quarter" idx="12"/>
          </p:nvPr>
        </p:nvSpPr>
        <p:spPr>
          <a:xfrm>
            <a:off x="457200" y="1125538"/>
            <a:ext cx="8218488" cy="5040312"/>
          </a:xfrm>
        </p:spPr>
        <p:txBody>
          <a:bodyPr/>
          <a:lstStyle/>
          <a:p>
            <a:pPr algn="l" rtl="0" eaLnBrk="1" hangingPunct="1"/>
            <a:endParaRPr lang="en" altLang="fr-FR" dirty="0" smtClean="0">
              <a:cs typeface="Arial" pitchFamily="34" charset="0"/>
            </a:endParaRPr>
          </a:p>
          <a:p>
            <a:pPr algn="l" rtl="0" eaLnBrk="1" hangingPunct="1"/>
            <a:endParaRPr lang="en" altLang="fr-FR" dirty="0" smtClean="0">
              <a:cs typeface="Arial" pitchFamily="34" charset="0"/>
            </a:endParaRPr>
          </a:p>
          <a:p>
            <a:pPr algn="l" rtl="0" eaLnBrk="1" hangingPunct="1"/>
            <a:r>
              <a:rPr lang="en" b="0" i="0" u="none" baseline="0">
                <a:cs typeface="Arial" pitchFamily="34" charset="0"/>
              </a:rPr>
              <a:t>General feeling that avoiding accidents is innate</a:t>
            </a:r>
          </a:p>
          <a:p>
            <a:pPr algn="l" rtl="0" eaLnBrk="1" hangingPunct="1"/>
            <a:endParaRPr lang="en" altLang="fr-FR" dirty="0" smtClean="0">
              <a:cs typeface="Arial" pitchFamily="34" charset="0"/>
            </a:endParaRPr>
          </a:p>
          <a:p>
            <a:pPr algn="l" rtl="0" eaLnBrk="1" hangingPunct="1"/>
            <a:r>
              <a:rPr lang="en" b="0" i="0" u="none" baseline="0">
                <a:cs typeface="Arial" pitchFamily="34" charset="0"/>
              </a:rPr>
              <a:t>Actually, safe behavior is neither logical nor natural</a:t>
            </a:r>
          </a:p>
          <a:p>
            <a:pPr algn="l" rtl="0" eaLnBrk="1" hangingPunct="1"/>
            <a:endParaRPr lang="en" altLang="fr-FR" dirty="0" smtClean="0">
              <a:cs typeface="Arial" pitchFamily="34" charset="0"/>
            </a:endParaRPr>
          </a:p>
          <a:p>
            <a:pPr algn="l" rtl="0" eaLnBrk="1" hangingPunct="1"/>
            <a:r>
              <a:rPr lang="en" b="0" i="0" u="none" baseline="0">
                <a:cs typeface="Arial" pitchFamily="34" charset="0"/>
              </a:rPr>
              <a:t>Safe behavior is learned</a:t>
            </a:r>
          </a:p>
          <a:p>
            <a:pPr algn="l" rtl="0" eaLnBrk="1" hangingPunct="1"/>
            <a:endParaRPr lang="en" altLang="fr-FR" dirty="0" smtClean="0">
              <a:cs typeface="Arial" pitchFamily="34" charset="0"/>
            </a:endParaRPr>
          </a:p>
          <a:p>
            <a:pPr algn="ctr" rtl="0" eaLnBrk="1" hangingPunct="1">
              <a:buFont typeface="Lucida Grande"/>
              <a:buNone/>
            </a:pPr>
            <a:endParaRPr lang="en" altLang="fr-FR" b="1" dirty="0" smtClean="0">
              <a:solidFill>
                <a:srgbClr val="A90025"/>
              </a:solidFill>
              <a:cs typeface="Arial" pitchFamily="34" charset="0"/>
            </a:endParaRPr>
          </a:p>
          <a:p>
            <a:pPr algn="l" rtl="0" eaLnBrk="1" hangingPunct="1"/>
            <a:endParaRPr lang="en" altLang="fr-FR" dirty="0" smtClean="0">
              <a:cs typeface="Arial" pitchFamily="34" charset="0"/>
            </a:endParaRPr>
          </a:p>
        </p:txBody>
      </p:sp>
      <p:sp>
        <p:nvSpPr>
          <p:cNvPr id="19458"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4AC712C-06CC-4052-AF11-65B028D9D197}" type="slidenum">
              <a:rPr/>
              <a:pPr algn="r" rtl="0"/>
              <a:t>7</a:t>
            </a:fld>
            <a:endParaRPr lang="en" altLang="fr-FR"/>
          </a:p>
        </p:txBody>
      </p:sp>
      <p:sp>
        <p:nvSpPr>
          <p:cNvPr id="7" name="Rectangle 8"/>
          <p:cNvSpPr>
            <a:spLocks noChangeArrowheads="1"/>
          </p:cNvSpPr>
          <p:nvPr/>
        </p:nvSpPr>
        <p:spPr bwMode="auto">
          <a:xfrm>
            <a:off x="2062956" y="4603194"/>
            <a:ext cx="5006975"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a:solidFill>
                  <a:srgbClr val="A90025"/>
                </a:solidFill>
              </a:rPr>
              <a:t>Know the regulations </a:t>
            </a:r>
            <a:r>
              <a:rPr lang="en" sz="2000" b="1" i="0" u="sng" baseline="0">
                <a:solidFill>
                  <a:srgbClr val="A90025"/>
                </a:solidFill>
              </a:rPr>
              <a:t>and</a:t>
            </a:r>
            <a:r>
              <a:rPr lang="en" sz="2000" b="1" i="0" u="none" baseline="0">
                <a:solidFill>
                  <a:srgbClr val="A90025"/>
                </a:solidFill>
              </a:rPr>
              <a:t> apply them</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2" name="Titre 1"/>
          <p:cNvSpPr>
            <a:spLocks noGrp="1"/>
          </p:cNvSpPr>
          <p:nvPr>
            <p:ph type="title"/>
          </p:nvPr>
        </p:nvSpPr>
        <p:spPr/>
        <p:txBody>
          <a:bodyPr/>
          <a:lstStyle/>
          <a:p>
            <a:pPr algn="l" rtl="0"/>
            <a:r>
              <a:rPr lang="en" b="1" i="0" u="none" baseline="0"/>
              <a:t>Adopt good safety behavior</a:t>
            </a:r>
            <a:endParaRPr lang="en" dirty="0"/>
          </a:p>
        </p:txBody>
      </p:sp>
      <p:sp>
        <p:nvSpPr>
          <p:cNvPr id="8"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Adopt good safety behavior</a:t>
            </a:r>
          </a:p>
        </p:txBody>
      </p:sp>
      <p:sp>
        <p:nvSpPr>
          <p:cNvPr id="3" name="Espace réservé du texte 2"/>
          <p:cNvSpPr>
            <a:spLocks noGrp="1"/>
          </p:cNvSpPr>
          <p:nvPr>
            <p:ph type="body" sz="quarter" idx="12"/>
          </p:nvPr>
        </p:nvSpPr>
        <p:spPr>
          <a:xfrm>
            <a:off x="457200" y="980728"/>
            <a:ext cx="8218800" cy="5256584"/>
          </a:xfrm>
        </p:spPr>
        <p:txBody>
          <a:bodyPr/>
          <a:lstStyle/>
          <a:p>
            <a:pPr algn="l" rtl="0" eaLnBrk="1" hangingPunct="1">
              <a:buNone/>
            </a:pPr>
            <a:r>
              <a:rPr lang="en" b="0" i="0" u="none" baseline="0">
                <a:cs typeface="Arial" pitchFamily="34" charset="0"/>
              </a:rPr>
              <a:t>For example:</a:t>
            </a:r>
          </a:p>
          <a:p>
            <a:pPr algn="l" rtl="0" eaLnBrk="1" hangingPunct="1">
              <a:buNone/>
            </a:pPr>
            <a:endParaRPr lang="en" altLang="fr-FR" dirty="0">
              <a:cs typeface="Arial" pitchFamily="34" charset="0"/>
            </a:endParaRPr>
          </a:p>
          <a:p>
            <a:pPr algn="l" rtl="0" eaLnBrk="1" hangingPunct="1">
              <a:buNone/>
            </a:pPr>
            <a:endParaRPr lang="en" altLang="fr-FR" dirty="0" smtClean="0">
              <a:cs typeface="Arial" pitchFamily="34" charset="0"/>
            </a:endParaRPr>
          </a:p>
          <a:p>
            <a:pPr algn="l" rtl="0" eaLnBrk="1" hangingPunct="1">
              <a:buNone/>
            </a:pPr>
            <a:endParaRPr lang="en" altLang="fr-FR" dirty="0">
              <a:cs typeface="Arial" pitchFamily="34" charset="0"/>
            </a:endParaRPr>
          </a:p>
          <a:p>
            <a:pPr algn="l" rtl="0" eaLnBrk="1" hangingPunct="1">
              <a:buNone/>
            </a:pPr>
            <a:endParaRPr lang="en" altLang="fr-FR" dirty="0" smtClean="0">
              <a:cs typeface="Arial" pitchFamily="34" charset="0"/>
            </a:endParaRPr>
          </a:p>
          <a:p>
            <a:pPr algn="l" rtl="0" eaLnBrk="1" hangingPunct="1">
              <a:buNone/>
            </a:pPr>
            <a:endParaRPr lang="en" altLang="fr-FR" dirty="0" smtClean="0">
              <a:cs typeface="Arial" pitchFamily="34" charset="0"/>
            </a:endParaRPr>
          </a:p>
          <a:p>
            <a:pPr algn="l" rtl="0" eaLnBrk="1" hangingPunct="1">
              <a:buNone/>
            </a:pPr>
            <a:endParaRPr lang="en" altLang="fr-FR" dirty="0" smtClean="0">
              <a:cs typeface="Arial" pitchFamily="34" charset="0"/>
            </a:endParaRPr>
          </a:p>
          <a:p>
            <a:pPr algn="l" rtl="0" eaLnBrk="1" hangingPunct="1">
              <a:buNone/>
            </a:pPr>
            <a:endParaRPr lang="en" altLang="fr-FR" dirty="0">
              <a:cs typeface="Arial" pitchFamily="34" charset="0"/>
            </a:endParaRPr>
          </a:p>
          <a:p>
            <a:pPr algn="l" rtl="0" eaLnBrk="1" hangingPunct="1">
              <a:spcBef>
                <a:spcPts val="1200"/>
              </a:spcBef>
            </a:pPr>
            <a:r>
              <a:rPr lang="en" b="0" i="0" u="none" baseline="0">
                <a:cs typeface="Arial" pitchFamily="34" charset="0"/>
              </a:rPr>
              <a:t>All drivers know to stop at a red light</a:t>
            </a:r>
          </a:p>
          <a:p>
            <a:pPr algn="l" rtl="0" eaLnBrk="1" hangingPunct="1">
              <a:spcBef>
                <a:spcPts val="1200"/>
              </a:spcBef>
            </a:pPr>
            <a:r>
              <a:rPr lang="en" b="0" i="0" u="none" baseline="0">
                <a:cs typeface="Arial" pitchFamily="34" charset="0"/>
              </a:rPr>
              <a:t>It is neither logical nor natural to stop at a straight line without traffic when there is a red light</a:t>
            </a:r>
          </a:p>
          <a:p>
            <a:pPr algn="l" rtl="0" eaLnBrk="1" hangingPunct="1">
              <a:spcBef>
                <a:spcPts val="1200"/>
              </a:spcBef>
            </a:pPr>
            <a:r>
              <a:rPr lang="en" b="0" i="0" u="none" baseline="0">
                <a:cs typeface="Arial" pitchFamily="34" charset="0"/>
              </a:rPr>
              <a:t>However, we have learned that it is necessary to stop</a:t>
            </a:r>
          </a:p>
          <a:p>
            <a:endParaRPr lang="en" dirty="0"/>
          </a:p>
        </p:txBody>
      </p:sp>
      <p:sp>
        <p:nvSpPr>
          <p:cNvPr id="4" name="Espace réservé du numéro de diapositive 3"/>
          <p:cNvSpPr>
            <a:spLocks noGrp="1"/>
          </p:cNvSpPr>
          <p:nvPr>
            <p:ph type="sldNum" sz="quarter" idx="4294967295"/>
          </p:nvPr>
        </p:nvSpPr>
        <p:spPr>
          <a:xfrm>
            <a:off x="6553200" y="6411913"/>
            <a:ext cx="725488" cy="365125"/>
          </a:xfrm>
          <a:prstGeom prst="rect">
            <a:avLst/>
          </a:prstGeom>
        </p:spPr>
        <p:txBody>
          <a:bodyPr/>
          <a:lstStyle/>
          <a:p>
            <a:pPr algn="r" rtl="0"/>
            <a:fld id="{CE53D222-3A21-41F0-A754-4195D86F7AE3}" type="slidenum">
              <a:rPr/>
              <a:pPr algn="r" rtl="0"/>
              <a:t>8</a:t>
            </a:fld>
            <a:endParaRPr lang="en" altLang="fr-FR"/>
          </a:p>
        </p:txBody>
      </p:sp>
      <p:pic>
        <p:nvPicPr>
          <p:cNvPr id="7" name="Image 6" descr="Image1 copie.jpg"/>
          <p:cNvPicPr>
            <a:picLocks noChangeAspect="1"/>
          </p:cNvPicPr>
          <p:nvPr/>
        </p:nvPicPr>
        <p:blipFill>
          <a:blip r:embed="rId2"/>
          <a:stretch>
            <a:fillRect/>
          </a:stretch>
        </p:blipFill>
        <p:spPr>
          <a:xfrm>
            <a:off x="2411760" y="1124744"/>
            <a:ext cx="4032448" cy="2451728"/>
          </a:xfrm>
          <a:prstGeom prst="rect">
            <a:avLst/>
          </a:prstGeom>
        </p:spPr>
      </p:pic>
      <p:sp>
        <p:nvSpPr>
          <p:cNvPr id="8"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extLst>
      <p:ext uri="{BB962C8B-B14F-4D97-AF65-F5344CB8AC3E}">
        <p14:creationId xmlns:p14="http://schemas.microsoft.com/office/powerpoint/2010/main" xmlns="" val="102891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l" rtl="0" eaLnBrk="1" hangingPunct="1"/>
            <a:r>
              <a:rPr lang="en" b="1" i="0" u="none" cap="none" baseline="0">
                <a:cs typeface="Arial" pitchFamily="34" charset="0"/>
              </a:rPr>
              <a:t>DEALING WITH GOOD BEHAVIORS</a:t>
            </a:r>
          </a:p>
        </p:txBody>
      </p:sp>
      <p:sp>
        <p:nvSpPr>
          <p:cNvPr id="20482" name="Espace réservé du texte 2"/>
          <p:cNvSpPr>
            <a:spLocks noGrp="1"/>
          </p:cNvSpPr>
          <p:nvPr>
            <p:ph type="body" sz="quarter" idx="12"/>
          </p:nvPr>
        </p:nvSpPr>
        <p:spPr>
          <a:xfrm>
            <a:off x="457200" y="1125538"/>
            <a:ext cx="8496000" cy="5040312"/>
          </a:xfrm>
        </p:spPr>
        <p:txBody>
          <a:bodyPr/>
          <a:lstStyle/>
          <a:p>
            <a:pPr marL="0" indent="0" algn="l" rtl="0">
              <a:buFont typeface="Lucida Grande"/>
              <a:buNone/>
            </a:pPr>
            <a:r>
              <a:rPr lang="en" b="1" i="0" u="none" baseline="0" dirty="0">
                <a:cs typeface="Arial" pitchFamily="34" charset="0"/>
              </a:rPr>
              <a:t>Total employees are expected to:</a:t>
            </a:r>
            <a:endParaRPr lang="en" altLang="fr-FR" b="1" dirty="0" smtClean="0">
              <a:cs typeface="Arial" pitchFamily="34" charset="0"/>
            </a:endParaRPr>
          </a:p>
          <a:p>
            <a:pPr marL="0" indent="0" algn="l" rtl="0">
              <a:buFont typeface="Lucida Grande"/>
              <a:buNone/>
            </a:pPr>
            <a:endParaRPr lang="en" altLang="fr-FR" b="1" dirty="0" smtClean="0">
              <a:cs typeface="Arial" pitchFamily="34" charset="0"/>
            </a:endParaRPr>
          </a:p>
          <a:p>
            <a:pPr algn="l" rtl="0"/>
            <a:r>
              <a:rPr lang="en" b="0" i="0" u="none" baseline="0" dirty="0">
                <a:cs typeface="Arial" pitchFamily="34" charset="0"/>
              </a:rPr>
              <a:t>Respect the regulations, have exemplary conduct, responsiveness, etc.</a:t>
            </a:r>
          </a:p>
          <a:p>
            <a:pPr lvl="1" algn="l" rtl="0">
              <a:buFont typeface="Wingdings" charset="2"/>
              <a:buChar char="Ø"/>
            </a:pPr>
            <a:r>
              <a:rPr lang="en" b="0" i="0" u="none" baseline="0" dirty="0">
                <a:cs typeface="Arial" pitchFamily="34" charset="0"/>
              </a:rPr>
              <a:t>Encourage all practices that comply with the regulations on a daily basis</a:t>
            </a:r>
          </a:p>
          <a:p>
            <a:pPr lvl="1" algn="l" rtl="0">
              <a:buFont typeface="Wingdings" charset="2"/>
              <a:buChar char="Ø"/>
            </a:pPr>
            <a:endParaRPr lang="en" altLang="fr-FR" dirty="0" smtClean="0">
              <a:cs typeface="Arial" pitchFamily="34" charset="0"/>
            </a:endParaRPr>
          </a:p>
          <a:p>
            <a:pPr marL="271463" indent="-271463" algn="l" rtl="0"/>
            <a:r>
              <a:rPr lang="en" b="0" i="0" u="none" baseline="0" dirty="0">
                <a:cs typeface="Arial" pitchFamily="34" charset="0"/>
              </a:rPr>
              <a:t>Recognize a proactive attitude</a:t>
            </a:r>
          </a:p>
          <a:p>
            <a:pPr lvl="1" algn="l" rtl="0">
              <a:buFont typeface="Wingdings" charset="2"/>
              <a:buChar char="Ø"/>
            </a:pPr>
            <a:r>
              <a:rPr lang="en" b="0" i="0" u="none" baseline="0" dirty="0">
                <a:cs typeface="Arial" pitchFamily="34" charset="0"/>
              </a:rPr>
              <a:t>Encourage proactive attitudes (initiatives, active contribution, reporting difficulties and suggesting solutions, etc.) rather than just the outcomes</a:t>
            </a:r>
          </a:p>
          <a:p>
            <a:pPr lvl="1" algn="l" rtl="0">
              <a:buFont typeface="Wingdings" charset="2"/>
              <a:buChar char="Ø"/>
            </a:pPr>
            <a:endParaRPr lang="en" altLang="fr-FR" dirty="0" smtClean="0">
              <a:cs typeface="Arial" pitchFamily="34" charset="0"/>
            </a:endParaRPr>
          </a:p>
          <a:p>
            <a:pPr marL="271463" indent="-271463" algn="l" rtl="0"/>
            <a:r>
              <a:rPr lang="en" b="0" i="0" u="none" baseline="0" dirty="0">
                <a:cs typeface="Arial" pitchFamily="34" charset="0"/>
              </a:rPr>
              <a:t>Promote an action or behavior</a:t>
            </a:r>
          </a:p>
          <a:p>
            <a:pPr lvl="1" algn="l" rtl="0">
              <a:buFont typeface="Wingdings" charset="2"/>
              <a:buChar char="Ø"/>
            </a:pPr>
            <a:r>
              <a:rPr lang="en" b="0" i="0" u="none" baseline="0" dirty="0">
                <a:cs typeface="Arial" pitchFamily="34" charset="0"/>
              </a:rPr>
              <a:t>Reward significant actions, exemplary behaviors, etc.</a:t>
            </a:r>
          </a:p>
          <a:p>
            <a:pPr marL="0" indent="0" algn="l" rtl="0">
              <a:buFont typeface="Wingdings" pitchFamily="2" charset="2"/>
              <a:buChar char="Ø"/>
            </a:pPr>
            <a:endParaRPr lang="en" altLang="fr-FR" sz="1600" dirty="0" smtClean="0">
              <a:cs typeface="Arial" pitchFamily="34" charset="0"/>
            </a:endParaRPr>
          </a:p>
        </p:txBody>
      </p:sp>
      <p:sp>
        <p:nvSpPr>
          <p:cNvPr id="20483" name="Espace réservé du numéro de diapositive 3"/>
          <p:cNvSpPr>
            <a:spLocks noGrp="1"/>
          </p:cNvSpPr>
          <p:nvPr>
            <p:ph type="sldNum" sz="quarter" idx="4294967295"/>
          </p:nvPr>
        </p:nvSpPr>
        <p:spPr bwMode="auto">
          <a:xfrm>
            <a:off x="6553200" y="6411913"/>
            <a:ext cx="725488" cy="365125"/>
          </a:xfrm>
          <a:prstGeom prst="rect">
            <a:avLst/>
          </a:prstGeom>
          <a:noFill/>
          <a:ln>
            <a:miter lim="800000"/>
            <a:headEnd/>
            <a:tailEnd/>
          </a:ln>
        </p:spPr>
        <p:txBody>
          <a:bodyPr/>
          <a:lstStyle/>
          <a:p>
            <a:pPr algn="r" rtl="0"/>
            <a:fld id="{CE5E253E-5F0A-4893-9938-A004B9C5954B}" type="slidenum">
              <a:rPr/>
              <a:pPr algn="r" rtl="0"/>
              <a:t>9</a:t>
            </a:fld>
            <a:endParaRPr lang="en" altLang="fr-FR"/>
          </a:p>
        </p:txBody>
      </p:sp>
      <p:sp>
        <p:nvSpPr>
          <p:cNvPr id="6" name="Rectangle 8"/>
          <p:cNvSpPr>
            <a:spLocks noChangeArrowheads="1"/>
          </p:cNvSpPr>
          <p:nvPr/>
        </p:nvSpPr>
        <p:spPr bwMode="auto">
          <a:xfrm>
            <a:off x="1562890" y="5517232"/>
            <a:ext cx="6007107" cy="553998"/>
          </a:xfrm>
          <a:prstGeom prst="rect">
            <a:avLst/>
          </a:prstGeom>
          <a:solidFill>
            <a:schemeClr val="bg1"/>
          </a:solidFill>
          <a:ln w="19050">
            <a:solidFill>
              <a:srgbClr val="BD2B0B"/>
            </a:solidFill>
            <a:miter lim="800000"/>
            <a:headEnd/>
            <a:tailEnd/>
          </a:ln>
        </p:spPr>
        <p:txBody>
          <a:bodyPr wrap="square" lIns="0" tIns="0" rIns="252000" bIns="0" anchor="ctr">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a:solidFill>
                  <a:srgbClr val="A90025"/>
                </a:solidFill>
              </a:rPr>
              <a:t>Practice recognition on a daily basis</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7" name="Espace réservé du pied de page 1"/>
          <p:cNvSpPr>
            <a:spLocks noGrp="1"/>
          </p:cNvSpPr>
          <p:nvPr>
            <p:ph type="ftr" sz="quarter" idx="4294967295"/>
          </p:nvPr>
        </p:nvSpPr>
        <p:spPr>
          <a:xfrm>
            <a:off x="457200" y="6411913"/>
            <a:ext cx="5562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l" rtl="0"/>
            <a:r>
              <a:rPr lang="en" sz="900" b="0" i="0" u="none" baseline="0">
                <a:latin typeface="Arial" pitchFamily="34" charset="0"/>
                <a:cs typeface="Arial" pitchFamily="34" charset="0"/>
              </a:rPr>
              <a:t>H3SE integration kit - TCG 4.1 - Behaviors (positive and negative) – V2</a:t>
            </a:r>
            <a:endParaRPr lang="en" altLang="fr-FR" sz="9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a8fW2NMMUGNFssej4M1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3BON6HL22kCCDlfsvXpY5A"/>
</p:tagLst>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2</TotalTime>
  <Words>926</Words>
  <Application>Microsoft Office PowerPoint</Application>
  <PresentationFormat>Affichage à l'écran (4:3)</PresentationFormat>
  <Paragraphs>177</Paragraphs>
  <Slides>14</Slides>
  <Notes>7</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TOTAL-EN-dark red template</vt:lpstr>
      <vt:lpstr>Behaviors (positive and negative)</vt:lpstr>
      <vt:lpstr>Module objectives</vt:lpstr>
      <vt:lpstr>Feedback video</vt:lpstr>
      <vt:lpstr>The 3 pillars of safety</vt:lpstr>
      <vt:lpstr>Definition of behavior</vt:lpstr>
      <vt:lpstr>Exercise</vt:lpstr>
      <vt:lpstr>Adopt good safety behavior</vt:lpstr>
      <vt:lpstr>Adopt good safety behavior</vt:lpstr>
      <vt:lpstr>DEALING WITH GOOD BEHAVIORS</vt:lpstr>
      <vt:lpstr>Dealing with behavioral deviations</vt:lpstr>
      <vt:lpstr>Behavioral deviations</vt:lpstr>
      <vt:lpstr>Assessment of the type of deviation</vt:lpstr>
      <vt:lpstr>Reaction adapted to the deviation</vt:lpstr>
      <vt:lpstr>summary</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Behaviors (positive and negative)</dc:title>
  <dc:creator>J0489914</dc:creator>
  <cp:lastModifiedBy>J0489914</cp:lastModifiedBy>
  <cp:revision>1</cp:revision>
  <dcterms:created xsi:type="dcterms:W3CDTF">2017-09-22T12:35:23Z</dcterms:created>
  <dcterms:modified xsi:type="dcterms:W3CDTF">2017-09-22T12:37:30Z</dcterms:modified>
</cp:coreProperties>
</file>