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6"/>
  </p:notesMasterIdLst>
  <p:handoutMasterIdLst>
    <p:handoutMasterId r:id="rId17"/>
  </p:handoutMasterIdLst>
  <p:sldIdLst>
    <p:sldId id="256" r:id="rId2"/>
    <p:sldId id="258" r:id="rId3"/>
    <p:sldId id="275" r:id="rId4"/>
    <p:sldId id="264" r:id="rId5"/>
    <p:sldId id="265" r:id="rId6"/>
    <p:sldId id="266" r:id="rId7"/>
    <p:sldId id="267" r:id="rId8"/>
    <p:sldId id="274" r:id="rId9"/>
    <p:sldId id="268" r:id="rId10"/>
    <p:sldId id="269" r:id="rId11"/>
    <p:sldId id="270" r:id="rId12"/>
    <p:sldId id="271" r:id="rId13"/>
    <p:sldId id="272" r:id="rId14"/>
    <p:sldId id="276" r:id="rId15"/>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ieu LAFAGE" initials="ML" lastIdx="1" clrIdx="0">
    <p:extLst/>
  </p:cmAuthor>
  <p:cmAuthor id="2" name="Vincent Martin" initials="V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00"/>
    <a:srgbClr val="BD2B0B"/>
    <a:srgbClr val="3876AF"/>
    <a:srgbClr val="133C75"/>
    <a:srgbClr val="7ABFC0"/>
    <a:srgbClr val="CAEBEA"/>
    <a:srgbClr val="55DD61"/>
    <a:srgbClr val="3AA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861" autoAdjust="0"/>
    <p:restoredTop sz="86364" autoAdjust="0"/>
  </p:normalViewPr>
  <p:slideViewPr>
    <p:cSldViewPr snapToObjects="1">
      <p:cViewPr>
        <p:scale>
          <a:sx n="121" d="100"/>
          <a:sy n="121" d="100"/>
        </p:scale>
        <p:origin x="-1248" y="-30"/>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81" d="100"/>
          <a:sy n="81" d="100"/>
        </p:scale>
        <p:origin x="336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FE79C938-FA7D-452D-A8CB-8D628AB482C3}" type="datetimeFigureOut">
              <a:rPr lang="fr-FR" altLang="fr-FR"/>
              <a:pPr/>
              <a:t>07/06/2017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01927B4A-8086-4C0D-B358-F214493D19A9}" type="slidenum">
              <a:rPr lang="fr-FR" altLang="fr-FR"/>
              <a:pPr/>
              <a:t>‹N°›</a:t>
            </a:fld>
            <a:endParaRPr lang="fr-FR" altLang="fr-FR"/>
          </a:p>
        </p:txBody>
      </p:sp>
    </p:spTree>
    <p:extLst>
      <p:ext uri="{BB962C8B-B14F-4D97-AF65-F5344CB8AC3E}">
        <p14:creationId xmlns:p14="http://schemas.microsoft.com/office/powerpoint/2010/main" val="161321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CCD01CFA-4AA6-4544-A106-63EA7A58E759}" type="datetimeFigureOut">
              <a:rPr lang="fr-FR" altLang="fr-FR"/>
              <a:pPr/>
              <a:t>07/06/2017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5F77C4B3-80C1-46C4-8F8A-F343DB22774B}" type="slidenum">
              <a:rPr lang="fr-FR" altLang="fr-FR"/>
              <a:pPr/>
              <a:t>‹N°›</a:t>
            </a:fld>
            <a:endParaRPr lang="fr-FR" altLang="fr-FR"/>
          </a:p>
        </p:txBody>
      </p:sp>
    </p:spTree>
    <p:extLst>
      <p:ext uri="{BB962C8B-B14F-4D97-AF65-F5344CB8AC3E}">
        <p14:creationId xmlns:p14="http://schemas.microsoft.com/office/powerpoint/2010/main" val="119584398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2</a:t>
            </a:fld>
            <a:endParaRPr lang="es" altLang="fr-FR"/>
          </a:p>
        </p:txBody>
      </p:sp>
    </p:spTree>
    <p:extLst>
      <p:ext uri="{BB962C8B-B14F-4D97-AF65-F5344CB8AC3E}">
        <p14:creationId xmlns:p14="http://schemas.microsoft.com/office/powerpoint/2010/main" val="186060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s" sz="1200" b="1" i="0" u="none" kern="1200" baseline="0">
                <a:solidFill>
                  <a:schemeClr val="tx1"/>
                </a:solidFill>
                <a:effectLst/>
                <a:latin typeface="+mn-lt"/>
                <a:ea typeface="+mn-ea"/>
                <a:cs typeface="+mn-cs"/>
              </a:rPr>
              <a:t>El objetivo es llegar al concepto de que un comportamiento es una acción observable, concreta, y no una idea o intención…</a:t>
            </a:r>
          </a:p>
          <a:p>
            <a:pPr algn="l" rtl="0"/>
            <a:r>
              <a:rPr lang="es" sz="1200" b="1" i="0" u="none" kern="1200" baseline="0">
                <a:solidFill>
                  <a:schemeClr val="tx1"/>
                </a:solidFill>
                <a:effectLst/>
                <a:latin typeface="+mn-lt"/>
                <a:ea typeface="+mn-ea"/>
                <a:cs typeface="+mn-cs"/>
              </a:rPr>
              <a:t>En caso de ser necesario, encauzar a los participantes haciéndolos comparar comportamiento e intención.</a:t>
            </a:r>
          </a:p>
          <a:p>
            <a:endParaRPr lang="es"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5</a:t>
            </a:fld>
            <a:endParaRPr lang="es" altLang="fr-FR"/>
          </a:p>
        </p:txBody>
      </p:sp>
    </p:spTree>
    <p:extLst>
      <p:ext uri="{BB962C8B-B14F-4D97-AF65-F5344CB8AC3E}">
        <p14:creationId xmlns:p14="http://schemas.microsoft.com/office/powerpoint/2010/main" val="43566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 sz="1200" b="0" i="0" u="none" kern="1200" baseline="0">
                <a:solidFill>
                  <a:schemeClr val="tx1"/>
                </a:solidFill>
                <a:effectLst/>
                <a:latin typeface="+mn-lt"/>
                <a:ea typeface="+mn-ea"/>
                <a:cs typeface="+mn-cs"/>
              </a:rPr>
              <a:t>Los comportamientos de seguridad no son tan fáciles de adoptar. A veces, es necesario cambiar sus costumbres, aprender, evolucionar… Así pues es muy importante reconocerlos, apreciarlos para estar cerca de los colegas. Les propongo ver juntos la forma en que se tratan los comportamientos buenos y malos en Total.</a:t>
            </a:r>
          </a:p>
          <a:p>
            <a:endParaRPr lang="es"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6</a:t>
            </a:fld>
            <a:endParaRPr lang="es" altLang="fr-FR"/>
          </a:p>
        </p:txBody>
      </p:sp>
    </p:spTree>
    <p:extLst>
      <p:ext uri="{BB962C8B-B14F-4D97-AF65-F5344CB8AC3E}">
        <p14:creationId xmlns:p14="http://schemas.microsoft.com/office/powerpoint/2010/main" val="151380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s" b="0" i="0" u="none" baseline="0"/>
              <a:t>Estos comportamientos esperados también son válidos para nuestros contratistas.</a:t>
            </a:r>
            <a:endParaRPr lang="es"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9</a:t>
            </a:fld>
            <a:endParaRPr lang="es" altLang="fr-FR"/>
          </a:p>
        </p:txBody>
      </p:sp>
    </p:spTree>
    <p:extLst>
      <p:ext uri="{BB962C8B-B14F-4D97-AF65-F5344CB8AC3E}">
        <p14:creationId xmlns:p14="http://schemas.microsoft.com/office/powerpoint/2010/main" val="36013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11</a:t>
            </a:fld>
            <a:endParaRPr lang="es" altLang="fr-FR"/>
          </a:p>
        </p:txBody>
      </p:sp>
    </p:spTree>
    <p:extLst>
      <p:ext uri="{BB962C8B-B14F-4D97-AF65-F5344CB8AC3E}">
        <p14:creationId xmlns:p14="http://schemas.microsoft.com/office/powerpoint/2010/main" val="150570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s" b="0" i="0" u="none" baseline="0"/>
              <a:t>Este logigrama muestra la lógica de análisis de una diferencia para decidir si se trata de una falta o un error.</a:t>
            </a:r>
            <a:endParaRPr lang="es"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12</a:t>
            </a:fld>
            <a:endParaRPr lang="es" altLang="fr-FR"/>
          </a:p>
        </p:txBody>
      </p:sp>
    </p:spTree>
    <p:extLst>
      <p:ext uri="{BB962C8B-B14F-4D97-AF65-F5344CB8AC3E}">
        <p14:creationId xmlns:p14="http://schemas.microsoft.com/office/powerpoint/2010/main" val="120919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s" b="0" i="0" u="none" baseline="0"/>
              <a:t>La stop card es efectivamente una herramienta esencial en la respuesta a las diferencias.</a:t>
            </a:r>
            <a:endParaRPr lang="es"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13</a:t>
            </a:fld>
            <a:endParaRPr lang="es" altLang="fr-FR"/>
          </a:p>
        </p:txBody>
      </p:sp>
    </p:spTree>
    <p:extLst>
      <p:ext uri="{BB962C8B-B14F-4D97-AF65-F5344CB8AC3E}">
        <p14:creationId xmlns:p14="http://schemas.microsoft.com/office/powerpoint/2010/main" val="1311893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cs typeface="Arial" pitchFamily="34" charset="0"/>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cs typeface="Arial" pitchFamily="34" charset="0"/>
            </a:endParaRPr>
          </a:p>
        </p:txBody>
      </p:sp>
      <p:pic>
        <p:nvPicPr>
          <p:cNvPr id="7" name="Image 13" descr="TOTAL_bandeau_01_haut_RGB.png"/>
          <p:cNvPicPr>
            <a:picLocks noChangeAspect="1"/>
          </p:cNvPicPr>
          <p:nvPr userDrawn="1"/>
        </p:nvPicPr>
        <p:blipFill>
          <a:blip r:embed="rId2"/>
          <a:srcRect/>
          <a:stretch>
            <a:fillRect/>
          </a:stretch>
        </p:blipFill>
        <p:spPr bwMode="auto">
          <a:xfrm>
            <a:off x="0" y="374650"/>
            <a:ext cx="5978525" cy="846138"/>
          </a:xfrm>
          <a:prstGeom prst="rect">
            <a:avLst/>
          </a:prstGeom>
          <a:noFill/>
          <a:ln w="9525">
            <a:noFill/>
            <a:miter lim="800000"/>
            <a:headEnd/>
            <a:tailEnd/>
          </a:ln>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45536CE5-2BC7-4F54-B7E0-8109D33A9A47}" type="slidenum">
              <a:rPr lang="fr-FR" altLang="fr-F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numéro de diapositive 3"/>
          <p:cNvSpPr>
            <a:spLocks noGrp="1"/>
          </p:cNvSpPr>
          <p:nvPr>
            <p:ph type="sldNum" sz="quarter" idx="13"/>
          </p:nvPr>
        </p:nvSpPr>
        <p:spPr/>
        <p:txBody>
          <a:bodyPr/>
          <a:lstStyle>
            <a:lvl1pPr>
              <a:defRPr/>
            </a:lvl1pPr>
          </a:lstStyle>
          <a:p>
            <a:fld id="{CE53D222-3A21-41F0-A754-4195D86F7AE3}" type="slidenum">
              <a:rPr lang="fr-FR" altLang="fr-FR"/>
              <a:pPr/>
              <a:t>‹N°›</a:t>
            </a:fld>
            <a:endParaRPr lang="fr-FR" altLang="fr-FR"/>
          </a:p>
        </p:txBody>
      </p:sp>
      <p:sp>
        <p:nvSpPr>
          <p:cNvPr id="5" name="Espace réservé du pied de page 1"/>
          <p:cNvSpPr>
            <a:spLocks noGrp="1"/>
          </p:cNvSpPr>
          <p:nvPr>
            <p:ph type="ftr" sz="quarter"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fr-FR" altLang="fr-FR" smtClean="0"/>
              <a:t>Kit intégration H3SE - TCG 4.1 - Comportements (positifs et négatifs) – V1</a:t>
            </a:r>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latin typeface="Helvetica" pitchFamily="34" charset="0"/>
              <a:cs typeface="Helvetica" pitchFamily="34"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CDFE0E69-A6A0-4514-9645-50717F5B3972}" type="slidenum">
              <a:rPr lang="fr-FR" altLang="fr-F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B5D4222A-88D1-42CD-80D5-E8565A073459}" type="slidenum">
              <a:rPr lang="fr-FR" altLang="fr-F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855E55D9-300B-427E-9D66-B6AB9FDB4F9E}" type="slidenum">
              <a:rPr lang="fr-FR" altLang="fr-F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7C52DF0C-42F9-46CB-9960-E48E272C052C}" type="slidenum">
              <a:rPr lang="fr-FR" altLang="fr-F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D5790CCF-2FFD-4978-840B-E0C82665C380}" type="slidenum">
              <a:rPr lang="fr-FR" altLang="fr-F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2FB10086-099E-4035-88BE-7438193C4C70}" type="slidenum">
              <a:rPr lang="fr-FR" altLang="fr-F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710DB065-26C5-42A6-9691-99CA056CE2EC}" type="slidenum">
              <a:rPr lang="fr-FR" altLang="fr-F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Helvetica" pitchFamily="34" charset="0"/>
              </a:defRPr>
            </a:lvl1pPr>
          </a:lstStyle>
          <a:p>
            <a:fld id="{947174E9-708B-4AA3-8616-D76E6DDC57A4}"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latin typeface="Helvetica" pitchFamily="34" charset="0"/>
              <a:cs typeface="Helvetica" pitchFamily="34"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1" name="Espace réservé du texte 3"/>
          <p:cNvSpPr>
            <a:spLocks noGrp="1"/>
          </p:cNvSpPr>
          <p:nvPr>
            <p:ph type="body" idx="1"/>
          </p:nvPr>
        </p:nvSpPr>
        <p:spPr bwMode="auto">
          <a:xfrm>
            <a:off x="457200" y="1125538"/>
            <a:ext cx="8218488"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p:txBody>
      </p:sp>
      <p:pic>
        <p:nvPicPr>
          <p:cNvPr id="1032" name="Image 10" descr="TOTAL_ADM.png"/>
          <p:cNvPicPr>
            <a:picLocks noChangeAspect="1"/>
          </p:cNvPicPr>
          <p:nvPr/>
        </p:nvPicPr>
        <p:blipFill>
          <a:blip r:embed="rId12"/>
          <a:srcRect/>
          <a:stretch>
            <a:fillRect/>
          </a:stretch>
        </p:blipFill>
        <p:spPr bwMode="auto">
          <a:xfrm>
            <a:off x="7685088" y="6375400"/>
            <a:ext cx="1008062" cy="401638"/>
          </a:xfrm>
          <a:prstGeom prst="rect">
            <a:avLst/>
          </a:prstGeom>
          <a:noFill/>
          <a:ln w="9525">
            <a:noFill/>
            <a:miter lim="800000"/>
            <a:headEnd/>
            <a:tailEnd/>
          </a:ln>
        </p:spPr>
      </p:pic>
      <p:sp>
        <p:nvSpPr>
          <p:cNvPr id="10" name="Espace réservé du pied de page 1"/>
          <p:cNvSpPr>
            <a:spLocks noGrp="1"/>
          </p:cNvSpPr>
          <p:nvPr>
            <p:ph type="ftr" sz="quarter" idx="3"/>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sz="1100">
                <a:solidFill>
                  <a:schemeClr val="tx1"/>
                </a:solidFill>
                <a:latin typeface="Arial" charset="0"/>
                <a:ea typeface="Arial" charset="0"/>
                <a:cs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fr-FR" altLang="fr-FR" smtClean="0"/>
              <a:t>Kit intégration H3SE - TCG 4.1 - Comportements (positifs et négatifs) – V1</a:t>
            </a:r>
            <a:endParaRPr lang="fr-FR" altLang="fr-FR" dirty="0"/>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Materiel/Death%20in%20the%20oilfield-fr.fl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w="9525">
            <a:noFill/>
            <a:miter lim="800000"/>
            <a:headEnd/>
            <a:tailEnd/>
          </a:ln>
        </p:spPr>
        <p:txBody>
          <a:bodyPr wrap="none">
            <a:spAutoFit/>
          </a:bodyPr>
          <a:lstStyle/>
          <a:p>
            <a:pPr algn="l" rtl="0" eaLnBrk="1" hangingPunct="1"/>
            <a:endParaRPr lang="es"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es" b="1" i="0" u="none" baseline="0">
                <a:ea typeface="+mj-ea"/>
              </a:rPr>
              <a:t>Comportamientos</a:t>
            </a:r>
            <a:r>
              <a:rPr lang="es">
                <a:ea typeface="+mj-ea"/>
              </a:rPr>
              <a:t/>
            </a:r>
            <a:br>
              <a:rPr lang="es">
                <a:ea typeface="+mj-ea"/>
              </a:rPr>
            </a:br>
            <a:r>
              <a:rPr lang="es" b="1" i="0" u="none" baseline="0">
                <a:ea typeface="+mj-ea"/>
              </a:rPr>
              <a:t>(positivos y negativos)</a:t>
            </a:r>
            <a:endParaRPr lang="es"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es" b="0" i="0" u="none" baseline="0">
                <a:cs typeface="Arial" pitchFamily="34" charset="0"/>
              </a:rPr>
              <a:t>Kit de integración H3SE</a:t>
            </a:r>
          </a:p>
          <a:p>
            <a:pPr algn="l" rtl="0" eaLnBrk="1" hangingPunct="1"/>
            <a:r>
              <a:rPr lang="es" b="0" i="0" u="none" baseline="0">
                <a:cs typeface="Arial" pitchFamily="34" charset="0"/>
              </a:rPr>
              <a:t>Módulo TCG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s" b="1" i="0" u="none" baseline="0"/>
              <a:t>Tratamiento de las diferencias de comportamiento</a:t>
            </a:r>
            <a:endParaRPr lang="es" dirty="0"/>
          </a:p>
        </p:txBody>
      </p:sp>
      <p:sp>
        <p:nvSpPr>
          <p:cNvPr id="21506" name="Espace réservé du texte 2"/>
          <p:cNvSpPr>
            <a:spLocks noGrp="1"/>
          </p:cNvSpPr>
          <p:nvPr>
            <p:ph type="body" sz="quarter" idx="12"/>
          </p:nvPr>
        </p:nvSpPr>
        <p:spPr>
          <a:xfrm>
            <a:off x="457200" y="1268413"/>
            <a:ext cx="8218488" cy="5040312"/>
          </a:xfrm>
          <a:solidFill>
            <a:schemeClr val="bg1"/>
          </a:solidFill>
        </p:spPr>
        <p:txBody>
          <a:bodyPr/>
          <a:lstStyle/>
          <a:p>
            <a:pPr marL="0" indent="0" algn="l" rtl="0">
              <a:buFont typeface="Lucida Grande"/>
              <a:buNone/>
            </a:pPr>
            <a:endParaRPr lang="es" altLang="fr-FR" b="1" dirty="0" smtClean="0">
              <a:cs typeface="Arial" pitchFamily="34" charset="0"/>
            </a:endParaRPr>
          </a:p>
          <a:p>
            <a:pPr marL="0" indent="0" algn="l" rtl="0">
              <a:buFont typeface="Lucida Grande"/>
              <a:buNone/>
            </a:pPr>
            <a:r>
              <a:rPr lang="es" b="1" i="0" u="none" baseline="0">
                <a:cs typeface="Arial" pitchFamily="34" charset="0"/>
              </a:rPr>
              <a:t>Diferencia entre falta y error</a:t>
            </a:r>
          </a:p>
          <a:p>
            <a:pPr marL="0" indent="0" algn="l" rtl="0"/>
            <a:endParaRPr lang="es" altLang="fr-FR" dirty="0" smtClean="0">
              <a:cs typeface="Arial" pitchFamily="34" charset="0"/>
            </a:endParaRPr>
          </a:p>
          <a:p>
            <a:pPr marL="432000" indent="0" algn="l" rtl="0">
              <a:buFont typeface="Lucida Grande"/>
              <a:buNone/>
            </a:pPr>
            <a:r>
              <a:rPr lang="es" sz="1800" b="1" i="0" u="none" baseline="0">
                <a:cs typeface="Arial" pitchFamily="34" charset="0"/>
              </a:rPr>
              <a:t>Falta:</a:t>
            </a:r>
            <a:r>
              <a:rPr lang="es" sz="1800" b="0" i="0" u="none" baseline="0">
                <a:cs typeface="Arial" pitchFamily="34" charset="0"/>
              </a:rPr>
              <a:t> carácter </a:t>
            </a:r>
            <a:r>
              <a:rPr lang="es" sz="1800" b="1" i="0" u="none" baseline="0">
                <a:cs typeface="Arial" pitchFamily="34" charset="0"/>
              </a:rPr>
              <a:t>intencionado</a:t>
            </a:r>
            <a:endParaRPr lang="es" altLang="fr-FR" sz="1800" dirty="0" smtClean="0">
              <a:cs typeface="Arial" pitchFamily="34" charset="0"/>
            </a:endParaRPr>
          </a:p>
          <a:p>
            <a:pPr marL="432000" indent="0" algn="l" rtl="0">
              <a:buFont typeface="Wingdings" pitchFamily="2" charset="2"/>
              <a:buChar char="Ø"/>
            </a:pPr>
            <a:r>
              <a:rPr lang="es" sz="1800" b="0" i="0" u="none" baseline="0">
                <a:cs typeface="Arial" pitchFamily="34" charset="0"/>
              </a:rPr>
              <a:t>Necesidad de reaccionar en términos de </a:t>
            </a:r>
            <a:r>
              <a:rPr lang="es" sz="1800" b="1" i="0" u="none" baseline="0">
                <a:solidFill>
                  <a:srgbClr val="C00000"/>
                </a:solidFill>
                <a:cs typeface="Arial" pitchFamily="34" charset="0"/>
              </a:rPr>
              <a:t>sanción adecuada</a:t>
            </a:r>
          </a:p>
          <a:p>
            <a:pPr marL="0" indent="0" algn="l" rtl="0">
              <a:buFont typeface="Lucida Grande"/>
              <a:buNone/>
            </a:pPr>
            <a:endParaRPr lang="es" altLang="fr-FR" sz="1800" dirty="0" smtClean="0">
              <a:cs typeface="Arial" pitchFamily="34" charset="0"/>
            </a:endParaRPr>
          </a:p>
          <a:p>
            <a:pPr marL="0" indent="0" algn="l" rtl="0">
              <a:buFont typeface="Lucida Grande"/>
              <a:buNone/>
            </a:pPr>
            <a:endParaRPr lang="es" altLang="fr-FR" sz="1800" dirty="0" smtClean="0">
              <a:cs typeface="Arial" pitchFamily="34" charset="0"/>
            </a:endParaRPr>
          </a:p>
          <a:p>
            <a:pPr marL="432000" indent="0" algn="l" rtl="0">
              <a:buNone/>
            </a:pPr>
            <a:r>
              <a:rPr lang="es" sz="1800" b="1" i="0" u="none" baseline="0">
                <a:cs typeface="Arial" pitchFamily="34" charset="0"/>
              </a:rPr>
              <a:t>Error:</a:t>
            </a:r>
            <a:r>
              <a:rPr lang="es" sz="1800" b="0" i="0" u="none" baseline="0">
                <a:cs typeface="Arial" pitchFamily="34" charset="0"/>
              </a:rPr>
              <a:t> carácter </a:t>
            </a:r>
            <a:r>
              <a:rPr lang="es" sz="1800" b="1" i="0" u="none" baseline="0">
                <a:cs typeface="Arial" pitchFamily="34" charset="0"/>
              </a:rPr>
              <a:t>no</a:t>
            </a:r>
            <a:r>
              <a:rPr lang="es" sz="1800" b="0" i="0" u="none" baseline="0">
                <a:cs typeface="Arial" pitchFamily="34" charset="0"/>
              </a:rPr>
              <a:t> </a:t>
            </a:r>
            <a:r>
              <a:rPr lang="es" sz="1800" b="1" i="0" u="none" baseline="0">
                <a:cs typeface="Arial" pitchFamily="34" charset="0"/>
              </a:rPr>
              <a:t>intencionado</a:t>
            </a:r>
          </a:p>
          <a:p>
            <a:pPr marL="432000" indent="0" algn="l" rtl="0">
              <a:buFont typeface="Wingdings" pitchFamily="2" charset="2"/>
              <a:buChar char="Ø"/>
            </a:pPr>
            <a:r>
              <a:rPr lang="es" sz="1800" b="0" i="0" u="none" baseline="0">
                <a:cs typeface="Arial" pitchFamily="34" charset="0"/>
              </a:rPr>
              <a:t>Necesidad de demostrar </a:t>
            </a:r>
            <a:r>
              <a:rPr lang="es" sz="1800" b="1" i="0" u="none" baseline="0">
                <a:solidFill>
                  <a:srgbClr val="FFFF00"/>
                </a:solidFill>
                <a:effectLst>
                  <a:outerShdw blurRad="50800" dist="76200" dir="2700000" algn="tl" rotWithShape="0">
                    <a:prstClr val="black"/>
                  </a:outerShdw>
                </a:effectLst>
                <a:cs typeface="Arial" pitchFamily="34" charset="0"/>
              </a:rPr>
              <a:t>pedagogía</a:t>
            </a:r>
            <a:r>
              <a:rPr lang="es" sz="1800" b="0" i="0" u="none" baseline="0">
                <a:solidFill>
                  <a:srgbClr val="FFFF00"/>
                </a:solidFill>
                <a:cs typeface="Arial" pitchFamily="34" charset="0"/>
              </a:rPr>
              <a:t> </a:t>
            </a:r>
          </a:p>
          <a:p>
            <a:pPr marL="0" indent="0" algn="l" rtl="0">
              <a:buFont typeface="Lucida Grande"/>
              <a:buNone/>
            </a:pPr>
            <a:endParaRPr lang="es" altLang="fr-FR" sz="1800" dirty="0" smtClean="0">
              <a:cs typeface="Arial" pitchFamily="34" charset="0"/>
            </a:endParaRPr>
          </a:p>
          <a:p>
            <a:pPr marL="0" indent="0" algn="l" rtl="0">
              <a:buFont typeface="Lucida Grande"/>
              <a:buNone/>
            </a:pPr>
            <a:endParaRPr lang="es" altLang="fr-FR" sz="1800" dirty="0" smtClean="0">
              <a:cs typeface="Arial" pitchFamily="34" charset="0"/>
            </a:endParaRPr>
          </a:p>
        </p:txBody>
      </p:sp>
      <p:sp>
        <p:nvSpPr>
          <p:cNvPr id="21507" name="Espace réservé du numéro de diapositive 3"/>
          <p:cNvSpPr>
            <a:spLocks noGrp="1"/>
          </p:cNvSpPr>
          <p:nvPr>
            <p:ph type="sldNum" sz="quarter" idx="13"/>
          </p:nvPr>
        </p:nvSpPr>
        <p:spPr bwMode="auto">
          <a:noFill/>
          <a:ln>
            <a:miter lim="800000"/>
            <a:headEnd/>
            <a:tailEnd/>
          </a:ln>
        </p:spPr>
        <p:txBody>
          <a:bodyPr/>
          <a:lstStyle/>
          <a:p>
            <a:pPr algn="r" rtl="0"/>
            <a:fld id="{EA82E376-B67B-4A6F-9632-231F6692FD3F}" type="slidenum">
              <a:rPr/>
              <a:pPr/>
              <a:t>10</a:t>
            </a:fld>
            <a:endParaRPr lang="es" altLang="fr-FR"/>
          </a:p>
        </p:txBody>
      </p:sp>
      <p:sp>
        <p:nvSpPr>
          <p:cNvPr id="6" name="Cube 5"/>
          <p:cNvSpPr>
            <a:spLocks noChangeArrowheads="1"/>
          </p:cNvSpPr>
          <p:nvPr/>
        </p:nvSpPr>
        <p:spPr bwMode="auto">
          <a:xfrm rot="609520">
            <a:off x="437231" y="2520719"/>
            <a:ext cx="360363" cy="504825"/>
          </a:xfrm>
          <a:prstGeom prst="cube">
            <a:avLst>
              <a:gd name="adj" fmla="val 972"/>
            </a:avLst>
          </a:prstGeom>
          <a:solidFill>
            <a:srgbClr val="FF0000"/>
          </a:solidFill>
          <a:ln w="9525">
            <a:solidFill>
              <a:schemeClr val="tx1"/>
            </a:solidFill>
            <a:miter lim="800000"/>
            <a:headEnd/>
            <a:tailEnd/>
          </a:ln>
          <a:effectLst>
            <a:outerShdw dist="76201" dir="2700000" algn="tl" rotWithShape="0">
              <a:srgbClr val="808080">
                <a:alpha val="39999"/>
              </a:srgbClr>
            </a:outerShdw>
          </a:effectLst>
        </p:spPr>
        <p:txBody>
          <a:bodyPr anchor="ctr"/>
          <a:lstStyle/>
          <a:p>
            <a:pPr algn="ctr" rtl="0"/>
            <a:endParaRPr lang="es" altLang="fr-FR">
              <a:solidFill>
                <a:srgbClr val="FFFFFF"/>
              </a:solidFill>
            </a:endParaRPr>
          </a:p>
        </p:txBody>
      </p:sp>
      <p:sp>
        <p:nvSpPr>
          <p:cNvPr id="8" name="Cube 7"/>
          <p:cNvSpPr>
            <a:spLocks noChangeArrowheads="1"/>
          </p:cNvSpPr>
          <p:nvPr/>
        </p:nvSpPr>
        <p:spPr bwMode="auto">
          <a:xfrm rot="609520">
            <a:off x="437232" y="3898331"/>
            <a:ext cx="360362" cy="504825"/>
          </a:xfrm>
          <a:prstGeom prst="cube">
            <a:avLst>
              <a:gd name="adj" fmla="val 972"/>
            </a:avLst>
          </a:prstGeom>
          <a:solidFill>
            <a:srgbClr val="FFFF00"/>
          </a:solidFill>
          <a:ln w="9525">
            <a:solidFill>
              <a:schemeClr val="tx1"/>
            </a:solidFill>
            <a:miter lim="800000"/>
            <a:headEnd/>
            <a:tailEnd/>
          </a:ln>
          <a:effectLst>
            <a:outerShdw dist="76201" dir="2700000" algn="tl" rotWithShape="0">
              <a:srgbClr val="808080">
                <a:alpha val="39999"/>
              </a:srgbClr>
            </a:outerShdw>
          </a:effectLst>
        </p:spPr>
        <p:txBody>
          <a:bodyPr anchor="ctr"/>
          <a:lstStyle/>
          <a:p>
            <a:pPr algn="ctr" rtl="0"/>
            <a:endParaRPr lang="es" altLang="fr-FR">
              <a:solidFill>
                <a:srgbClr val="FFFFFF"/>
              </a:solidFill>
            </a:endParaRPr>
          </a:p>
        </p:txBody>
      </p:sp>
      <p:sp>
        <p:nvSpPr>
          <p:cNvPr id="9" name="Rectangle 8"/>
          <p:cNvSpPr>
            <a:spLocks noChangeArrowheads="1"/>
          </p:cNvSpPr>
          <p:nvPr/>
        </p:nvSpPr>
        <p:spPr bwMode="auto">
          <a:xfrm>
            <a:off x="1924058" y="5085184"/>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es" altLang="fr-FR" sz="800" b="1" dirty="0" smtClean="0">
              <a:solidFill>
                <a:srgbClr val="A90025"/>
              </a:solidFill>
            </a:endParaRPr>
          </a:p>
          <a:p>
            <a:pPr algn="ctr" rtl="0" eaLnBrk="1" hangingPunct="1">
              <a:spcBef>
                <a:spcPts val="0"/>
              </a:spcBef>
              <a:spcAft>
                <a:spcPts val="0"/>
              </a:spcAft>
              <a:buFont typeface="Lucida Grande"/>
              <a:buNone/>
            </a:pPr>
            <a:r>
              <a:rPr lang="es" sz="2000" b="1" i="0" u="none" baseline="0">
                <a:solidFill>
                  <a:srgbClr val="A90025"/>
                </a:solidFill>
              </a:rPr>
              <a:t>Toda diferencia debe conducir a una respuesta</a:t>
            </a:r>
          </a:p>
          <a:p>
            <a:pPr algn="ctr" rtl="0" eaLnBrk="1" hangingPunct="1">
              <a:spcBef>
                <a:spcPts val="0"/>
              </a:spcBef>
              <a:spcAft>
                <a:spcPts val="0"/>
              </a:spcAft>
              <a:buFont typeface="Lucida Grande"/>
              <a:buNone/>
            </a:pPr>
            <a:endParaRPr lang="es" altLang="fr-FR" sz="800" b="1" dirty="0">
              <a:solidFill>
                <a:srgbClr val="A90025"/>
              </a:solidFill>
            </a:endParaRPr>
          </a:p>
        </p:txBody>
      </p:sp>
      <p:sp>
        <p:nvSpPr>
          <p:cNvPr id="10"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es" sz="900" b="0" i="0" u="none" baseline="0">
                <a:latin typeface="Arial" pitchFamily="34" charset="0"/>
                <a:cs typeface="Arial" pitchFamily="34" charset="0"/>
              </a:rPr>
              <a:t>Kit de integración H3SE - TCG 4.1 - Comportamientos (positivos y negativos) – V2</a:t>
            </a:r>
            <a:endParaRPr lang="es"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s" b="1" i="0" u="none" baseline="0"/>
              <a:t>Diferencias de comportamiento</a:t>
            </a:r>
            <a:endParaRPr lang="es" dirty="0"/>
          </a:p>
        </p:txBody>
      </p:sp>
      <p:sp>
        <p:nvSpPr>
          <p:cNvPr id="22530" name="Espace réservé du numéro de diapositive 3"/>
          <p:cNvSpPr>
            <a:spLocks noGrp="1"/>
          </p:cNvSpPr>
          <p:nvPr>
            <p:ph type="sldNum" sz="quarter" idx="13"/>
          </p:nvPr>
        </p:nvSpPr>
        <p:spPr bwMode="auto">
          <a:noFill/>
          <a:ln>
            <a:miter lim="800000"/>
            <a:headEnd/>
            <a:tailEnd/>
          </a:ln>
        </p:spPr>
        <p:txBody>
          <a:bodyPr/>
          <a:lstStyle/>
          <a:p>
            <a:pPr algn="r" rtl="0"/>
            <a:fld id="{C0FED822-FB17-4D7F-A9B1-7283ECAB6D60}" type="slidenum">
              <a:rPr/>
              <a:pPr/>
              <a:t>11</a:t>
            </a:fld>
            <a:endParaRPr lang="es" altLang="fr-FR"/>
          </a:p>
        </p:txBody>
      </p:sp>
      <p:sp>
        <p:nvSpPr>
          <p:cNvPr id="22531" name="Rectangle 3"/>
          <p:cNvSpPr txBox="1">
            <a:spLocks noChangeArrowheads="1"/>
          </p:cNvSpPr>
          <p:nvPr/>
        </p:nvSpPr>
        <p:spPr bwMode="auto">
          <a:xfrm>
            <a:off x="3744913" y="836613"/>
            <a:ext cx="5219700" cy="4714875"/>
          </a:xfrm>
          <a:prstGeom prst="rect">
            <a:avLst/>
          </a:prstGeom>
          <a:noFill/>
          <a:ln w="9525">
            <a:noFill/>
            <a:miter lim="800000"/>
            <a:headEnd/>
            <a:tailEnd/>
          </a:ln>
        </p:spPr>
        <p:txBody>
          <a:bodyPr lIns="0" tIns="0" rIns="0" bIns="0"/>
          <a:lstStyle/>
          <a:p>
            <a:pPr marL="285750" indent="-285750" algn="l" rtl="0">
              <a:spcBef>
                <a:spcPts val="2100"/>
              </a:spcBef>
              <a:buClr>
                <a:srgbClr val="710018"/>
              </a:buClr>
              <a:buFont typeface="Wingdings" pitchFamily="2" charset="2"/>
              <a:buChar char="q"/>
            </a:pPr>
            <a:r>
              <a:rPr lang="es" b="0" i="0" u="none" baseline="0"/>
              <a:t>Conducir con exceso de velocidad por la planta</a:t>
            </a:r>
          </a:p>
          <a:p>
            <a:pPr marL="285750" indent="-285750" algn="l" rtl="0">
              <a:spcBef>
                <a:spcPts val="2100"/>
              </a:spcBef>
              <a:buClr>
                <a:srgbClr val="710018"/>
              </a:buClr>
              <a:buFont typeface="Wingdings" pitchFamily="2" charset="2"/>
              <a:buChar char="q"/>
            </a:pPr>
            <a:r>
              <a:rPr lang="es" b="0" i="0" u="none" baseline="0"/>
              <a:t>Olvidar una etapa importante de un procedimiento</a:t>
            </a:r>
          </a:p>
          <a:p>
            <a:pPr marL="285750" indent="-285750" algn="l" rtl="0">
              <a:spcBef>
                <a:spcPts val="2100"/>
              </a:spcBef>
              <a:buClr>
                <a:srgbClr val="710018"/>
              </a:buClr>
              <a:buFont typeface="Wingdings" pitchFamily="2" charset="2"/>
              <a:buChar char="q"/>
            </a:pPr>
            <a:r>
              <a:rPr lang="es" b="0" i="0" u="none" baseline="0"/>
              <a:t>Llevar alcohol a la planta</a:t>
            </a:r>
          </a:p>
          <a:p>
            <a:pPr marL="285750" indent="-285750" algn="l" rtl="0">
              <a:spcBef>
                <a:spcPts val="2100"/>
              </a:spcBef>
              <a:buClr>
                <a:srgbClr val="710018"/>
              </a:buClr>
              <a:buFont typeface="Wingdings" pitchFamily="2" charset="2"/>
              <a:buChar char="q"/>
            </a:pPr>
            <a:r>
              <a:rPr lang="es" b="0" i="0" u="none" baseline="0"/>
              <a:t>Entender mal un plan o procedimiento</a:t>
            </a:r>
          </a:p>
          <a:p>
            <a:pPr marL="285750" indent="-285750" algn="l" rtl="0">
              <a:spcBef>
                <a:spcPts val="2100"/>
              </a:spcBef>
              <a:buClr>
                <a:srgbClr val="710018"/>
              </a:buClr>
              <a:buFont typeface="Wingdings" pitchFamily="2" charset="2"/>
              <a:buChar char="q"/>
            </a:pPr>
            <a:r>
              <a:rPr lang="es" b="0" i="0" u="none" baseline="0"/>
              <a:t>No utilizar los EPI proporcionados</a:t>
            </a:r>
          </a:p>
          <a:p>
            <a:pPr marL="285750" indent="-285750" algn="l" rtl="0">
              <a:spcBef>
                <a:spcPts val="2100"/>
              </a:spcBef>
              <a:buClr>
                <a:srgbClr val="710018"/>
              </a:buClr>
              <a:buFont typeface="Wingdings" pitchFamily="2" charset="2"/>
              <a:buChar char="q"/>
            </a:pPr>
            <a:r>
              <a:rPr lang="es" b="0" i="0" u="none" baseline="0"/>
              <a:t>Confundir dos productos químicos</a:t>
            </a:r>
          </a:p>
          <a:p>
            <a:pPr marL="285750" indent="-285750" algn="l" rtl="0">
              <a:spcBef>
                <a:spcPts val="2100"/>
              </a:spcBef>
              <a:buClr>
                <a:srgbClr val="710018"/>
              </a:buClr>
              <a:buFont typeface="Wingdings" pitchFamily="2" charset="2"/>
              <a:buChar char="q"/>
            </a:pPr>
            <a:r>
              <a:rPr lang="es" b="0" i="0" u="none" baseline="0"/>
              <a:t>Conducir una máquina de las obras sin ponerse el cinturón de seguridad</a:t>
            </a:r>
          </a:p>
          <a:p>
            <a:pPr marL="285750" indent="-285750" algn="l" rtl="0">
              <a:spcBef>
                <a:spcPts val="2100"/>
              </a:spcBef>
              <a:buClr>
                <a:srgbClr val="710018"/>
              </a:buClr>
              <a:buFont typeface="Wingdings" pitchFamily="2" charset="2"/>
              <a:buChar char="q"/>
            </a:pPr>
            <a:r>
              <a:rPr lang="es" b="0" i="0" u="none" baseline="0"/>
              <a:t>Utilizar el teléfono móvil conduciendo</a:t>
            </a:r>
          </a:p>
          <a:p>
            <a:pPr marL="285750" indent="-285750" algn="l" rtl="0">
              <a:spcBef>
                <a:spcPts val="2100"/>
              </a:spcBef>
              <a:buClr>
                <a:srgbClr val="710018"/>
              </a:buClr>
              <a:buFont typeface="Wingdings" pitchFamily="2" charset="2"/>
              <a:buChar char="q"/>
            </a:pPr>
            <a:r>
              <a:rPr lang="es" b="0" i="0" u="none" baseline="0"/>
              <a:t>Abrir una válvula diferente a la indicada en el procedimiento porque no le parece la correcta</a:t>
            </a:r>
          </a:p>
        </p:txBody>
      </p:sp>
      <p:sp>
        <p:nvSpPr>
          <p:cNvPr id="7" name="Rectangle 6"/>
          <p:cNvSpPr/>
          <p:nvPr/>
        </p:nvSpPr>
        <p:spPr>
          <a:xfrm rot="20532324">
            <a:off x="477948" y="2053064"/>
            <a:ext cx="286809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es" sz="3200" b="1" i="0" u="none" baseline="0">
                <a:ln w="11430"/>
                <a:gradFill>
                  <a:gsLst>
                    <a:gs pos="0">
                      <a:srgbClr val="03D4A8"/>
                    </a:gs>
                    <a:gs pos="25000">
                      <a:srgbClr val="21D6E0"/>
                    </a:gs>
                    <a:gs pos="75000">
                      <a:srgbClr val="0087E6"/>
                    </a:gs>
                    <a:gs pos="100000">
                      <a:srgbClr val="005CBF"/>
                    </a:gs>
                  </a:gsLst>
                  <a:lin ang="5400000" scaled="0"/>
                </a:gradFill>
                <a:effectLst>
                  <a:outerShdw blurRad="50800" dist="39000" dir="5460000" algn="tl">
                    <a:srgbClr val="000000">
                      <a:alpha val="38000"/>
                    </a:srgbClr>
                  </a:outerShdw>
                </a:effectLst>
                <a:latin typeface="Arial" charset="0"/>
                <a:ea typeface="Arial" charset="0"/>
                <a:cs typeface="Arial" charset="0"/>
              </a:rPr>
              <a:t>¿Intencionado?</a:t>
            </a:r>
          </a:p>
        </p:txBody>
      </p:sp>
      <p:sp>
        <p:nvSpPr>
          <p:cNvPr id="8" name="Rectangle 7"/>
          <p:cNvSpPr/>
          <p:nvPr/>
        </p:nvSpPr>
        <p:spPr>
          <a:xfrm rot="1714872">
            <a:off x="11473" y="3926940"/>
            <a:ext cx="380104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es" sz="3200" b="1"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Arial" charset="0"/>
                <a:ea typeface="Arial" charset="0"/>
                <a:cs typeface="Arial" charset="0"/>
              </a:rPr>
              <a:t>¿No intencionado?</a:t>
            </a:r>
          </a:p>
        </p:txBody>
      </p:sp>
      <p:sp>
        <p:nvSpPr>
          <p:cNvPr id="9"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es" sz="900" b="0" i="0" u="none" baseline="0">
                <a:latin typeface="Arial" pitchFamily="34" charset="0"/>
                <a:cs typeface="Arial" pitchFamily="34" charset="0"/>
              </a:rPr>
              <a:t>Kit de integración H3SE - TCG 4.1 - Comportamientos (positivos y negativos) – V2</a:t>
            </a:r>
            <a:endParaRPr lang="es"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s" b="1" i="0" u="none" baseline="0"/>
              <a:t>Evaluación de la naturaleza de la diferencia</a:t>
            </a:r>
            <a:endParaRPr lang="es" dirty="0"/>
          </a:p>
        </p:txBody>
      </p:sp>
      <p:sp>
        <p:nvSpPr>
          <p:cNvPr id="23554" name="Espace réservé du numéro de diapositive 3"/>
          <p:cNvSpPr>
            <a:spLocks noGrp="1"/>
          </p:cNvSpPr>
          <p:nvPr>
            <p:ph type="sldNum" sz="quarter" idx="13"/>
          </p:nvPr>
        </p:nvSpPr>
        <p:spPr bwMode="auto">
          <a:noFill/>
          <a:ln>
            <a:miter lim="800000"/>
            <a:headEnd/>
            <a:tailEnd/>
          </a:ln>
        </p:spPr>
        <p:txBody>
          <a:bodyPr/>
          <a:lstStyle/>
          <a:p>
            <a:pPr algn="r" rtl="0"/>
            <a:fld id="{DFB17313-296B-4732-ADDB-D854810B3799}" type="slidenum">
              <a:rPr/>
              <a:pPr/>
              <a:t>12</a:t>
            </a:fld>
            <a:endParaRPr lang="es" altLang="fr-FR"/>
          </a:p>
        </p:txBody>
      </p:sp>
      <p:pic>
        <p:nvPicPr>
          <p:cNvPr id="3" name="Image 2"/>
          <p:cNvPicPr>
            <a:picLocks noChangeAspect="1"/>
          </p:cNvPicPr>
          <p:nvPr/>
        </p:nvPicPr>
        <p:blipFill>
          <a:blip r:embed="rId3"/>
          <a:stretch>
            <a:fillRect/>
          </a:stretch>
        </p:blipFill>
        <p:spPr>
          <a:xfrm>
            <a:off x="1979712" y="1052736"/>
            <a:ext cx="4726682" cy="5049275"/>
          </a:xfrm>
          <a:prstGeom prst="rect">
            <a:avLst/>
          </a:prstGeom>
        </p:spPr>
      </p:pic>
      <p:sp>
        <p:nvSpPr>
          <p:cNvPr id="6"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es" sz="900" b="0" i="0" u="none" baseline="0">
                <a:latin typeface="Arial" pitchFamily="34" charset="0"/>
                <a:cs typeface="Arial" pitchFamily="34" charset="0"/>
              </a:rPr>
              <a:t>Kit de integración H3SE - TCG 4.1 - Comportamientos (positivos y negativos) – V2</a:t>
            </a:r>
            <a:endParaRPr lang="es"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s" b="1" i="0" u="none" baseline="0"/>
              <a:t>Respuesta adaptada a la diferencia</a:t>
            </a:r>
            <a:endParaRPr lang="es" dirty="0"/>
          </a:p>
        </p:txBody>
      </p:sp>
      <p:sp>
        <p:nvSpPr>
          <p:cNvPr id="25602" name="Espace réservé du texte 2"/>
          <p:cNvSpPr>
            <a:spLocks noGrp="1"/>
          </p:cNvSpPr>
          <p:nvPr>
            <p:ph type="body" sz="quarter" idx="12"/>
          </p:nvPr>
        </p:nvSpPr>
        <p:spPr>
          <a:xfrm>
            <a:off x="457200" y="1125538"/>
            <a:ext cx="8218488" cy="5040312"/>
          </a:xfrm>
        </p:spPr>
        <p:txBody>
          <a:bodyPr/>
          <a:lstStyle/>
          <a:p>
            <a:pPr marL="0" indent="0" algn="l" rtl="0">
              <a:buFont typeface="Lucida Grande"/>
              <a:buNone/>
            </a:pPr>
            <a:endParaRPr lang="es" altLang="fr-FR" b="1" dirty="0" smtClean="0">
              <a:cs typeface="Arial" pitchFamily="34" charset="0"/>
            </a:endParaRPr>
          </a:p>
          <a:p>
            <a:pPr marL="0" indent="0" algn="l" rtl="0">
              <a:buFont typeface="Lucida Grande"/>
              <a:buNone/>
            </a:pPr>
            <a:r>
              <a:rPr lang="es" b="0" i="0" u="none" baseline="0">
                <a:cs typeface="Arial" pitchFamily="34" charset="0"/>
              </a:rPr>
              <a:t>En caso de diferencia, es necesario </a:t>
            </a:r>
            <a:r>
              <a:rPr lang="es" b="1" i="0" u="none" baseline="0">
                <a:cs typeface="Arial" pitchFamily="34" charset="0"/>
              </a:rPr>
              <a:t>aplicar todo lo necesario para evitar una recurrencia de la diferencia:</a:t>
            </a:r>
            <a:endParaRPr lang="es" altLang="fr-FR" dirty="0" smtClean="0">
              <a:cs typeface="Arial" pitchFamily="34" charset="0"/>
            </a:endParaRPr>
          </a:p>
          <a:p>
            <a:pPr algn="l" rtl="0"/>
            <a:r>
              <a:rPr lang="es" b="0" i="0" u="none" baseline="0">
                <a:cs typeface="Arial" pitchFamily="34" charset="0"/>
              </a:rPr>
              <a:t>Reaccionar y atreverse a hablar… utilizando la </a:t>
            </a:r>
            <a:r>
              <a:rPr lang="es" b="1" i="0" u="none" baseline="0">
                <a:solidFill>
                  <a:srgbClr val="C00000"/>
                </a:solidFill>
                <a:cs typeface="Arial" pitchFamily="34" charset="0"/>
              </a:rPr>
              <a:t>Stop Card</a:t>
            </a:r>
            <a:r>
              <a:rPr lang="es" b="0" i="0" u="none" baseline="0">
                <a:cs typeface="Arial" pitchFamily="34" charset="0"/>
              </a:rPr>
              <a:t>.</a:t>
            </a:r>
            <a:endParaRPr lang="es" altLang="fr-FR" dirty="0" smtClean="0">
              <a:cs typeface="Arial" pitchFamily="34" charset="0"/>
            </a:endParaRPr>
          </a:p>
          <a:p>
            <a:pPr algn="l" rtl="0"/>
            <a:r>
              <a:rPr lang="es" b="0" i="0" u="none" baseline="0">
                <a:cs typeface="Arial" pitchFamily="34" charset="0"/>
              </a:rPr>
              <a:t>Comunicar el suceso</a:t>
            </a:r>
          </a:p>
          <a:p>
            <a:endParaRPr lang="es" altLang="fr-FR" dirty="0" smtClean="0">
              <a:cs typeface="Arial" pitchFamily="34" charset="0"/>
            </a:endParaRPr>
          </a:p>
          <a:p>
            <a:pPr marL="0" indent="0" algn="l" rtl="0">
              <a:buFont typeface="Lucida Grande"/>
              <a:buNone/>
            </a:pPr>
            <a:r>
              <a:rPr lang="es" b="0" i="0" u="none" baseline="0">
                <a:cs typeface="Arial" pitchFamily="34" charset="0"/>
              </a:rPr>
              <a:t>La respuesta debe adaptarse en función de:</a:t>
            </a:r>
          </a:p>
          <a:p>
            <a:pPr algn="l" rtl="0"/>
            <a:r>
              <a:rPr lang="es" b="0" i="0" u="none" baseline="0">
                <a:cs typeface="Arial" pitchFamily="34" charset="0"/>
              </a:rPr>
              <a:t>la naturaleza de la diferencia</a:t>
            </a:r>
          </a:p>
          <a:p>
            <a:pPr algn="l" rtl="0"/>
            <a:r>
              <a:rPr lang="es" b="0" i="0" u="none" baseline="0">
                <a:cs typeface="Arial" pitchFamily="34" charset="0"/>
              </a:rPr>
              <a:t>la gravedad potencial de sus consecuencias</a:t>
            </a:r>
          </a:p>
          <a:p>
            <a:pPr marL="0" indent="0" algn="l" rtl="0">
              <a:buFont typeface="Lucida Grande"/>
              <a:buNone/>
            </a:pPr>
            <a:endParaRPr lang="es" altLang="fr-FR" b="1" dirty="0" smtClean="0">
              <a:cs typeface="Arial" pitchFamily="34" charset="0"/>
            </a:endParaRPr>
          </a:p>
          <a:p>
            <a:pPr marL="0" indent="0" algn="l" rtl="0">
              <a:buFont typeface="Lucida Grande"/>
              <a:buNone/>
            </a:pPr>
            <a:endParaRPr lang="es" altLang="fr-FR" b="1" dirty="0" smtClean="0">
              <a:cs typeface="Arial" pitchFamily="34" charset="0"/>
            </a:endParaRPr>
          </a:p>
          <a:p>
            <a:pPr marL="0" indent="0" algn="l" rtl="0"/>
            <a:endParaRPr lang="es" altLang="fr-FR" dirty="0" smtClean="0">
              <a:cs typeface="Arial" pitchFamily="34" charset="0"/>
            </a:endParaRPr>
          </a:p>
        </p:txBody>
      </p:sp>
      <p:sp>
        <p:nvSpPr>
          <p:cNvPr id="25603" name="Espace réservé du numéro de diapositive 3"/>
          <p:cNvSpPr>
            <a:spLocks noGrp="1"/>
          </p:cNvSpPr>
          <p:nvPr>
            <p:ph type="sldNum" sz="quarter" idx="13"/>
          </p:nvPr>
        </p:nvSpPr>
        <p:spPr bwMode="auto">
          <a:noFill/>
          <a:ln>
            <a:miter lim="800000"/>
            <a:headEnd/>
            <a:tailEnd/>
          </a:ln>
        </p:spPr>
        <p:txBody>
          <a:bodyPr/>
          <a:lstStyle/>
          <a:p>
            <a:pPr algn="r" rtl="0"/>
            <a:fld id="{C8DFAC1F-2B9F-43F1-825F-01048CCCC972}" type="slidenum">
              <a:rPr/>
              <a:pPr/>
              <a:t>13</a:t>
            </a:fld>
            <a:endParaRPr lang="es" altLang="fr-FR"/>
          </a:p>
        </p:txBody>
      </p:sp>
      <p:sp>
        <p:nvSpPr>
          <p:cNvPr id="6" name="Rectangle 5"/>
          <p:cNvSpPr>
            <a:spLocks noChangeArrowheads="1"/>
          </p:cNvSpPr>
          <p:nvPr/>
        </p:nvSpPr>
        <p:spPr bwMode="auto">
          <a:xfrm>
            <a:off x="1924058" y="5229200"/>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r>
              <a:rPr lang="es" sz="800" b="0" i="0" u="none" baseline="0">
                <a:solidFill>
                  <a:srgbClr val="A90025"/>
                </a:solidFill>
              </a:rPr>
              <a:t>	</a:t>
            </a:r>
          </a:p>
          <a:p>
            <a:pPr algn="ctr" rtl="0" eaLnBrk="1" hangingPunct="1">
              <a:spcBef>
                <a:spcPts val="0"/>
              </a:spcBef>
              <a:spcAft>
                <a:spcPts val="0"/>
              </a:spcAft>
            </a:pPr>
            <a:r>
              <a:rPr lang="es" sz="2000" b="1" i="0" u="none" baseline="0">
                <a:solidFill>
                  <a:srgbClr val="A90025"/>
                </a:solidFill>
              </a:rPr>
              <a:t>El derecho al error existe</a:t>
            </a:r>
            <a:endParaRPr lang="es" altLang="fr-FR" sz="2000" b="1" dirty="0">
              <a:solidFill>
                <a:srgbClr val="A90025"/>
              </a:solidFill>
            </a:endParaRPr>
          </a:p>
          <a:p>
            <a:pPr algn="ctr" rtl="0" eaLnBrk="1" hangingPunct="1">
              <a:spcBef>
                <a:spcPts val="0"/>
              </a:spcBef>
              <a:spcAft>
                <a:spcPts val="0"/>
              </a:spcAft>
              <a:buFont typeface="Lucida Grande"/>
              <a:buNone/>
            </a:pPr>
            <a:endParaRPr lang="es" altLang="fr-FR" sz="800" b="1" dirty="0">
              <a:solidFill>
                <a:srgbClr val="A90025"/>
              </a:solidFill>
            </a:endParaRPr>
          </a:p>
        </p:txBody>
      </p:sp>
      <p:sp>
        <p:nvSpPr>
          <p:cNvPr id="7"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es" sz="900" b="0" i="0" u="none" baseline="0">
                <a:latin typeface="Arial" pitchFamily="34" charset="0"/>
                <a:cs typeface="Arial" pitchFamily="34" charset="0"/>
              </a:rPr>
              <a:t>Kit de integración H3SE - TCG 4.1 - Comportamientos (positivos y negativos) – V2</a:t>
            </a:r>
            <a:endParaRPr lang="es"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síntesis</a:t>
            </a:r>
            <a:endParaRPr lang="es" dirty="0"/>
          </a:p>
        </p:txBody>
      </p:sp>
      <p:sp>
        <p:nvSpPr>
          <p:cNvPr id="4" name="Espace réservé du numéro de diapositive 3"/>
          <p:cNvSpPr>
            <a:spLocks noGrp="1"/>
          </p:cNvSpPr>
          <p:nvPr>
            <p:ph type="sldNum" sz="quarter" idx="13"/>
          </p:nvPr>
        </p:nvSpPr>
        <p:spPr/>
        <p:txBody>
          <a:bodyPr/>
          <a:lstStyle/>
          <a:p>
            <a:pPr algn="r" rtl="0"/>
            <a:fld id="{CE53D222-3A21-41F0-A754-4195D86F7AE3}" type="slidenum">
              <a:rPr/>
              <a:pPr/>
              <a:t>14</a:t>
            </a:fld>
            <a:endParaRPr lang="es" altLang="fr-FR"/>
          </a:p>
        </p:txBody>
      </p:sp>
      <p:sp>
        <p:nvSpPr>
          <p:cNvPr id="6" name="Rectangle 8"/>
          <p:cNvSpPr>
            <a:spLocks noChangeArrowheads="1"/>
          </p:cNvSpPr>
          <p:nvPr/>
        </p:nvSpPr>
        <p:spPr bwMode="auto">
          <a:xfrm>
            <a:off x="2062956" y="1108135"/>
            <a:ext cx="5006975" cy="923925"/>
          </a:xfrm>
          <a:prstGeom prst="rect">
            <a:avLst/>
          </a:prstGeom>
          <a:solidFill>
            <a:schemeClr val="bg1"/>
          </a:solidFill>
          <a:ln w="19050">
            <a:solidFill>
              <a:srgbClr val="BD2B0B"/>
            </a:solidFill>
            <a:miter lim="800000"/>
            <a:headEnd/>
            <a:tailEnd/>
          </a:ln>
        </p:spPr>
        <p:txBody>
          <a:bodyPr lIns="0" tIns="0" rIns="252000" bIns="0" anchor="ctr">
            <a:spAutoFit/>
          </a:bodyPr>
          <a:lstStyle/>
          <a:p>
            <a:pPr algn="ctr" rtl="0" eaLnBrk="1" hangingPunct="1">
              <a:spcBef>
                <a:spcPts val="0"/>
              </a:spcBef>
              <a:spcAft>
                <a:spcPts val="0"/>
              </a:spcAft>
              <a:tabLst>
                <a:tab pos="1438275" algn="l"/>
              </a:tabLst>
            </a:pPr>
            <a:r>
              <a:rPr lang="es" sz="2000" b="1" i="0" u="none" baseline="0">
                <a:solidFill>
                  <a:srgbClr val="00B050"/>
                </a:solidFill>
                <a:latin typeface="Arial" charset="0"/>
                <a:ea typeface="Arial" charset="0"/>
                <a:cs typeface="Arial" charset="0"/>
              </a:rPr>
              <a:t> Comportamiento = acción observable</a:t>
            </a:r>
            <a:r>
              <a:rPr lang="es" sz="2000" b="1" i="0" u="none" baseline="0">
                <a:solidFill>
                  <a:srgbClr val="E20031"/>
                </a:solidFill>
                <a:latin typeface="Arial" charset="0"/>
                <a:ea typeface="Arial" charset="0"/>
                <a:cs typeface="Arial" charset="0"/>
                <a:sym typeface="Symbol" pitchFamily="18" charset="2"/>
              </a:rPr>
              <a:t> </a:t>
            </a:r>
            <a:r>
              <a:rPr lang="es" sz="2000" b="1" i="0" u="none" baseline="0">
                <a:solidFill>
                  <a:srgbClr val="A90025"/>
                </a:solidFill>
                <a:sym typeface="Symbol" pitchFamily="18" charset="2"/>
              </a:rPr>
              <a:t>Comportamiento  </a:t>
            </a:r>
            <a:r>
              <a:rPr lang="es" sz="2000" b="1" i="0" u="none" baseline="0">
                <a:solidFill>
                  <a:srgbClr val="A90025"/>
                </a:solidFill>
              </a:rPr>
              <a:t>intención</a:t>
            </a:r>
          </a:p>
          <a:p>
            <a:pPr algn="ctr" rtl="0" eaLnBrk="1" hangingPunct="1">
              <a:spcBef>
                <a:spcPts val="0"/>
              </a:spcBef>
              <a:spcAft>
                <a:spcPts val="0"/>
              </a:spcAft>
              <a:tabLst>
                <a:tab pos="1438275" algn="l"/>
              </a:tabLst>
            </a:pPr>
            <a:r>
              <a:rPr lang="es" sz="2000" b="1" i="0" u="none" baseline="0">
                <a:solidFill>
                  <a:srgbClr val="A90025"/>
                </a:solidFill>
                <a:sym typeface="Symbol" pitchFamily="18" charset="2"/>
              </a:rPr>
              <a:t>Comportamiento  </a:t>
            </a:r>
            <a:r>
              <a:rPr lang="es" sz="2000" b="1" i="0" u="none" baseline="0">
                <a:solidFill>
                  <a:srgbClr val="A90025"/>
                </a:solidFill>
              </a:rPr>
              <a:t>opinión</a:t>
            </a:r>
            <a:endParaRPr lang="es" altLang="fr-FR" sz="2000" b="1" dirty="0">
              <a:solidFill>
                <a:srgbClr val="A90025"/>
              </a:solidFill>
            </a:endParaRPr>
          </a:p>
        </p:txBody>
      </p:sp>
      <p:sp>
        <p:nvSpPr>
          <p:cNvPr id="7" name="Rectangle 8"/>
          <p:cNvSpPr>
            <a:spLocks noChangeArrowheads="1"/>
          </p:cNvSpPr>
          <p:nvPr/>
        </p:nvSpPr>
        <p:spPr bwMode="auto">
          <a:xfrm>
            <a:off x="2062955" y="2403361"/>
            <a:ext cx="5006975"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es" altLang="fr-FR" sz="800" b="1" dirty="0" smtClean="0">
              <a:solidFill>
                <a:srgbClr val="A90025"/>
              </a:solidFill>
            </a:endParaRPr>
          </a:p>
          <a:p>
            <a:pPr algn="ctr" rtl="0" eaLnBrk="1" hangingPunct="1">
              <a:spcBef>
                <a:spcPts val="0"/>
              </a:spcBef>
              <a:spcAft>
                <a:spcPts val="0"/>
              </a:spcAft>
              <a:buFont typeface="Lucida Grande"/>
              <a:buNone/>
            </a:pPr>
            <a:r>
              <a:rPr lang="es" sz="2000" b="1" i="0" u="none" baseline="0">
                <a:solidFill>
                  <a:srgbClr val="A90025"/>
                </a:solidFill>
              </a:rPr>
              <a:t>Conocer las normas </a:t>
            </a:r>
            <a:r>
              <a:rPr lang="es" sz="2000" b="1" i="0" u="sng" baseline="0">
                <a:solidFill>
                  <a:srgbClr val="A90025"/>
                </a:solidFill>
              </a:rPr>
              <a:t>y</a:t>
            </a:r>
            <a:r>
              <a:rPr lang="es" sz="2000" b="1" i="0" u="none" baseline="0">
                <a:solidFill>
                  <a:srgbClr val="A90025"/>
                </a:solidFill>
              </a:rPr>
              <a:t> aplicarlas</a:t>
            </a:r>
          </a:p>
          <a:p>
            <a:pPr algn="ctr" rtl="0" eaLnBrk="1" hangingPunct="1">
              <a:spcBef>
                <a:spcPts val="0"/>
              </a:spcBef>
              <a:spcAft>
                <a:spcPts val="0"/>
              </a:spcAft>
              <a:buFont typeface="Lucida Grande"/>
              <a:buNone/>
            </a:pPr>
            <a:endParaRPr lang="es" altLang="fr-FR" sz="800" b="1" dirty="0">
              <a:solidFill>
                <a:srgbClr val="A90025"/>
              </a:solidFill>
            </a:endParaRPr>
          </a:p>
        </p:txBody>
      </p:sp>
      <p:sp>
        <p:nvSpPr>
          <p:cNvPr id="8" name="Rectangle 8"/>
          <p:cNvSpPr>
            <a:spLocks noChangeArrowheads="1"/>
          </p:cNvSpPr>
          <p:nvPr/>
        </p:nvSpPr>
        <p:spPr bwMode="auto">
          <a:xfrm>
            <a:off x="1562888" y="3328660"/>
            <a:ext cx="6007107"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es" altLang="fr-FR" sz="800" b="1" dirty="0" smtClean="0">
              <a:solidFill>
                <a:srgbClr val="A90025"/>
              </a:solidFill>
            </a:endParaRPr>
          </a:p>
          <a:p>
            <a:pPr algn="ctr" rtl="0" eaLnBrk="1" hangingPunct="1">
              <a:spcBef>
                <a:spcPts val="0"/>
              </a:spcBef>
              <a:spcAft>
                <a:spcPts val="0"/>
              </a:spcAft>
              <a:buFont typeface="Lucida Grande"/>
              <a:buNone/>
            </a:pPr>
            <a:r>
              <a:rPr lang="es" sz="2000" b="1" i="0" u="none" baseline="0">
                <a:solidFill>
                  <a:srgbClr val="A90025"/>
                </a:solidFill>
              </a:rPr>
              <a:t>Practicar el reconocimiento a diario</a:t>
            </a:r>
          </a:p>
          <a:p>
            <a:pPr algn="ctr" rtl="0" eaLnBrk="1" hangingPunct="1">
              <a:spcBef>
                <a:spcPts val="0"/>
              </a:spcBef>
              <a:spcAft>
                <a:spcPts val="0"/>
              </a:spcAft>
              <a:buFont typeface="Lucida Grande"/>
              <a:buNone/>
            </a:pPr>
            <a:endParaRPr lang="es" altLang="fr-FR" sz="800" b="1" dirty="0">
              <a:solidFill>
                <a:srgbClr val="A90025"/>
              </a:solidFill>
            </a:endParaRPr>
          </a:p>
        </p:txBody>
      </p:sp>
      <p:sp>
        <p:nvSpPr>
          <p:cNvPr id="9" name="Rectangle 8"/>
          <p:cNvSpPr>
            <a:spLocks noChangeArrowheads="1"/>
          </p:cNvSpPr>
          <p:nvPr/>
        </p:nvSpPr>
        <p:spPr bwMode="auto">
          <a:xfrm>
            <a:off x="1924055" y="4253959"/>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es" altLang="fr-FR" sz="800" b="1" dirty="0" smtClean="0">
              <a:solidFill>
                <a:srgbClr val="A90025"/>
              </a:solidFill>
            </a:endParaRPr>
          </a:p>
          <a:p>
            <a:pPr algn="ctr" rtl="0" eaLnBrk="1" hangingPunct="1">
              <a:spcBef>
                <a:spcPts val="0"/>
              </a:spcBef>
              <a:spcAft>
                <a:spcPts val="0"/>
              </a:spcAft>
              <a:buFont typeface="Lucida Grande"/>
              <a:buNone/>
            </a:pPr>
            <a:r>
              <a:rPr lang="es" sz="2000" b="1" i="0" u="none" baseline="0">
                <a:solidFill>
                  <a:srgbClr val="A90025"/>
                </a:solidFill>
              </a:rPr>
              <a:t>Toda diferencia debe conducir a una respuesta</a:t>
            </a:r>
          </a:p>
          <a:p>
            <a:pPr algn="ctr" rtl="0" eaLnBrk="1" hangingPunct="1">
              <a:spcBef>
                <a:spcPts val="0"/>
              </a:spcBef>
              <a:spcAft>
                <a:spcPts val="0"/>
              </a:spcAft>
              <a:buFont typeface="Lucida Grande"/>
              <a:buNone/>
            </a:pPr>
            <a:endParaRPr lang="es" altLang="fr-FR" sz="800" b="1" dirty="0">
              <a:solidFill>
                <a:srgbClr val="A90025"/>
              </a:solidFill>
            </a:endParaRPr>
          </a:p>
        </p:txBody>
      </p:sp>
      <p:sp>
        <p:nvSpPr>
          <p:cNvPr id="10" name="Rectangle 9"/>
          <p:cNvSpPr>
            <a:spLocks noChangeArrowheads="1"/>
          </p:cNvSpPr>
          <p:nvPr/>
        </p:nvSpPr>
        <p:spPr bwMode="auto">
          <a:xfrm>
            <a:off x="1924054" y="5179258"/>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r>
              <a:rPr lang="es" sz="800" b="0" i="0" u="none" baseline="0">
                <a:solidFill>
                  <a:srgbClr val="A90025"/>
                </a:solidFill>
              </a:rPr>
              <a:t>	</a:t>
            </a:r>
          </a:p>
          <a:p>
            <a:pPr algn="ctr" rtl="0" eaLnBrk="1" hangingPunct="1">
              <a:spcBef>
                <a:spcPts val="0"/>
              </a:spcBef>
              <a:spcAft>
                <a:spcPts val="0"/>
              </a:spcAft>
            </a:pPr>
            <a:r>
              <a:rPr lang="es" sz="2000" b="1" i="0" u="none" baseline="0">
                <a:solidFill>
                  <a:srgbClr val="A90025"/>
                </a:solidFill>
              </a:rPr>
              <a:t>El derecho al error existe</a:t>
            </a:r>
            <a:endParaRPr lang="es" altLang="fr-FR" sz="2000" b="1" dirty="0">
              <a:solidFill>
                <a:srgbClr val="A90025"/>
              </a:solidFill>
            </a:endParaRPr>
          </a:p>
          <a:p>
            <a:pPr algn="ctr" rtl="0" eaLnBrk="1" hangingPunct="1">
              <a:spcBef>
                <a:spcPts val="0"/>
              </a:spcBef>
              <a:spcAft>
                <a:spcPts val="0"/>
              </a:spcAft>
              <a:buFont typeface="Lucida Grande"/>
              <a:buNone/>
            </a:pPr>
            <a:endParaRPr lang="es" altLang="fr-FR" sz="800" b="1" dirty="0">
              <a:solidFill>
                <a:srgbClr val="A90025"/>
              </a:solidFill>
            </a:endParaRPr>
          </a:p>
        </p:txBody>
      </p:sp>
      <p:sp>
        <p:nvSpPr>
          <p:cNvPr id="11"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es" sz="900" b="0" i="0" u="none" baseline="0">
                <a:latin typeface="Arial" pitchFamily="34" charset="0"/>
                <a:cs typeface="Arial" pitchFamily="34" charset="0"/>
              </a:rPr>
              <a:t>Kit de integración H3SE - TCG 4.1 - Comportamientos (positivos y negativos) – V2</a:t>
            </a:r>
            <a:endParaRPr lang="es" altLang="fr-FR" sz="900" dirty="0" smtClean="0">
              <a:latin typeface="Arial" pitchFamily="34" charset="0"/>
              <a:cs typeface="Arial" pitchFamily="34" charset="0"/>
            </a:endParaRPr>
          </a:p>
        </p:txBody>
      </p:sp>
    </p:spTree>
    <p:extLst>
      <p:ext uri="{BB962C8B-B14F-4D97-AF65-F5344CB8AC3E}">
        <p14:creationId xmlns:p14="http://schemas.microsoft.com/office/powerpoint/2010/main" val="2052280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numéro de diapositive 2"/>
          <p:cNvSpPr>
            <a:spLocks noGrp="1"/>
          </p:cNvSpPr>
          <p:nvPr>
            <p:ph type="sldNum" sz="quarter" idx="13"/>
          </p:nvPr>
        </p:nvSpPr>
        <p:spPr bwMode="auto">
          <a:noFill/>
          <a:ln>
            <a:miter lim="800000"/>
            <a:headEnd/>
            <a:tailEnd/>
          </a:ln>
        </p:spPr>
        <p:txBody>
          <a:bodyPr/>
          <a:lstStyle/>
          <a:p>
            <a:pPr algn="r" rtl="0"/>
            <a:fld id="{279238B1-A10D-48F3-B24F-D9C121A8AEF7}" type="slidenum">
              <a:rPr/>
              <a:pPr/>
              <a:t>2</a:t>
            </a:fld>
            <a:endParaRPr lang="es" altLang="fr-FR"/>
          </a:p>
        </p:txBody>
      </p:sp>
      <p:sp>
        <p:nvSpPr>
          <p:cNvPr id="8" name="Titre 3"/>
          <p:cNvSpPr>
            <a:spLocks noGrp="1"/>
          </p:cNvSpPr>
          <p:nvPr>
            <p:ph type="title"/>
          </p:nvPr>
        </p:nvSpPr>
        <p:spPr/>
        <p:txBody>
          <a:bodyPr/>
          <a:lstStyle/>
          <a:p>
            <a:pPr algn="l" rtl="0" eaLnBrk="1" fontAlgn="auto" hangingPunct="1">
              <a:spcAft>
                <a:spcPts val="0"/>
              </a:spcAft>
              <a:defRPr/>
            </a:pPr>
            <a:r>
              <a:rPr lang="es" b="1" i="0" u="none" baseline="0">
                <a:solidFill>
                  <a:schemeClr val="accent3">
                    <a:lumMod val="75000"/>
                  </a:schemeClr>
                </a:solidFill>
                <a:ea typeface="+mj-ea"/>
              </a:rPr>
              <a:t>Los objetivos del módulo</a:t>
            </a:r>
            <a:endParaRPr lang="es" dirty="0">
              <a:solidFill>
                <a:schemeClr val="accent3">
                  <a:lumMod val="75000"/>
                </a:schemeClr>
              </a:solidFill>
              <a:ea typeface="+mj-ea"/>
            </a:endParaRPr>
          </a:p>
        </p:txBody>
      </p:sp>
      <p:sp>
        <p:nvSpPr>
          <p:cNvPr id="15363" name="Espace réservé du contenu 4"/>
          <p:cNvSpPr>
            <a:spLocks noGrp="1"/>
          </p:cNvSpPr>
          <p:nvPr>
            <p:ph type="body" sz="quarter" idx="12"/>
          </p:nvPr>
        </p:nvSpPr>
        <p:spPr>
          <a:xfrm>
            <a:off x="457200" y="1773238"/>
            <a:ext cx="8218488" cy="2735882"/>
          </a:xfrm>
        </p:spPr>
        <p:txBody>
          <a:bodyPr/>
          <a:lstStyle/>
          <a:p>
            <a:pPr marL="0" indent="0" algn="l" rtl="0" eaLnBrk="1" hangingPunct="1">
              <a:buFont typeface="Lucida Grande"/>
              <a:buNone/>
            </a:pPr>
            <a:r>
              <a:rPr lang="es" b="1" i="0" u="none" baseline="0">
                <a:cs typeface="Arial" pitchFamily="34" charset="0"/>
              </a:rPr>
              <a:t>Después de este módulo:</a:t>
            </a:r>
          </a:p>
          <a:p>
            <a:pPr marL="0" indent="0" algn="l" rtl="0" eaLnBrk="1" hangingPunct="1"/>
            <a:endParaRPr lang="es" altLang="fr-FR" dirty="0" smtClean="0">
              <a:cs typeface="Arial" pitchFamily="34" charset="0"/>
            </a:endParaRPr>
          </a:p>
          <a:p>
            <a:pPr marL="284400" indent="-284400" algn="l" rtl="0" eaLnBrk="1" hangingPunct="1"/>
            <a:r>
              <a:rPr lang="es" b="0" i="0" u="none" baseline="0">
                <a:cs typeface="Arial" pitchFamily="34" charset="0"/>
              </a:rPr>
              <a:t>Habrán entendido que los errores de comportamiento pueden tener consecuencias importantes (HIPO*, accidentes, etc.).</a:t>
            </a:r>
          </a:p>
          <a:p>
            <a:pPr marL="284400" indent="-284400" algn="l" rtl="0" eaLnBrk="1" hangingPunct="1"/>
            <a:r>
              <a:rPr lang="es" b="0" i="0" u="none" baseline="0">
                <a:cs typeface="Arial" pitchFamily="34" charset="0"/>
              </a:rPr>
              <a:t>Conocerán el comportamiento de seguridad esperado de los empleados de Total.</a:t>
            </a:r>
          </a:p>
          <a:p>
            <a:pPr marL="284400" indent="-284400" algn="l" rtl="0" eaLnBrk="1" hangingPunct="1"/>
            <a:r>
              <a:rPr lang="es" b="0" i="0" u="none" baseline="0">
                <a:cs typeface="Arial" pitchFamily="34" charset="0"/>
              </a:rPr>
              <a:t>Serán capaces de identificar un comportamiento positivo que debe fomentarse y un comportamiento negativo en el que hay que intervenir en el seno de Total.</a:t>
            </a:r>
          </a:p>
          <a:p>
            <a:pPr marL="0" indent="0" algn="l" rtl="0" eaLnBrk="1" hangingPunct="1"/>
            <a:endParaRPr lang="es" altLang="fr-FR" dirty="0" smtClean="0">
              <a:cs typeface="Arial" pitchFamily="34" charset="0"/>
            </a:endParaRPr>
          </a:p>
          <a:p>
            <a:pPr marL="0" indent="0" algn="l" rtl="0" eaLnBrk="1" hangingPunct="1"/>
            <a:endParaRPr lang="es" altLang="fr-FR" dirty="0" smtClean="0">
              <a:cs typeface="Arial" pitchFamily="34" charset="0"/>
            </a:endParaRPr>
          </a:p>
          <a:p>
            <a:pPr marL="0" indent="0" algn="l" rtl="0" eaLnBrk="1" hangingPunct="1"/>
            <a:endParaRPr lang="es" altLang="fr-FR" dirty="0" smtClean="0">
              <a:cs typeface="Arial" pitchFamily="34" charset="0"/>
            </a:endParaRPr>
          </a:p>
          <a:p>
            <a:pPr marL="0" indent="0" algn="l" rtl="0" eaLnBrk="1" hangingPunct="1">
              <a:buFont typeface="Lucida Grande"/>
              <a:buNone/>
            </a:pPr>
            <a:r>
              <a:rPr lang="es" sz="1600" b="0" i="1" u="none" baseline="0">
                <a:cs typeface="Arial" pitchFamily="34" charset="0"/>
              </a:rPr>
              <a:t>*HIPO = HIgh POtential incidents</a:t>
            </a:r>
          </a:p>
        </p:txBody>
      </p:sp>
      <p:sp>
        <p:nvSpPr>
          <p:cNvPr id="15364" name="Espace réservé du pied de page 1"/>
          <p:cNvSpPr>
            <a:spLocks noGrp="1"/>
          </p:cNvSpPr>
          <p:nvPr>
            <p:ph type="ftr" sz="quarter" idx="14"/>
          </p:nvPr>
        </p:nvSpPr>
        <p:spPr>
          <a:noFill/>
          <a:ln>
            <a:miter lim="800000"/>
            <a:headEnd/>
            <a:tailEnd/>
          </a:ln>
        </p:spPr>
        <p:txBody>
          <a:bodyPr vert="horz" wrap="square" lIns="91440" tIns="45720" rIns="91440" bIns="45720" numCol="1" anchor="t" anchorCtr="0" compatLnSpc="1">
            <a:prstTxWarp prst="textNoShape">
              <a:avLst/>
            </a:prstTxWarp>
          </a:bodyPr>
          <a:lstStyle/>
          <a:p>
            <a:pPr algn="l" rtl="0"/>
            <a:r>
              <a:rPr lang="es" sz="900" b="0" i="0" u="none" baseline="0">
                <a:latin typeface="Arial" pitchFamily="34" charset="0"/>
                <a:cs typeface="Arial" pitchFamily="34" charset="0"/>
              </a:rPr>
              <a:t>Kit de integración H3SE - TCG 4.1 - Comportamientos (positivos y negativos) – V2</a:t>
            </a:r>
            <a:endParaRPr lang="es"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s" b="1" i="0" u="none" baseline="0"/>
              <a:t>Vídeo de experiencia adquirida</a:t>
            </a:r>
            <a:endParaRPr lang="es" dirty="0"/>
          </a:p>
        </p:txBody>
      </p:sp>
      <p:sp>
        <p:nvSpPr>
          <p:cNvPr id="4" name="Espace réservé du numéro de diapositive 3"/>
          <p:cNvSpPr>
            <a:spLocks noGrp="1"/>
          </p:cNvSpPr>
          <p:nvPr>
            <p:ph type="sldNum" sz="quarter" idx="13"/>
          </p:nvPr>
        </p:nvSpPr>
        <p:spPr/>
        <p:txBody>
          <a:bodyPr/>
          <a:lstStyle/>
          <a:p>
            <a:pPr algn="r" rtl="0"/>
            <a:fld id="{CE53D222-3A21-41F0-A754-4195D86F7AE3}" type="slidenum">
              <a:rPr/>
              <a:pPr/>
              <a:t>3</a:t>
            </a:fld>
            <a:endParaRPr lang="es" altLang="fr-FR"/>
          </a:p>
        </p:txBody>
      </p:sp>
      <p:pic>
        <p:nvPicPr>
          <p:cNvPr id="6" name="Image 5">
            <a:hlinkClick r:id="rId2"/>
          </p:cNvPr>
          <p:cNvPicPr>
            <a:picLocks noChangeAspect="1"/>
          </p:cNvPicPr>
          <p:nvPr/>
        </p:nvPicPr>
        <p:blipFill>
          <a:blip r:embed="rId3"/>
          <a:stretch>
            <a:fillRect/>
          </a:stretch>
        </p:blipFill>
        <p:spPr>
          <a:xfrm>
            <a:off x="2440669" y="1916832"/>
            <a:ext cx="4251549" cy="3168352"/>
          </a:xfrm>
          <a:prstGeom prst="rect">
            <a:avLst/>
          </a:prstGeom>
        </p:spPr>
      </p:pic>
      <p:sp>
        <p:nvSpPr>
          <p:cNvPr id="7"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es" sz="900" b="0" i="0" u="none" baseline="0">
                <a:latin typeface="Arial" pitchFamily="34" charset="0"/>
                <a:cs typeface="Arial" pitchFamily="34" charset="0"/>
              </a:rPr>
              <a:t>Kit de integración H3SE - TCG 4.1 - Comportamientos (positivos y negativos) – V2</a:t>
            </a:r>
            <a:endParaRPr lang="es" altLang="fr-FR" sz="900" dirty="0" smtClean="0">
              <a:latin typeface="Arial" pitchFamily="34" charset="0"/>
              <a:cs typeface="Arial" pitchFamily="34" charset="0"/>
            </a:endParaRPr>
          </a:p>
        </p:txBody>
      </p:sp>
    </p:spTree>
    <p:extLst>
      <p:ext uri="{BB962C8B-B14F-4D97-AF65-F5344CB8AC3E}">
        <p14:creationId xmlns:p14="http://schemas.microsoft.com/office/powerpoint/2010/main" val="1921923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numéro de diapositive 3"/>
          <p:cNvSpPr>
            <a:spLocks noGrp="1"/>
          </p:cNvSpPr>
          <p:nvPr>
            <p:ph type="sldNum" sz="quarter" idx="13"/>
          </p:nvPr>
        </p:nvSpPr>
        <p:spPr bwMode="auto">
          <a:noFill/>
          <a:ln>
            <a:miter lim="800000"/>
            <a:headEnd/>
            <a:tailEnd/>
          </a:ln>
        </p:spPr>
        <p:txBody>
          <a:bodyPr/>
          <a:lstStyle/>
          <a:p>
            <a:pPr algn="r" rtl="0"/>
            <a:fld id="{52CC1649-3A62-4590-9077-6808426157B9}" type="slidenum">
              <a:rPr/>
              <a:pPr/>
              <a:t>4</a:t>
            </a:fld>
            <a:endParaRPr lang="es" altLang="fr-FR"/>
          </a:p>
        </p:txBody>
      </p:sp>
      <p:sp>
        <p:nvSpPr>
          <p:cNvPr id="16387" name="Espace réservé du texte 2"/>
          <p:cNvSpPr>
            <a:spLocks noGrp="1"/>
          </p:cNvSpPr>
          <p:nvPr>
            <p:ph type="body" sz="quarter" idx="12"/>
          </p:nvPr>
        </p:nvSpPr>
        <p:spPr>
          <a:xfrm>
            <a:off x="457200" y="1562230"/>
            <a:ext cx="8218488" cy="4392612"/>
          </a:xfrm>
        </p:spPr>
        <p:txBody>
          <a:bodyPr/>
          <a:lstStyle/>
          <a:p>
            <a:pPr marL="0" indent="0" algn="l" rtl="0" eaLnBrk="1" hangingPunct="1">
              <a:lnSpc>
                <a:spcPct val="80000"/>
              </a:lnSpc>
              <a:buFont typeface="Lucida Grande"/>
              <a:buNone/>
            </a:pPr>
            <a:r>
              <a:rPr lang="es" b="1" i="0" u="none" baseline="0">
                <a:cs typeface="Arial" pitchFamily="34" charset="0"/>
              </a:rPr>
              <a:t>La seguridad reposa sobre 3 pilares:</a:t>
            </a:r>
          </a:p>
          <a:p>
            <a:pPr marL="0" indent="0" algn="l" rtl="0" eaLnBrk="1" hangingPunct="1">
              <a:lnSpc>
                <a:spcPct val="80000"/>
              </a:lnSpc>
              <a:buFont typeface="Lucida Grande"/>
              <a:buNone/>
            </a:pPr>
            <a:endParaRPr lang="es" altLang="fr-FR" sz="1700" dirty="0" smtClean="0">
              <a:cs typeface="Arial" pitchFamily="34" charset="0"/>
            </a:endParaRPr>
          </a:p>
          <a:p>
            <a:pPr marL="284400" indent="-284400" algn="l" rtl="0" eaLnBrk="1" hangingPunct="1">
              <a:lnSpc>
                <a:spcPct val="80000"/>
              </a:lnSpc>
            </a:pPr>
            <a:r>
              <a:rPr lang="es" b="0" i="0" u="none" baseline="0">
                <a:cs typeface="Arial" pitchFamily="34" charset="0"/>
              </a:rPr>
              <a:t>La forma en que las instalaciones/equipos se conciben/construyen.</a:t>
            </a:r>
          </a:p>
          <a:p>
            <a:pPr marL="284400" indent="-284400" algn="l" rtl="0" eaLnBrk="1" hangingPunct="1">
              <a:lnSpc>
                <a:spcPct val="80000"/>
              </a:lnSpc>
            </a:pPr>
            <a:r>
              <a:rPr lang="es" b="0" i="0" u="none" baseline="0">
                <a:cs typeface="Arial" pitchFamily="34" charset="0"/>
              </a:rPr>
              <a:t>Un sistema de gestión (normas, procedimientos, responsabilidades…)</a:t>
            </a:r>
          </a:p>
          <a:p>
            <a:pPr marL="284400" indent="-284400" algn="l" rtl="0" eaLnBrk="1" hangingPunct="1">
              <a:lnSpc>
                <a:spcPct val="80000"/>
              </a:lnSpc>
            </a:pPr>
            <a:r>
              <a:rPr lang="es" b="0" i="0" u="none" baseline="0">
                <a:cs typeface="Arial" pitchFamily="34" charset="0"/>
              </a:rPr>
              <a:t>Los comportamientos humanos </a:t>
            </a:r>
          </a:p>
          <a:p>
            <a:pPr marL="0" indent="0" algn="l" rtl="0" eaLnBrk="1" hangingPunct="1">
              <a:lnSpc>
                <a:spcPct val="80000"/>
              </a:lnSpc>
            </a:pPr>
            <a:endParaRPr lang="es" altLang="fr-FR" sz="1800" dirty="0" smtClean="0">
              <a:cs typeface="Arial" pitchFamily="34" charset="0"/>
            </a:endParaRPr>
          </a:p>
          <a:p>
            <a:pPr marL="0" indent="0" algn="l" rtl="0" eaLnBrk="1" hangingPunct="1">
              <a:lnSpc>
                <a:spcPct val="80000"/>
              </a:lnSpc>
            </a:pPr>
            <a:endParaRPr lang="es" altLang="fr-FR" sz="1800" dirty="0" smtClean="0">
              <a:cs typeface="Arial" pitchFamily="34" charset="0"/>
            </a:endParaRPr>
          </a:p>
          <a:p>
            <a:pPr marL="0" indent="0" algn="l" rtl="0" eaLnBrk="1" hangingPunct="1">
              <a:lnSpc>
                <a:spcPct val="80000"/>
              </a:lnSpc>
            </a:pPr>
            <a:endParaRPr lang="es" altLang="fr-FR" sz="1800" dirty="0" smtClean="0">
              <a:cs typeface="Arial" pitchFamily="34" charset="0"/>
            </a:endParaRPr>
          </a:p>
          <a:p>
            <a:pPr marL="0" indent="0" algn="ctr" rtl="0" eaLnBrk="1" hangingPunct="1">
              <a:lnSpc>
                <a:spcPct val="80000"/>
              </a:lnSpc>
              <a:buFont typeface="Lucida Grande"/>
              <a:buNone/>
            </a:pPr>
            <a:r>
              <a:rPr lang="es" sz="1800" b="0" i="0" u="none" baseline="0">
                <a:cs typeface="Arial" pitchFamily="34" charset="0"/>
              </a:rPr>
              <a:t>Entre el 60 % y el 80 % de los accidentes en el puesto de trabajo                 </a:t>
            </a:r>
            <a:endParaRPr lang="es" altLang="fr-FR" sz="1800" dirty="0" smtClean="0">
              <a:cs typeface="Arial" pitchFamily="34" charset="0"/>
            </a:endParaRPr>
          </a:p>
          <a:p>
            <a:pPr marL="0" indent="0" algn="ctr" rtl="0" eaLnBrk="1" hangingPunct="1">
              <a:lnSpc>
                <a:spcPct val="80000"/>
              </a:lnSpc>
              <a:buFont typeface="Lucida Grande"/>
              <a:buNone/>
            </a:pPr>
            <a:endParaRPr lang="es" altLang="fr-FR" sz="1800" dirty="0" smtClean="0">
              <a:cs typeface="Arial" pitchFamily="34" charset="0"/>
            </a:endParaRPr>
          </a:p>
          <a:p>
            <a:pPr marL="0" indent="0" algn="ctr" rtl="0" eaLnBrk="1" hangingPunct="1">
              <a:lnSpc>
                <a:spcPct val="80000"/>
              </a:lnSpc>
              <a:buFont typeface="Lucida Grande"/>
              <a:buNone/>
            </a:pPr>
            <a:endParaRPr lang="es" altLang="fr-FR" sz="1800" dirty="0" smtClean="0">
              <a:cs typeface="Arial" pitchFamily="34" charset="0"/>
            </a:endParaRPr>
          </a:p>
          <a:p>
            <a:pPr marL="0" indent="0" algn="ctr" rtl="0" eaLnBrk="1" hangingPunct="1">
              <a:lnSpc>
                <a:spcPct val="80000"/>
              </a:lnSpc>
              <a:buFont typeface="Lucida Grande"/>
              <a:buNone/>
            </a:pPr>
            <a:endParaRPr lang="es" altLang="fr-FR" sz="1800" dirty="0" smtClean="0">
              <a:cs typeface="Arial" pitchFamily="34" charset="0"/>
            </a:endParaRPr>
          </a:p>
          <a:p>
            <a:pPr marL="0" indent="0" algn="ctr" rtl="0" eaLnBrk="1" hangingPunct="1">
              <a:lnSpc>
                <a:spcPct val="80000"/>
              </a:lnSpc>
              <a:buFont typeface="Lucida Grande"/>
              <a:buNone/>
            </a:pPr>
            <a:r>
              <a:rPr lang="es" sz="1800" b="0" i="0" u="none" baseline="0">
                <a:cs typeface="Arial" pitchFamily="34" charset="0"/>
              </a:rPr>
              <a:t>causas de comportamiento</a:t>
            </a:r>
            <a:endParaRPr lang="es" altLang="fr-FR" sz="1800" dirty="0">
              <a:cs typeface="Arial" pitchFamily="34" charset="0"/>
            </a:endParaRPr>
          </a:p>
          <a:p>
            <a:pPr marL="0" indent="0" algn="ctr" rtl="0" eaLnBrk="1" hangingPunct="1">
              <a:lnSpc>
                <a:spcPct val="80000"/>
              </a:lnSpc>
              <a:buFont typeface="Lucida Grande"/>
              <a:buNone/>
            </a:pPr>
            <a:endParaRPr lang="es" altLang="fr-FR" sz="1800" dirty="0" smtClean="0">
              <a:cs typeface="Arial" pitchFamily="34" charset="0"/>
            </a:endParaRPr>
          </a:p>
        </p:txBody>
      </p:sp>
      <p:sp>
        <p:nvSpPr>
          <p:cNvPr id="8" name="Flèche vers la droite 7"/>
          <p:cNvSpPr/>
          <p:nvPr/>
        </p:nvSpPr>
        <p:spPr>
          <a:xfrm rot="5400000">
            <a:off x="4175919" y="4698528"/>
            <a:ext cx="792163" cy="557213"/>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endParaRPr lang="es" altLang="fr-FR">
              <a:solidFill>
                <a:srgbClr val="FFFFFF"/>
              </a:solidFill>
              <a:cs typeface="Arial" pitchFamily="34" charset="0"/>
            </a:endParaRPr>
          </a:p>
        </p:txBody>
      </p:sp>
      <p:sp>
        <p:nvSpPr>
          <p:cNvPr id="2" name="Titre 1"/>
          <p:cNvSpPr>
            <a:spLocks noGrp="1"/>
          </p:cNvSpPr>
          <p:nvPr>
            <p:ph type="title"/>
          </p:nvPr>
        </p:nvSpPr>
        <p:spPr/>
        <p:txBody>
          <a:bodyPr wrap="square" numCol="1" anchorCtr="0" compatLnSpc="1">
            <a:prstTxWarp prst="textNoShape">
              <a:avLst/>
            </a:prstTxWarp>
          </a:bodyPr>
          <a:lstStyle/>
          <a:p>
            <a:pPr algn="l" rtl="0"/>
            <a:r>
              <a:rPr lang="es" b="1" i="0" u="none" baseline="0">
                <a:cs typeface="Arial" pitchFamily="34" charset="0"/>
              </a:rPr>
              <a:t>Los 3 pilares de la seguridad</a:t>
            </a:r>
          </a:p>
        </p:txBody>
      </p:sp>
      <p:sp>
        <p:nvSpPr>
          <p:cNvPr id="7"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es" sz="900" b="0" i="0" u="none" baseline="0">
                <a:latin typeface="Arial" pitchFamily="34" charset="0"/>
                <a:cs typeface="Arial" pitchFamily="34" charset="0"/>
              </a:rPr>
              <a:t>Kit de integración H3SE - TCG 4.1 - Comportamientos (positivos y negativos) – V2</a:t>
            </a:r>
            <a:endParaRPr lang="es"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784" y="764704"/>
            <a:ext cx="2629672" cy="2023377"/>
          </a:xfrm>
          <a:prstGeom prst="rect">
            <a:avLst/>
          </a:prstGeom>
        </p:spPr>
      </p:pic>
      <p:sp>
        <p:nvSpPr>
          <p:cNvPr id="2" name="Titre 1"/>
          <p:cNvSpPr>
            <a:spLocks noGrp="1"/>
          </p:cNvSpPr>
          <p:nvPr>
            <p:ph type="title"/>
          </p:nvPr>
        </p:nvSpPr>
        <p:spPr/>
        <p:txBody>
          <a:bodyPr/>
          <a:lstStyle/>
          <a:p>
            <a:pPr algn="l" rtl="0" eaLnBrk="1" hangingPunct="1">
              <a:defRPr/>
            </a:pPr>
            <a:r>
              <a:rPr lang="es" b="1" i="0" u="none" baseline="0"/>
              <a:t>Definición de comportamiento</a:t>
            </a:r>
            <a:endParaRPr lang="es" dirty="0"/>
          </a:p>
        </p:txBody>
      </p:sp>
      <p:sp>
        <p:nvSpPr>
          <p:cNvPr id="17410" name="Espace réservé du texte 2"/>
          <p:cNvSpPr>
            <a:spLocks noGrp="1"/>
          </p:cNvSpPr>
          <p:nvPr>
            <p:ph type="body" sz="quarter" idx="12"/>
          </p:nvPr>
        </p:nvSpPr>
        <p:spPr>
          <a:xfrm>
            <a:off x="323850" y="981075"/>
            <a:ext cx="7993063" cy="5040313"/>
          </a:xfrm>
        </p:spPr>
        <p:txBody>
          <a:bodyPr/>
          <a:lstStyle/>
          <a:p>
            <a:pPr algn="l" rtl="0" eaLnBrk="1" hangingPunct="1"/>
            <a:r>
              <a:rPr lang="es" b="0" i="0" u="sng" baseline="0" dirty="0">
                <a:cs typeface="Arial" pitchFamily="34" charset="0"/>
              </a:rPr>
              <a:t>Ejemplos de comportamientos:</a:t>
            </a:r>
          </a:p>
          <a:p>
            <a:pPr lvl="1" algn="l" rtl="0" eaLnBrk="1" hangingPunct="1"/>
            <a:r>
              <a:rPr lang="es" b="0" i="0" u="none" baseline="0" dirty="0">
                <a:cs typeface="Arial" pitchFamily="34" charset="0"/>
              </a:rPr>
              <a:t>Hablar a la gente sobre seguridad</a:t>
            </a:r>
          </a:p>
          <a:p>
            <a:pPr lvl="1" algn="l" rtl="0" eaLnBrk="1" hangingPunct="1"/>
            <a:r>
              <a:rPr lang="es" b="0" i="0" u="none" baseline="0" dirty="0">
                <a:cs typeface="Arial" pitchFamily="34" charset="0"/>
              </a:rPr>
              <a:t>No aplicar un procedimiento</a:t>
            </a:r>
          </a:p>
          <a:p>
            <a:pPr lvl="1" algn="l" rtl="0" eaLnBrk="1" hangingPunct="1"/>
            <a:r>
              <a:rPr lang="es" b="0" i="0" u="none" baseline="0" dirty="0">
                <a:cs typeface="Arial" pitchFamily="34" charset="0"/>
              </a:rPr>
              <a:t>Inspeccionar regularmente las instalaciones </a:t>
            </a:r>
          </a:p>
          <a:p>
            <a:pPr lvl="1" algn="l" rtl="0" eaLnBrk="1" hangingPunct="1"/>
            <a:r>
              <a:rPr lang="es" b="0" i="0" u="none" baseline="0" dirty="0">
                <a:cs typeface="Arial" pitchFamily="34" charset="0"/>
              </a:rPr>
              <a:t>…</a:t>
            </a:r>
          </a:p>
          <a:p>
            <a:pPr algn="l" rtl="0" eaLnBrk="1" hangingPunct="1">
              <a:buFont typeface="Courier New" pitchFamily="49" charset="0"/>
              <a:buChar char="o"/>
            </a:pPr>
            <a:endParaRPr lang="es" altLang="fr-FR" sz="1400" dirty="0" smtClean="0">
              <a:cs typeface="Arial" pitchFamily="34" charset="0"/>
            </a:endParaRPr>
          </a:p>
          <a:p>
            <a:pPr algn="l" rtl="0" eaLnBrk="1" hangingPunct="1"/>
            <a:r>
              <a:rPr lang="es" b="0" i="0" u="sng" baseline="0" dirty="0">
                <a:cs typeface="Arial" pitchFamily="34" charset="0"/>
              </a:rPr>
              <a:t>Ejemplos de otras «actividades» que no son comportamientos:</a:t>
            </a:r>
          </a:p>
          <a:p>
            <a:pPr lvl="1" algn="l" rtl="0" eaLnBrk="1" hangingPunct="1"/>
            <a:r>
              <a:rPr lang="es" b="0" i="0" u="none" baseline="0" dirty="0">
                <a:cs typeface="Arial" pitchFamily="34" charset="0"/>
              </a:rPr>
              <a:t>Pensar en hablar a la gente sobre seguridad</a:t>
            </a:r>
          </a:p>
          <a:p>
            <a:pPr lvl="1" algn="l" rtl="0" eaLnBrk="1" hangingPunct="1"/>
            <a:r>
              <a:rPr lang="es" b="0" i="0" u="none" baseline="0" dirty="0">
                <a:cs typeface="Arial" pitchFamily="34" charset="0"/>
              </a:rPr>
              <a:t>Preguntarse si un procedimiento es aplicable</a:t>
            </a:r>
          </a:p>
          <a:p>
            <a:pPr lvl="1" algn="l" rtl="0" eaLnBrk="1" hangingPunct="1"/>
            <a:r>
              <a:rPr lang="es" b="0" i="0" u="none" baseline="0" dirty="0">
                <a:cs typeface="Arial" pitchFamily="34" charset="0"/>
              </a:rPr>
              <a:t>Reflexionar sobre la fecha de la próxima inspección que debe realizarse</a:t>
            </a:r>
          </a:p>
          <a:p>
            <a:pPr lvl="1" algn="l" rtl="0" eaLnBrk="1" hangingPunct="1"/>
            <a:r>
              <a:rPr lang="es" b="0" i="0" u="none" baseline="0" dirty="0">
                <a:cs typeface="Arial" pitchFamily="34" charset="0"/>
              </a:rPr>
              <a:t>…</a:t>
            </a:r>
            <a:endParaRPr lang="es" altLang="fr-FR" dirty="0" smtClean="0">
              <a:cs typeface="Arial" pitchFamily="34" charset="0"/>
            </a:endParaRPr>
          </a:p>
        </p:txBody>
      </p:sp>
      <p:sp>
        <p:nvSpPr>
          <p:cNvPr id="17411" name="Espace réservé du numéro de diapositive 3"/>
          <p:cNvSpPr>
            <a:spLocks noGrp="1"/>
          </p:cNvSpPr>
          <p:nvPr>
            <p:ph type="sldNum" sz="quarter" idx="13"/>
          </p:nvPr>
        </p:nvSpPr>
        <p:spPr bwMode="auto">
          <a:noFill/>
          <a:ln>
            <a:miter lim="800000"/>
            <a:headEnd/>
            <a:tailEnd/>
          </a:ln>
        </p:spPr>
        <p:txBody>
          <a:bodyPr/>
          <a:lstStyle/>
          <a:p>
            <a:pPr algn="r" rtl="0"/>
            <a:fld id="{C3A6812D-A10A-470C-B244-9295182252DD}" type="slidenum">
              <a:rPr/>
              <a:pPr/>
              <a:t>5</a:t>
            </a:fld>
            <a:endParaRPr lang="es" altLang="fr-FR"/>
          </a:p>
        </p:txBody>
      </p:sp>
      <p:sp>
        <p:nvSpPr>
          <p:cNvPr id="17413" name="Espace réservé du pied de page 1"/>
          <p:cNvSpPr>
            <a:spLocks noGrp="1"/>
          </p:cNvSpPr>
          <p:nvPr>
            <p:ph type="ftr" sz="quarter" idx="14"/>
          </p:nvPr>
        </p:nvSpPr>
        <p:spPr>
          <a:noFill/>
          <a:ln>
            <a:miter lim="800000"/>
            <a:headEnd/>
            <a:tailEnd/>
          </a:ln>
        </p:spPr>
        <p:txBody>
          <a:bodyPr vert="horz" wrap="square" lIns="91440" tIns="45720" rIns="91440" bIns="45720" numCol="1" anchor="t" anchorCtr="0" compatLnSpc="1">
            <a:prstTxWarp prst="textNoShape">
              <a:avLst/>
            </a:prstTxWarp>
          </a:bodyPr>
          <a:lstStyle/>
          <a:p>
            <a:pPr algn="l" rtl="0"/>
            <a:r>
              <a:rPr lang="es" b="0" i="0" u="none" baseline="0">
                <a:latin typeface="Arial" pitchFamily="34" charset="0"/>
                <a:cs typeface="Arial" pitchFamily="34" charset="0"/>
              </a:rPr>
              <a:t>Kit de integración H3SE - TCG 4.1 - Comportamientos (positivos y negativos) – V1</a:t>
            </a:r>
          </a:p>
        </p:txBody>
      </p:sp>
      <p:sp>
        <p:nvSpPr>
          <p:cNvPr id="8" name="Rectangle 8"/>
          <p:cNvSpPr>
            <a:spLocks noChangeArrowheads="1"/>
          </p:cNvSpPr>
          <p:nvPr/>
        </p:nvSpPr>
        <p:spPr bwMode="auto">
          <a:xfrm>
            <a:off x="1816893" y="5168900"/>
            <a:ext cx="5006975" cy="923925"/>
          </a:xfrm>
          <a:prstGeom prst="rect">
            <a:avLst/>
          </a:prstGeom>
          <a:solidFill>
            <a:schemeClr val="bg1"/>
          </a:solidFill>
          <a:ln w="19050">
            <a:solidFill>
              <a:srgbClr val="BD2B0B"/>
            </a:solidFill>
            <a:miter lim="800000"/>
            <a:headEnd/>
            <a:tailEnd/>
          </a:ln>
        </p:spPr>
        <p:txBody>
          <a:bodyPr lIns="0" tIns="0" rIns="252000" bIns="0" anchor="ctr">
            <a:spAutoFit/>
          </a:bodyPr>
          <a:lstStyle/>
          <a:p>
            <a:pPr algn="ctr" rtl="0" eaLnBrk="1" hangingPunct="1">
              <a:spcBef>
                <a:spcPts val="0"/>
              </a:spcBef>
              <a:spcAft>
                <a:spcPts val="0"/>
              </a:spcAft>
              <a:tabLst>
                <a:tab pos="1438275" algn="l"/>
              </a:tabLst>
            </a:pPr>
            <a:r>
              <a:rPr lang="es" sz="2000" b="1" i="0" u="none" baseline="0">
                <a:solidFill>
                  <a:srgbClr val="00B050"/>
                </a:solidFill>
                <a:latin typeface="Arial" charset="0"/>
                <a:ea typeface="Arial" charset="0"/>
                <a:cs typeface="Arial" charset="0"/>
              </a:rPr>
              <a:t> Comportamiento = acción observable</a:t>
            </a:r>
            <a:r>
              <a:rPr lang="es" sz="2000" b="1" i="0" u="none" baseline="0">
                <a:solidFill>
                  <a:srgbClr val="E20031"/>
                </a:solidFill>
                <a:latin typeface="Arial" charset="0"/>
                <a:ea typeface="Arial" charset="0"/>
                <a:cs typeface="Arial" charset="0"/>
                <a:sym typeface="Symbol" pitchFamily="18" charset="2"/>
              </a:rPr>
              <a:t> </a:t>
            </a:r>
            <a:r>
              <a:rPr lang="es" sz="2000" b="1" i="0" u="none" baseline="0">
                <a:solidFill>
                  <a:srgbClr val="A90025"/>
                </a:solidFill>
                <a:sym typeface="Symbol" pitchFamily="18" charset="2"/>
              </a:rPr>
              <a:t>Comportamiento  </a:t>
            </a:r>
            <a:r>
              <a:rPr lang="es" sz="2000" b="1" i="0" u="none" baseline="0">
                <a:solidFill>
                  <a:srgbClr val="A90025"/>
                </a:solidFill>
              </a:rPr>
              <a:t>intención</a:t>
            </a:r>
          </a:p>
          <a:p>
            <a:pPr algn="ctr" rtl="0" eaLnBrk="1" hangingPunct="1">
              <a:spcBef>
                <a:spcPts val="0"/>
              </a:spcBef>
              <a:spcAft>
                <a:spcPts val="0"/>
              </a:spcAft>
              <a:tabLst>
                <a:tab pos="1438275" algn="l"/>
              </a:tabLst>
            </a:pPr>
            <a:r>
              <a:rPr lang="es" sz="2000" b="1" i="0" u="none" baseline="0">
                <a:solidFill>
                  <a:srgbClr val="A90025"/>
                </a:solidFill>
                <a:sym typeface="Symbol" pitchFamily="18" charset="2"/>
              </a:rPr>
              <a:t>Comportamiento  </a:t>
            </a:r>
            <a:r>
              <a:rPr lang="es" sz="2000" b="1" i="0" u="none" baseline="0">
                <a:solidFill>
                  <a:srgbClr val="A90025"/>
                </a:solidFill>
              </a:rPr>
              <a:t>opinión</a:t>
            </a:r>
            <a:endParaRPr lang="es" altLang="fr-FR" sz="2000" b="1" dirty="0">
              <a:solidFill>
                <a:srgbClr val="A90025"/>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s" b="1" i="0" u="none" baseline="0"/>
              <a:t>Ejercicio</a:t>
            </a:r>
            <a:endParaRPr lang="es" dirty="0"/>
          </a:p>
        </p:txBody>
      </p:sp>
      <p:sp>
        <p:nvSpPr>
          <p:cNvPr id="18434" name="Espace réservé du texte 2"/>
          <p:cNvSpPr>
            <a:spLocks noGrp="1"/>
          </p:cNvSpPr>
          <p:nvPr>
            <p:ph type="body" sz="quarter" idx="12"/>
          </p:nvPr>
        </p:nvSpPr>
        <p:spPr>
          <a:xfrm>
            <a:off x="457200" y="1125538"/>
            <a:ext cx="8218488" cy="5040312"/>
          </a:xfrm>
        </p:spPr>
        <p:txBody>
          <a:bodyPr/>
          <a:lstStyle/>
          <a:p>
            <a:pPr marL="0" indent="0" algn="l" rtl="0" eaLnBrk="1" hangingPunct="1">
              <a:spcAft>
                <a:spcPts val="1200"/>
              </a:spcAft>
              <a:buFont typeface="Lucida Grande"/>
              <a:buNone/>
            </a:pPr>
            <a:r>
              <a:rPr lang="es" sz="2400" b="1" i="0" u="none" baseline="0">
                <a:solidFill>
                  <a:srgbClr val="404040"/>
                </a:solidFill>
                <a:cs typeface="Arial" pitchFamily="34" charset="0"/>
              </a:rPr>
              <a:t>¿Comportamiento o no?</a:t>
            </a:r>
          </a:p>
          <a:p>
            <a:pPr marL="284400" indent="-284400" algn="l" rtl="0" eaLnBrk="1" hangingPunct="1">
              <a:spcBef>
                <a:spcPts val="1200"/>
              </a:spcBef>
              <a:buFont typeface="Wingdings" pitchFamily="2" charset="2"/>
              <a:buChar char="q"/>
            </a:pPr>
            <a:r>
              <a:rPr lang="es" b="0" i="0" u="none" baseline="0">
                <a:cs typeface="Arial" pitchFamily="34" charset="0"/>
              </a:rPr>
              <a:t>Trabajar en alturas sin arnés</a:t>
            </a:r>
          </a:p>
          <a:p>
            <a:pPr marL="284400" indent="-284400" algn="l" rtl="0" eaLnBrk="1" hangingPunct="1">
              <a:spcBef>
                <a:spcPts val="1200"/>
              </a:spcBef>
              <a:buFont typeface="Wingdings" pitchFamily="2" charset="2"/>
              <a:buChar char="q"/>
            </a:pPr>
            <a:r>
              <a:rPr lang="es" b="0" i="0" u="none" baseline="0">
                <a:cs typeface="Arial" pitchFamily="34" charset="0"/>
              </a:rPr>
              <a:t>Estar estresado</a:t>
            </a:r>
          </a:p>
          <a:p>
            <a:pPr marL="284400" indent="-284400" algn="l" rtl="0" eaLnBrk="1" hangingPunct="1">
              <a:spcBef>
                <a:spcPts val="1200"/>
              </a:spcBef>
              <a:buFont typeface="Wingdings" pitchFamily="2" charset="2"/>
              <a:buChar char="q"/>
            </a:pPr>
            <a:r>
              <a:rPr lang="es" b="0" i="0" u="none" baseline="0">
                <a:cs typeface="Arial" pitchFamily="34" charset="0"/>
              </a:rPr>
              <a:t>Realizar una visita de seguridad</a:t>
            </a:r>
          </a:p>
          <a:p>
            <a:pPr marL="284400" indent="-284400" algn="l" rtl="0" eaLnBrk="1" hangingPunct="1">
              <a:spcBef>
                <a:spcPts val="1200"/>
              </a:spcBef>
              <a:buFont typeface="Wingdings" pitchFamily="2" charset="2"/>
              <a:buChar char="q"/>
            </a:pPr>
            <a:r>
              <a:rPr lang="es" b="0" i="0" u="none" baseline="0">
                <a:cs typeface="Arial" pitchFamily="34" charset="0"/>
              </a:rPr>
              <a:t>Sugerir a uno de sus colegas hacer una visita de seguridad</a:t>
            </a:r>
          </a:p>
          <a:p>
            <a:pPr marL="284400" indent="-284400" algn="l" rtl="0" eaLnBrk="1" hangingPunct="1">
              <a:spcBef>
                <a:spcPts val="1200"/>
              </a:spcBef>
              <a:buFont typeface="Wingdings" pitchFamily="2" charset="2"/>
              <a:buChar char="q"/>
            </a:pPr>
            <a:r>
              <a:rPr lang="es" b="0" i="0" u="none" baseline="0">
                <a:cs typeface="Arial" pitchFamily="34" charset="0"/>
              </a:rPr>
              <a:t>Convencerse de que la seguridad es su prioridad</a:t>
            </a:r>
          </a:p>
          <a:p>
            <a:pPr marL="284400" indent="-284400" algn="l" rtl="0" eaLnBrk="1" hangingPunct="1">
              <a:spcBef>
                <a:spcPts val="1200"/>
              </a:spcBef>
              <a:buFont typeface="Wingdings" pitchFamily="2" charset="2"/>
              <a:buChar char="q"/>
            </a:pPr>
            <a:r>
              <a:rPr lang="es" b="0" i="0" u="none" baseline="0">
                <a:cs typeface="Arial" pitchFamily="34" charset="0"/>
              </a:rPr>
              <a:t>Conducir a contramano por la autopista</a:t>
            </a:r>
          </a:p>
          <a:p>
            <a:pPr marL="0" indent="0" algn="l" rtl="0" eaLnBrk="1" hangingPunct="1">
              <a:spcBef>
                <a:spcPts val="600"/>
              </a:spcBef>
            </a:pPr>
            <a:endParaRPr lang="es" altLang="fr-FR" dirty="0" smtClean="0">
              <a:cs typeface="Arial" pitchFamily="34" charset="0"/>
            </a:endParaRPr>
          </a:p>
        </p:txBody>
      </p:sp>
      <p:sp>
        <p:nvSpPr>
          <p:cNvPr id="18435" name="Espace réservé du numéro de diapositive 3"/>
          <p:cNvSpPr>
            <a:spLocks noGrp="1"/>
          </p:cNvSpPr>
          <p:nvPr>
            <p:ph type="sldNum" sz="quarter" idx="13"/>
          </p:nvPr>
        </p:nvSpPr>
        <p:spPr bwMode="auto">
          <a:noFill/>
          <a:ln>
            <a:miter lim="800000"/>
            <a:headEnd/>
            <a:tailEnd/>
          </a:ln>
        </p:spPr>
        <p:txBody>
          <a:bodyPr/>
          <a:lstStyle/>
          <a:p>
            <a:pPr algn="r" rtl="0"/>
            <a:fld id="{A077FCEB-2FAB-41EF-B401-039C56F3F4B2}" type="slidenum">
              <a:rPr/>
              <a:pPr/>
              <a:t>6</a:t>
            </a:fld>
            <a:endParaRPr lang="es" altLang="fr-FR"/>
          </a:p>
        </p:txBody>
      </p:sp>
      <p:sp>
        <p:nvSpPr>
          <p:cNvPr id="6" name="Rectangle 5"/>
          <p:cNvSpPr/>
          <p:nvPr/>
        </p:nvSpPr>
        <p:spPr>
          <a:xfrm rot="20366507">
            <a:off x="5386182" y="1246445"/>
            <a:ext cx="3438505"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eaLnBrk="1" hangingPunct="1">
              <a:defRPr/>
            </a:pPr>
            <a:r>
              <a:rPr lang="es" sz="4800" b="1"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¿Acción?</a:t>
            </a:r>
          </a:p>
          <a:p>
            <a:pPr algn="l" rtl="0" eaLnBrk="1" hangingPunct="1">
              <a:defRPr/>
            </a:pPr>
            <a:r>
              <a:rPr lang="es" sz="4800" b="1"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¿Observable</a:t>
            </a:r>
            <a:r>
              <a:rPr lang="es" sz="3600" b="1"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a:t>
            </a:r>
          </a:p>
        </p:txBody>
      </p:sp>
      <p:sp>
        <p:nvSpPr>
          <p:cNvPr id="7" name="Freeform 173"/>
          <p:cNvSpPr>
            <a:spLocks/>
          </p:cNvSpPr>
          <p:nvPr>
            <p:custDataLst>
              <p:tags r:id="rId1"/>
            </p:custDataLst>
          </p:nvPr>
        </p:nvSpPr>
        <p:spPr bwMode="gray">
          <a:xfrm>
            <a:off x="539552" y="2301379"/>
            <a:ext cx="282575" cy="263525"/>
          </a:xfrm>
          <a:custGeom>
            <a:avLst/>
            <a:gdLst>
              <a:gd name="T0" fmla="*/ 2147483647 w 141"/>
              <a:gd name="T1" fmla="*/ 2147483647 h 131"/>
              <a:gd name="T2" fmla="*/ 2147483647 w 141"/>
              <a:gd name="T3" fmla="*/ 2147483647 h 131"/>
              <a:gd name="T4" fmla="*/ 2147483647 w 141"/>
              <a:gd name="T5" fmla="*/ 2147483647 h 131"/>
              <a:gd name="T6" fmla="*/ 0 w 141"/>
              <a:gd name="T7" fmla="*/ 2147483647 h 131"/>
              <a:gd name="T8" fmla="*/ 2147483647 w 141"/>
              <a:gd name="T9" fmla="*/ 2147483647 h 131"/>
              <a:gd name="T10" fmla="*/ 2147483647 w 141"/>
              <a:gd name="T11" fmla="*/ 2147483647 h 131"/>
              <a:gd name="T12" fmla="*/ 2147483647 w 141"/>
              <a:gd name="T13" fmla="*/ 2147483647 h 131"/>
              <a:gd name="T14" fmla="*/ 2147483647 w 141"/>
              <a:gd name="T15" fmla="*/ 2147483647 h 131"/>
              <a:gd name="T16" fmla="*/ 2147483647 w 141"/>
              <a:gd name="T17" fmla="*/ 2147483647 h 131"/>
              <a:gd name="T18" fmla="*/ 2147483647 w 141"/>
              <a:gd name="T19" fmla="*/ 0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131">
                <a:moveTo>
                  <a:pt x="69" y="95"/>
                </a:moveTo>
                <a:cubicBezTo>
                  <a:pt x="67" y="98"/>
                  <a:pt x="67" y="98"/>
                  <a:pt x="67" y="98"/>
                </a:cubicBezTo>
                <a:cubicBezTo>
                  <a:pt x="53" y="120"/>
                  <a:pt x="41" y="131"/>
                  <a:pt x="31" y="131"/>
                </a:cubicBezTo>
                <a:cubicBezTo>
                  <a:pt x="21" y="131"/>
                  <a:pt x="10" y="122"/>
                  <a:pt x="0" y="105"/>
                </a:cubicBezTo>
                <a:cubicBezTo>
                  <a:pt x="1" y="105"/>
                  <a:pt x="2" y="105"/>
                  <a:pt x="3" y="105"/>
                </a:cubicBezTo>
                <a:cubicBezTo>
                  <a:pt x="15" y="105"/>
                  <a:pt x="29" y="96"/>
                  <a:pt x="44" y="77"/>
                </a:cubicBezTo>
                <a:cubicBezTo>
                  <a:pt x="47" y="72"/>
                  <a:pt x="47" y="72"/>
                  <a:pt x="47" y="72"/>
                </a:cubicBezTo>
                <a:cubicBezTo>
                  <a:pt x="43" y="67"/>
                  <a:pt x="43" y="67"/>
                  <a:pt x="43" y="67"/>
                </a:cubicBezTo>
                <a:cubicBezTo>
                  <a:pt x="29" y="52"/>
                  <a:pt x="22" y="40"/>
                  <a:pt x="22" y="29"/>
                </a:cubicBezTo>
                <a:cubicBezTo>
                  <a:pt x="22" y="21"/>
                  <a:pt x="30" y="11"/>
                  <a:pt x="44" y="0"/>
                </a:cubicBezTo>
                <a:cubicBezTo>
                  <a:pt x="47" y="14"/>
                  <a:pt x="53" y="29"/>
                  <a:pt x="64" y="42"/>
                </a:cubicBezTo>
                <a:cubicBezTo>
                  <a:pt x="68" y="48"/>
                  <a:pt x="68" y="48"/>
                  <a:pt x="68" y="48"/>
                </a:cubicBezTo>
                <a:cubicBezTo>
                  <a:pt x="71" y="43"/>
                  <a:pt x="71" y="43"/>
                  <a:pt x="71" y="43"/>
                </a:cubicBezTo>
                <a:cubicBezTo>
                  <a:pt x="87" y="23"/>
                  <a:pt x="101" y="13"/>
                  <a:pt x="114" y="13"/>
                </a:cubicBezTo>
                <a:cubicBezTo>
                  <a:pt x="124" y="13"/>
                  <a:pt x="131" y="21"/>
                  <a:pt x="136" y="36"/>
                </a:cubicBezTo>
                <a:cubicBezTo>
                  <a:pt x="135" y="36"/>
                  <a:pt x="134" y="36"/>
                  <a:pt x="133" y="36"/>
                </a:cubicBezTo>
                <a:cubicBezTo>
                  <a:pt x="129" y="36"/>
                  <a:pt x="122" y="39"/>
                  <a:pt x="114" y="45"/>
                </a:cubicBezTo>
                <a:cubicBezTo>
                  <a:pt x="106" y="51"/>
                  <a:pt x="99" y="58"/>
                  <a:pt x="94" y="65"/>
                </a:cubicBezTo>
                <a:cubicBezTo>
                  <a:pt x="89" y="71"/>
                  <a:pt x="89" y="71"/>
                  <a:pt x="89" y="71"/>
                </a:cubicBezTo>
                <a:cubicBezTo>
                  <a:pt x="93" y="75"/>
                  <a:pt x="93" y="75"/>
                  <a:pt x="93" y="75"/>
                </a:cubicBezTo>
                <a:cubicBezTo>
                  <a:pt x="108" y="90"/>
                  <a:pt x="124" y="97"/>
                  <a:pt x="141" y="97"/>
                </a:cubicBezTo>
                <a:cubicBezTo>
                  <a:pt x="132" y="114"/>
                  <a:pt x="123" y="123"/>
                  <a:pt x="113" y="123"/>
                </a:cubicBezTo>
                <a:cubicBezTo>
                  <a:pt x="104" y="123"/>
                  <a:pt x="92" y="116"/>
                  <a:pt x="76" y="101"/>
                </a:cubicBezTo>
                <a:lnTo>
                  <a:pt x="69" y="95"/>
                </a:lnTo>
                <a:close/>
              </a:path>
            </a:pathLst>
          </a:custGeom>
          <a:solidFill>
            <a:srgbClr val="FF0000"/>
          </a:solidFill>
          <a:ln>
            <a:noFill/>
          </a:ln>
          <a:extLst/>
        </p:spPr>
        <p:txBody>
          <a:bodyPr/>
          <a:lstStyle/>
          <a:p>
            <a:endParaRPr lang="es"/>
          </a:p>
        </p:txBody>
      </p:sp>
      <p:sp>
        <p:nvSpPr>
          <p:cNvPr id="8" name="Freeform 173"/>
          <p:cNvSpPr>
            <a:spLocks/>
          </p:cNvSpPr>
          <p:nvPr>
            <p:custDataLst>
              <p:tags r:id="rId2"/>
            </p:custDataLst>
          </p:nvPr>
        </p:nvSpPr>
        <p:spPr bwMode="gray">
          <a:xfrm>
            <a:off x="539552" y="3813547"/>
            <a:ext cx="282575" cy="263525"/>
          </a:xfrm>
          <a:custGeom>
            <a:avLst/>
            <a:gdLst>
              <a:gd name="T0" fmla="*/ 2147483647 w 141"/>
              <a:gd name="T1" fmla="*/ 2147483647 h 131"/>
              <a:gd name="T2" fmla="*/ 2147483647 w 141"/>
              <a:gd name="T3" fmla="*/ 2147483647 h 131"/>
              <a:gd name="T4" fmla="*/ 2147483647 w 141"/>
              <a:gd name="T5" fmla="*/ 2147483647 h 131"/>
              <a:gd name="T6" fmla="*/ 0 w 141"/>
              <a:gd name="T7" fmla="*/ 2147483647 h 131"/>
              <a:gd name="T8" fmla="*/ 2147483647 w 141"/>
              <a:gd name="T9" fmla="*/ 2147483647 h 131"/>
              <a:gd name="T10" fmla="*/ 2147483647 w 141"/>
              <a:gd name="T11" fmla="*/ 2147483647 h 131"/>
              <a:gd name="T12" fmla="*/ 2147483647 w 141"/>
              <a:gd name="T13" fmla="*/ 2147483647 h 131"/>
              <a:gd name="T14" fmla="*/ 2147483647 w 141"/>
              <a:gd name="T15" fmla="*/ 2147483647 h 131"/>
              <a:gd name="T16" fmla="*/ 2147483647 w 141"/>
              <a:gd name="T17" fmla="*/ 2147483647 h 131"/>
              <a:gd name="T18" fmla="*/ 2147483647 w 141"/>
              <a:gd name="T19" fmla="*/ 0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131">
                <a:moveTo>
                  <a:pt x="69" y="95"/>
                </a:moveTo>
                <a:cubicBezTo>
                  <a:pt x="67" y="98"/>
                  <a:pt x="67" y="98"/>
                  <a:pt x="67" y="98"/>
                </a:cubicBezTo>
                <a:cubicBezTo>
                  <a:pt x="53" y="120"/>
                  <a:pt x="41" y="131"/>
                  <a:pt x="31" y="131"/>
                </a:cubicBezTo>
                <a:cubicBezTo>
                  <a:pt x="21" y="131"/>
                  <a:pt x="10" y="122"/>
                  <a:pt x="0" y="105"/>
                </a:cubicBezTo>
                <a:cubicBezTo>
                  <a:pt x="1" y="105"/>
                  <a:pt x="2" y="105"/>
                  <a:pt x="3" y="105"/>
                </a:cubicBezTo>
                <a:cubicBezTo>
                  <a:pt x="15" y="105"/>
                  <a:pt x="29" y="96"/>
                  <a:pt x="44" y="77"/>
                </a:cubicBezTo>
                <a:cubicBezTo>
                  <a:pt x="47" y="72"/>
                  <a:pt x="47" y="72"/>
                  <a:pt x="47" y="72"/>
                </a:cubicBezTo>
                <a:cubicBezTo>
                  <a:pt x="43" y="67"/>
                  <a:pt x="43" y="67"/>
                  <a:pt x="43" y="67"/>
                </a:cubicBezTo>
                <a:cubicBezTo>
                  <a:pt x="29" y="52"/>
                  <a:pt x="22" y="40"/>
                  <a:pt x="22" y="29"/>
                </a:cubicBezTo>
                <a:cubicBezTo>
                  <a:pt x="22" y="21"/>
                  <a:pt x="30" y="11"/>
                  <a:pt x="44" y="0"/>
                </a:cubicBezTo>
                <a:cubicBezTo>
                  <a:pt x="47" y="14"/>
                  <a:pt x="53" y="29"/>
                  <a:pt x="64" y="42"/>
                </a:cubicBezTo>
                <a:cubicBezTo>
                  <a:pt x="68" y="48"/>
                  <a:pt x="68" y="48"/>
                  <a:pt x="68" y="48"/>
                </a:cubicBezTo>
                <a:cubicBezTo>
                  <a:pt x="71" y="43"/>
                  <a:pt x="71" y="43"/>
                  <a:pt x="71" y="43"/>
                </a:cubicBezTo>
                <a:cubicBezTo>
                  <a:pt x="87" y="23"/>
                  <a:pt x="101" y="13"/>
                  <a:pt x="114" y="13"/>
                </a:cubicBezTo>
                <a:cubicBezTo>
                  <a:pt x="124" y="13"/>
                  <a:pt x="131" y="21"/>
                  <a:pt x="136" y="36"/>
                </a:cubicBezTo>
                <a:cubicBezTo>
                  <a:pt x="135" y="36"/>
                  <a:pt x="134" y="36"/>
                  <a:pt x="133" y="36"/>
                </a:cubicBezTo>
                <a:cubicBezTo>
                  <a:pt x="129" y="36"/>
                  <a:pt x="122" y="39"/>
                  <a:pt x="114" y="45"/>
                </a:cubicBezTo>
                <a:cubicBezTo>
                  <a:pt x="106" y="51"/>
                  <a:pt x="99" y="58"/>
                  <a:pt x="94" y="65"/>
                </a:cubicBezTo>
                <a:cubicBezTo>
                  <a:pt x="89" y="71"/>
                  <a:pt x="89" y="71"/>
                  <a:pt x="89" y="71"/>
                </a:cubicBezTo>
                <a:cubicBezTo>
                  <a:pt x="93" y="75"/>
                  <a:pt x="93" y="75"/>
                  <a:pt x="93" y="75"/>
                </a:cubicBezTo>
                <a:cubicBezTo>
                  <a:pt x="108" y="90"/>
                  <a:pt x="124" y="97"/>
                  <a:pt x="141" y="97"/>
                </a:cubicBezTo>
                <a:cubicBezTo>
                  <a:pt x="132" y="114"/>
                  <a:pt x="123" y="123"/>
                  <a:pt x="113" y="123"/>
                </a:cubicBezTo>
                <a:cubicBezTo>
                  <a:pt x="104" y="123"/>
                  <a:pt x="92" y="116"/>
                  <a:pt x="76" y="101"/>
                </a:cubicBezTo>
                <a:lnTo>
                  <a:pt x="69" y="95"/>
                </a:lnTo>
                <a:close/>
              </a:path>
            </a:pathLst>
          </a:custGeom>
          <a:solidFill>
            <a:srgbClr val="FF0000"/>
          </a:solidFill>
          <a:ln>
            <a:noFill/>
          </a:ln>
          <a:extLst/>
        </p:spPr>
        <p:txBody>
          <a:bodyPr/>
          <a:lstStyle/>
          <a:p>
            <a:endParaRPr lang="es"/>
          </a:p>
        </p:txBody>
      </p:sp>
      <p:sp>
        <p:nvSpPr>
          <p:cNvPr id="9" name="Freeform 172"/>
          <p:cNvSpPr>
            <a:spLocks/>
          </p:cNvSpPr>
          <p:nvPr>
            <p:custDataLst>
              <p:tags r:id="rId3"/>
            </p:custDataLst>
          </p:nvPr>
        </p:nvSpPr>
        <p:spPr bwMode="gray">
          <a:xfrm>
            <a:off x="539552" y="1748267"/>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es"/>
          </a:p>
        </p:txBody>
      </p:sp>
      <p:sp>
        <p:nvSpPr>
          <p:cNvPr id="10" name="Freeform 172"/>
          <p:cNvSpPr>
            <a:spLocks/>
          </p:cNvSpPr>
          <p:nvPr>
            <p:custDataLst>
              <p:tags r:id="rId4"/>
            </p:custDataLst>
          </p:nvPr>
        </p:nvSpPr>
        <p:spPr bwMode="gray">
          <a:xfrm>
            <a:off x="521767" y="2708920"/>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es"/>
          </a:p>
        </p:txBody>
      </p:sp>
      <p:sp>
        <p:nvSpPr>
          <p:cNvPr id="11" name="Freeform 172"/>
          <p:cNvSpPr>
            <a:spLocks/>
          </p:cNvSpPr>
          <p:nvPr>
            <p:custDataLst>
              <p:tags r:id="rId5"/>
            </p:custDataLst>
          </p:nvPr>
        </p:nvSpPr>
        <p:spPr bwMode="gray">
          <a:xfrm>
            <a:off x="521767" y="3212976"/>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es"/>
          </a:p>
        </p:txBody>
      </p:sp>
      <p:sp>
        <p:nvSpPr>
          <p:cNvPr id="12" name="Freeform 172"/>
          <p:cNvSpPr>
            <a:spLocks/>
          </p:cNvSpPr>
          <p:nvPr>
            <p:custDataLst>
              <p:tags r:id="rId6"/>
            </p:custDataLst>
          </p:nvPr>
        </p:nvSpPr>
        <p:spPr bwMode="gray">
          <a:xfrm>
            <a:off x="521767" y="4221088"/>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es"/>
          </a:p>
        </p:txBody>
      </p:sp>
      <p:sp>
        <p:nvSpPr>
          <p:cNvPr id="13"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es" sz="900" b="0" i="0" u="none" baseline="0">
                <a:latin typeface="Arial" pitchFamily="34" charset="0"/>
                <a:cs typeface="Arial" pitchFamily="34" charset="0"/>
              </a:rPr>
              <a:t>Kit de integración H3SE - TCG 4.1 - Comportamientos (positivos y negativos) – V2</a:t>
            </a:r>
            <a:endParaRPr lang="es" altLang="fr-FR" sz="9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texte 2"/>
          <p:cNvSpPr>
            <a:spLocks noGrp="1"/>
          </p:cNvSpPr>
          <p:nvPr>
            <p:ph type="body" sz="quarter" idx="12"/>
          </p:nvPr>
        </p:nvSpPr>
        <p:spPr>
          <a:xfrm>
            <a:off x="457200" y="1125538"/>
            <a:ext cx="8218488" cy="5040312"/>
          </a:xfrm>
        </p:spPr>
        <p:txBody>
          <a:bodyPr/>
          <a:lstStyle/>
          <a:p>
            <a:pPr algn="l" rtl="0" eaLnBrk="1" hangingPunct="1"/>
            <a:endParaRPr lang="es" altLang="fr-FR" dirty="0" smtClean="0">
              <a:cs typeface="Arial" pitchFamily="34" charset="0"/>
            </a:endParaRPr>
          </a:p>
          <a:p>
            <a:pPr algn="l" rtl="0" eaLnBrk="1" hangingPunct="1"/>
            <a:endParaRPr lang="es" altLang="fr-FR" dirty="0" smtClean="0">
              <a:cs typeface="Arial" pitchFamily="34" charset="0"/>
            </a:endParaRPr>
          </a:p>
          <a:p>
            <a:pPr algn="l" rtl="0" eaLnBrk="1" hangingPunct="1"/>
            <a:r>
              <a:rPr lang="es" b="0" i="0" u="none" baseline="0">
                <a:cs typeface="Arial" pitchFamily="34" charset="0"/>
              </a:rPr>
              <a:t>Sentimiento general de que evitar los accidentes es innato</a:t>
            </a:r>
          </a:p>
          <a:p>
            <a:pPr algn="l" rtl="0" eaLnBrk="1" hangingPunct="1"/>
            <a:endParaRPr lang="es" altLang="fr-FR" dirty="0" smtClean="0">
              <a:cs typeface="Arial" pitchFamily="34" charset="0"/>
            </a:endParaRPr>
          </a:p>
          <a:p>
            <a:pPr algn="l" rtl="0" eaLnBrk="1" hangingPunct="1"/>
            <a:r>
              <a:rPr lang="es" b="0" i="0" u="none" baseline="0">
                <a:cs typeface="Arial" pitchFamily="34" charset="0"/>
              </a:rPr>
              <a:t>Realmente, los comportamientos de seguridad no son ni lógicos ni naturales</a:t>
            </a:r>
          </a:p>
          <a:p>
            <a:pPr algn="l" rtl="0" eaLnBrk="1" hangingPunct="1"/>
            <a:endParaRPr lang="es" altLang="fr-FR" dirty="0" smtClean="0">
              <a:cs typeface="Arial" pitchFamily="34" charset="0"/>
            </a:endParaRPr>
          </a:p>
          <a:p>
            <a:pPr algn="l" rtl="0" eaLnBrk="1" hangingPunct="1"/>
            <a:r>
              <a:rPr lang="es" b="0" i="0" u="none" baseline="0">
                <a:cs typeface="Arial" pitchFamily="34" charset="0"/>
              </a:rPr>
              <a:t>Los comportamientos de seguridad se aprenden</a:t>
            </a:r>
          </a:p>
          <a:p>
            <a:pPr algn="l" rtl="0" eaLnBrk="1" hangingPunct="1"/>
            <a:endParaRPr lang="es" altLang="fr-FR" dirty="0" smtClean="0">
              <a:cs typeface="Arial" pitchFamily="34" charset="0"/>
            </a:endParaRPr>
          </a:p>
          <a:p>
            <a:pPr algn="ctr" rtl="0" eaLnBrk="1" hangingPunct="1">
              <a:buFont typeface="Lucida Grande"/>
              <a:buNone/>
            </a:pPr>
            <a:endParaRPr lang="es" altLang="fr-FR" b="1" dirty="0" smtClean="0">
              <a:solidFill>
                <a:srgbClr val="A90025"/>
              </a:solidFill>
              <a:cs typeface="Arial" pitchFamily="34" charset="0"/>
            </a:endParaRPr>
          </a:p>
          <a:p>
            <a:pPr algn="l" rtl="0" eaLnBrk="1" hangingPunct="1"/>
            <a:endParaRPr lang="es" altLang="fr-FR" dirty="0" smtClean="0">
              <a:cs typeface="Arial" pitchFamily="34" charset="0"/>
            </a:endParaRPr>
          </a:p>
        </p:txBody>
      </p:sp>
      <p:sp>
        <p:nvSpPr>
          <p:cNvPr id="19458" name="Espace réservé du numéro de diapositive 3"/>
          <p:cNvSpPr>
            <a:spLocks noGrp="1"/>
          </p:cNvSpPr>
          <p:nvPr>
            <p:ph type="sldNum" sz="quarter" idx="13"/>
          </p:nvPr>
        </p:nvSpPr>
        <p:spPr bwMode="auto">
          <a:noFill/>
          <a:ln>
            <a:miter lim="800000"/>
            <a:headEnd/>
            <a:tailEnd/>
          </a:ln>
        </p:spPr>
        <p:txBody>
          <a:bodyPr/>
          <a:lstStyle/>
          <a:p>
            <a:pPr algn="r" rtl="0"/>
            <a:fld id="{C4AC712C-06CC-4052-AF11-65B028D9D197}" type="slidenum">
              <a:rPr/>
              <a:pPr/>
              <a:t>7</a:t>
            </a:fld>
            <a:endParaRPr lang="es" altLang="fr-FR"/>
          </a:p>
        </p:txBody>
      </p:sp>
      <p:sp>
        <p:nvSpPr>
          <p:cNvPr id="7" name="Rectangle 8"/>
          <p:cNvSpPr>
            <a:spLocks noChangeArrowheads="1"/>
          </p:cNvSpPr>
          <p:nvPr/>
        </p:nvSpPr>
        <p:spPr bwMode="auto">
          <a:xfrm>
            <a:off x="2062956" y="4603194"/>
            <a:ext cx="5006975"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es" altLang="fr-FR" sz="800" b="1" dirty="0" smtClean="0">
              <a:solidFill>
                <a:srgbClr val="A90025"/>
              </a:solidFill>
            </a:endParaRPr>
          </a:p>
          <a:p>
            <a:pPr algn="ctr" rtl="0" eaLnBrk="1" hangingPunct="1">
              <a:spcBef>
                <a:spcPts val="0"/>
              </a:spcBef>
              <a:spcAft>
                <a:spcPts val="0"/>
              </a:spcAft>
              <a:buFont typeface="Lucida Grande"/>
              <a:buNone/>
            </a:pPr>
            <a:r>
              <a:rPr lang="es" sz="2000" b="1" i="0" u="none" baseline="0">
                <a:solidFill>
                  <a:srgbClr val="A90025"/>
                </a:solidFill>
              </a:rPr>
              <a:t>Conocer las normas </a:t>
            </a:r>
            <a:r>
              <a:rPr lang="es" sz="2000" b="1" i="0" u="sng" baseline="0">
                <a:solidFill>
                  <a:srgbClr val="A90025"/>
                </a:solidFill>
              </a:rPr>
              <a:t>y</a:t>
            </a:r>
            <a:r>
              <a:rPr lang="es" sz="2000" b="1" i="0" u="none" baseline="0">
                <a:solidFill>
                  <a:srgbClr val="A90025"/>
                </a:solidFill>
              </a:rPr>
              <a:t> aplicarlas</a:t>
            </a:r>
          </a:p>
          <a:p>
            <a:pPr algn="ctr" rtl="0" eaLnBrk="1" hangingPunct="1">
              <a:spcBef>
                <a:spcPts val="0"/>
              </a:spcBef>
              <a:spcAft>
                <a:spcPts val="0"/>
              </a:spcAft>
              <a:buFont typeface="Lucida Grande"/>
              <a:buNone/>
            </a:pPr>
            <a:endParaRPr lang="es" altLang="fr-FR" sz="800" b="1" dirty="0">
              <a:solidFill>
                <a:srgbClr val="A90025"/>
              </a:solidFill>
            </a:endParaRPr>
          </a:p>
        </p:txBody>
      </p:sp>
      <p:sp>
        <p:nvSpPr>
          <p:cNvPr id="2" name="Titre 1"/>
          <p:cNvSpPr>
            <a:spLocks noGrp="1"/>
          </p:cNvSpPr>
          <p:nvPr>
            <p:ph type="title"/>
          </p:nvPr>
        </p:nvSpPr>
        <p:spPr/>
        <p:txBody>
          <a:bodyPr/>
          <a:lstStyle/>
          <a:p>
            <a:pPr algn="l" rtl="0"/>
            <a:r>
              <a:rPr lang="es" b="1" i="0" u="none" baseline="0"/>
              <a:t>Adoptar el comportamiento de seguridad correcto</a:t>
            </a:r>
            <a:endParaRPr lang="es" dirty="0"/>
          </a:p>
        </p:txBody>
      </p:sp>
      <p:sp>
        <p:nvSpPr>
          <p:cNvPr id="8"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es" sz="900" b="0" i="0" u="none" baseline="0">
                <a:latin typeface="Arial" pitchFamily="34" charset="0"/>
                <a:cs typeface="Arial" pitchFamily="34" charset="0"/>
              </a:rPr>
              <a:t>Kit de integración H3SE - TCG 4.1 - Comportamientos (positivos y negativos) – V2</a:t>
            </a:r>
            <a:endParaRPr lang="es"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635000"/>
          </a:xfrm>
        </p:spPr>
        <p:txBody>
          <a:bodyPr/>
          <a:lstStyle/>
          <a:p>
            <a:pPr algn="l" rtl="0"/>
            <a:r>
              <a:rPr lang="es" b="1" i="0" u="none" baseline="0" dirty="0"/>
              <a:t>Adoptar el comportamiento de seguridad correcto</a:t>
            </a:r>
          </a:p>
        </p:txBody>
      </p:sp>
      <p:sp>
        <p:nvSpPr>
          <p:cNvPr id="3" name="Espace réservé du texte 2"/>
          <p:cNvSpPr>
            <a:spLocks noGrp="1"/>
          </p:cNvSpPr>
          <p:nvPr>
            <p:ph type="body" sz="quarter" idx="12"/>
          </p:nvPr>
        </p:nvSpPr>
        <p:spPr>
          <a:xfrm>
            <a:off x="457200" y="980728"/>
            <a:ext cx="8218800" cy="5256584"/>
          </a:xfrm>
        </p:spPr>
        <p:txBody>
          <a:bodyPr/>
          <a:lstStyle/>
          <a:p>
            <a:pPr algn="l" rtl="0" eaLnBrk="1" hangingPunct="1">
              <a:buNone/>
            </a:pPr>
            <a:r>
              <a:rPr lang="es" b="0" i="0" u="none" baseline="0">
                <a:cs typeface="Arial" pitchFamily="34" charset="0"/>
              </a:rPr>
              <a:t>Ejemplo:</a:t>
            </a:r>
          </a:p>
          <a:p>
            <a:pPr algn="l" rtl="0" eaLnBrk="1" hangingPunct="1">
              <a:buNone/>
            </a:pPr>
            <a:endParaRPr lang="es" altLang="fr-FR" dirty="0">
              <a:cs typeface="Arial" pitchFamily="34" charset="0"/>
            </a:endParaRPr>
          </a:p>
          <a:p>
            <a:pPr algn="l" rtl="0" eaLnBrk="1" hangingPunct="1">
              <a:buNone/>
            </a:pPr>
            <a:endParaRPr lang="es" altLang="fr-FR" dirty="0" smtClean="0">
              <a:cs typeface="Arial" pitchFamily="34" charset="0"/>
            </a:endParaRPr>
          </a:p>
          <a:p>
            <a:pPr algn="l" rtl="0" eaLnBrk="1" hangingPunct="1">
              <a:buNone/>
            </a:pPr>
            <a:endParaRPr lang="es" altLang="fr-FR" dirty="0">
              <a:cs typeface="Arial" pitchFamily="34" charset="0"/>
            </a:endParaRPr>
          </a:p>
          <a:p>
            <a:pPr algn="l" rtl="0" eaLnBrk="1" hangingPunct="1">
              <a:buNone/>
            </a:pPr>
            <a:endParaRPr lang="es" altLang="fr-FR" dirty="0" smtClean="0">
              <a:cs typeface="Arial" pitchFamily="34" charset="0"/>
            </a:endParaRPr>
          </a:p>
          <a:p>
            <a:pPr algn="l" rtl="0" eaLnBrk="1" hangingPunct="1">
              <a:buNone/>
            </a:pPr>
            <a:endParaRPr lang="es" altLang="fr-FR" dirty="0" smtClean="0">
              <a:cs typeface="Arial" pitchFamily="34" charset="0"/>
            </a:endParaRPr>
          </a:p>
          <a:p>
            <a:pPr algn="l" rtl="0" eaLnBrk="1" hangingPunct="1">
              <a:buNone/>
            </a:pPr>
            <a:endParaRPr lang="es" altLang="fr-FR" dirty="0" smtClean="0">
              <a:cs typeface="Arial" pitchFamily="34" charset="0"/>
            </a:endParaRPr>
          </a:p>
          <a:p>
            <a:pPr algn="l" rtl="0" eaLnBrk="1" hangingPunct="1">
              <a:buNone/>
            </a:pPr>
            <a:endParaRPr lang="es" altLang="fr-FR" dirty="0">
              <a:cs typeface="Arial" pitchFamily="34" charset="0"/>
            </a:endParaRPr>
          </a:p>
          <a:p>
            <a:pPr algn="l" rtl="0" eaLnBrk="1" hangingPunct="1">
              <a:spcBef>
                <a:spcPts val="1200"/>
              </a:spcBef>
            </a:pPr>
            <a:r>
              <a:rPr lang="es" b="0" i="0" u="none" baseline="0">
                <a:cs typeface="Arial" pitchFamily="34" charset="0"/>
              </a:rPr>
              <a:t>Todos los conductores saben que hay que detenerse en un semáforo rojo</a:t>
            </a:r>
          </a:p>
          <a:p>
            <a:pPr algn="l" rtl="0" eaLnBrk="1" hangingPunct="1">
              <a:spcBef>
                <a:spcPts val="1200"/>
              </a:spcBef>
            </a:pPr>
            <a:r>
              <a:rPr lang="es" b="0" i="0" u="none" baseline="0">
                <a:cs typeface="Arial" pitchFamily="34" charset="0"/>
              </a:rPr>
              <a:t>No es ni lógico ni natural detenerse en una línea recta sin circulación cuando hay una luz roja</a:t>
            </a:r>
          </a:p>
          <a:p>
            <a:pPr algn="l" rtl="0" eaLnBrk="1" hangingPunct="1">
              <a:spcBef>
                <a:spcPts val="1200"/>
              </a:spcBef>
            </a:pPr>
            <a:r>
              <a:rPr lang="es" b="0" i="0" u="none" baseline="0">
                <a:cs typeface="Arial" pitchFamily="34" charset="0"/>
              </a:rPr>
              <a:t>Sin embargo, hemos aprendido que había que detenerse</a:t>
            </a:r>
          </a:p>
          <a:p>
            <a:endParaRPr lang="es" dirty="0"/>
          </a:p>
        </p:txBody>
      </p:sp>
      <p:sp>
        <p:nvSpPr>
          <p:cNvPr id="4" name="Espace réservé du numéro de diapositive 3"/>
          <p:cNvSpPr>
            <a:spLocks noGrp="1"/>
          </p:cNvSpPr>
          <p:nvPr>
            <p:ph type="sldNum" sz="quarter" idx="13"/>
          </p:nvPr>
        </p:nvSpPr>
        <p:spPr/>
        <p:txBody>
          <a:bodyPr/>
          <a:lstStyle/>
          <a:p>
            <a:pPr algn="r" rtl="0"/>
            <a:fld id="{CE53D222-3A21-41F0-A754-4195D86F7AE3}" type="slidenum">
              <a:rPr/>
              <a:pPr/>
              <a:t>8</a:t>
            </a:fld>
            <a:endParaRPr lang="es" altLang="fr-FR"/>
          </a:p>
        </p:txBody>
      </p:sp>
      <p:pic>
        <p:nvPicPr>
          <p:cNvPr id="7" name="Image 6" descr="Image1 copie.jpg"/>
          <p:cNvPicPr>
            <a:picLocks noChangeAspect="1"/>
          </p:cNvPicPr>
          <p:nvPr/>
        </p:nvPicPr>
        <p:blipFill>
          <a:blip r:embed="rId2"/>
          <a:stretch>
            <a:fillRect/>
          </a:stretch>
        </p:blipFill>
        <p:spPr>
          <a:xfrm>
            <a:off x="2411760" y="1124744"/>
            <a:ext cx="4032448" cy="2451728"/>
          </a:xfrm>
          <a:prstGeom prst="rect">
            <a:avLst/>
          </a:prstGeom>
        </p:spPr>
      </p:pic>
      <p:sp>
        <p:nvSpPr>
          <p:cNvPr id="8"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es" sz="900" b="0" i="0" u="none" baseline="0">
                <a:latin typeface="Arial" pitchFamily="34" charset="0"/>
                <a:cs typeface="Arial" pitchFamily="34" charset="0"/>
              </a:rPr>
              <a:t>Kit de integración H3SE - TCG 4.1 - Comportamientos (positivos y negativos) – V2</a:t>
            </a:r>
            <a:endParaRPr lang="es" altLang="fr-FR" sz="900" dirty="0" smtClean="0">
              <a:latin typeface="Arial" pitchFamily="34" charset="0"/>
              <a:cs typeface="Arial" pitchFamily="34" charset="0"/>
            </a:endParaRPr>
          </a:p>
        </p:txBody>
      </p:sp>
    </p:spTree>
    <p:extLst>
      <p:ext uri="{BB962C8B-B14F-4D97-AF65-F5344CB8AC3E}">
        <p14:creationId xmlns:p14="http://schemas.microsoft.com/office/powerpoint/2010/main" val="1028911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p:txBody>
          <a:bodyPr wrap="square" numCol="1" anchorCtr="0" compatLnSpc="1">
            <a:prstTxWarp prst="textNoShape">
              <a:avLst/>
            </a:prstTxWarp>
          </a:bodyPr>
          <a:lstStyle/>
          <a:p>
            <a:pPr algn="l" rtl="0" eaLnBrk="1" hangingPunct="1"/>
            <a:r>
              <a:rPr lang="es" b="1" i="0" u="none" cap="none" baseline="0">
                <a:cs typeface="Arial" pitchFamily="34" charset="0"/>
              </a:rPr>
              <a:t>TRATAMIENTO DE LOS COMPORTAMIENTOS BUENOS</a:t>
            </a:r>
          </a:p>
        </p:txBody>
      </p:sp>
      <p:sp>
        <p:nvSpPr>
          <p:cNvPr id="20482" name="Espace réservé du texte 2"/>
          <p:cNvSpPr>
            <a:spLocks noGrp="1"/>
          </p:cNvSpPr>
          <p:nvPr>
            <p:ph type="body" sz="quarter" idx="12"/>
          </p:nvPr>
        </p:nvSpPr>
        <p:spPr>
          <a:xfrm>
            <a:off x="457200" y="1125538"/>
            <a:ext cx="8218488" cy="5040312"/>
          </a:xfrm>
        </p:spPr>
        <p:txBody>
          <a:bodyPr/>
          <a:lstStyle/>
          <a:p>
            <a:pPr marL="0" indent="0" algn="l" rtl="0">
              <a:buFont typeface="Lucida Grande"/>
              <a:buNone/>
            </a:pPr>
            <a:r>
              <a:rPr lang="es" b="1" i="0" u="none" baseline="0" dirty="0">
                <a:cs typeface="Arial" pitchFamily="34" charset="0"/>
              </a:rPr>
              <a:t>Se espera de los colaboradores de Total que:</a:t>
            </a:r>
            <a:endParaRPr lang="es" altLang="fr-FR" b="1" dirty="0" smtClean="0">
              <a:cs typeface="Arial" pitchFamily="34" charset="0"/>
            </a:endParaRPr>
          </a:p>
          <a:p>
            <a:pPr algn="l" rtl="0"/>
            <a:r>
              <a:rPr lang="es" b="0" i="0" u="none" baseline="0" dirty="0" smtClean="0">
                <a:cs typeface="Arial" pitchFamily="34" charset="0"/>
              </a:rPr>
              <a:t>Consideren </a:t>
            </a:r>
            <a:r>
              <a:rPr lang="es" b="0" i="0" u="none" baseline="0" dirty="0">
                <a:cs typeface="Arial" pitchFamily="34" charset="0"/>
              </a:rPr>
              <a:t>el respeto de las normas, la ejemplaridad, la reactividad, etc.</a:t>
            </a:r>
          </a:p>
          <a:p>
            <a:pPr lvl="1" algn="l" rtl="0">
              <a:buFont typeface="Wingdings" charset="2"/>
              <a:buChar char="Ø"/>
            </a:pPr>
            <a:r>
              <a:rPr lang="es" b="0" i="0" u="none" baseline="0" dirty="0">
                <a:cs typeface="Arial" pitchFamily="34" charset="0"/>
              </a:rPr>
              <a:t>Fomenten a diario toda práctica conforme a las normas</a:t>
            </a:r>
          </a:p>
          <a:p>
            <a:pPr lvl="1" algn="l" rtl="0">
              <a:buFont typeface="Wingdings" charset="2"/>
              <a:buChar char="Ø"/>
            </a:pPr>
            <a:endParaRPr lang="es" altLang="fr-FR" dirty="0" smtClean="0">
              <a:cs typeface="Arial" pitchFamily="34" charset="0"/>
            </a:endParaRPr>
          </a:p>
          <a:p>
            <a:pPr marL="271463" indent="-271463" algn="l" rtl="0"/>
            <a:r>
              <a:rPr lang="es" b="0" i="0" u="none" baseline="0" dirty="0">
                <a:cs typeface="Arial" pitchFamily="34" charset="0"/>
              </a:rPr>
              <a:t>Reconozcan una actitud proactiva</a:t>
            </a:r>
          </a:p>
          <a:p>
            <a:pPr lvl="1" algn="l" rtl="0">
              <a:buFont typeface="Wingdings" charset="2"/>
              <a:buChar char="Ø"/>
            </a:pPr>
            <a:r>
              <a:rPr lang="es" b="0" i="0" u="none" baseline="0" dirty="0">
                <a:cs typeface="Arial" pitchFamily="34" charset="0"/>
              </a:rPr>
              <a:t>Fomenten las actitudes proactivas (iniciativas, contribución activa, superar las dificultades proponiendo soluciones, etc.) en vez de solamente los resultados</a:t>
            </a:r>
          </a:p>
          <a:p>
            <a:pPr lvl="1" algn="l" rtl="0">
              <a:buFont typeface="Wingdings" charset="2"/>
              <a:buChar char="Ø"/>
            </a:pPr>
            <a:endParaRPr lang="es" altLang="fr-FR" dirty="0" smtClean="0">
              <a:cs typeface="Arial" pitchFamily="34" charset="0"/>
            </a:endParaRPr>
          </a:p>
          <a:p>
            <a:pPr marL="271463" indent="-271463" algn="l" rtl="0"/>
            <a:r>
              <a:rPr lang="es" b="0" i="0" u="none" baseline="0" dirty="0">
                <a:cs typeface="Arial" pitchFamily="34" charset="0"/>
              </a:rPr>
              <a:t>Promuevan una acción o un comportamiento</a:t>
            </a:r>
          </a:p>
          <a:p>
            <a:pPr lvl="1" algn="l" rtl="0">
              <a:buFont typeface="Wingdings" charset="2"/>
              <a:buChar char="Ø"/>
            </a:pPr>
            <a:r>
              <a:rPr lang="es" b="0" i="0" u="none" baseline="0" dirty="0">
                <a:cs typeface="Arial" pitchFamily="34" charset="0"/>
              </a:rPr>
              <a:t>Recompensen las acciones significativas, comportamientos ejemplares, etc.</a:t>
            </a:r>
          </a:p>
          <a:p>
            <a:pPr marL="0" indent="0" algn="l" rtl="0">
              <a:buFont typeface="Wingdings" pitchFamily="2" charset="2"/>
              <a:buChar char="Ø"/>
            </a:pPr>
            <a:endParaRPr lang="es" altLang="fr-FR" sz="1600" dirty="0" smtClean="0">
              <a:cs typeface="Arial" pitchFamily="34" charset="0"/>
            </a:endParaRPr>
          </a:p>
        </p:txBody>
      </p:sp>
      <p:sp>
        <p:nvSpPr>
          <p:cNvPr id="20483" name="Espace réservé du numéro de diapositive 3"/>
          <p:cNvSpPr>
            <a:spLocks noGrp="1"/>
          </p:cNvSpPr>
          <p:nvPr>
            <p:ph type="sldNum" sz="quarter" idx="13"/>
          </p:nvPr>
        </p:nvSpPr>
        <p:spPr bwMode="auto">
          <a:noFill/>
          <a:ln>
            <a:miter lim="800000"/>
            <a:headEnd/>
            <a:tailEnd/>
          </a:ln>
        </p:spPr>
        <p:txBody>
          <a:bodyPr/>
          <a:lstStyle/>
          <a:p>
            <a:pPr algn="r" rtl="0"/>
            <a:fld id="{CE5E253E-5F0A-4893-9938-A004B9C5954B}" type="slidenum">
              <a:rPr/>
              <a:pPr/>
              <a:t>9</a:t>
            </a:fld>
            <a:endParaRPr lang="es" altLang="fr-FR"/>
          </a:p>
        </p:txBody>
      </p:sp>
      <p:sp>
        <p:nvSpPr>
          <p:cNvPr id="6" name="Rectangle 8"/>
          <p:cNvSpPr>
            <a:spLocks noChangeArrowheads="1"/>
          </p:cNvSpPr>
          <p:nvPr/>
        </p:nvSpPr>
        <p:spPr bwMode="auto">
          <a:xfrm>
            <a:off x="1562890" y="5517232"/>
            <a:ext cx="6007107"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es" altLang="fr-FR" sz="800" b="1" dirty="0" smtClean="0">
              <a:solidFill>
                <a:srgbClr val="A90025"/>
              </a:solidFill>
            </a:endParaRPr>
          </a:p>
          <a:p>
            <a:pPr algn="ctr" rtl="0" eaLnBrk="1" hangingPunct="1">
              <a:spcBef>
                <a:spcPts val="0"/>
              </a:spcBef>
              <a:spcAft>
                <a:spcPts val="0"/>
              </a:spcAft>
              <a:buFont typeface="Lucida Grande"/>
              <a:buNone/>
            </a:pPr>
            <a:r>
              <a:rPr lang="es" sz="2000" b="1" i="0" u="none" baseline="0">
                <a:solidFill>
                  <a:srgbClr val="A90025"/>
                </a:solidFill>
              </a:rPr>
              <a:t>Practicar el reconocimiento a diario</a:t>
            </a:r>
          </a:p>
          <a:p>
            <a:pPr algn="ctr" rtl="0" eaLnBrk="1" hangingPunct="1">
              <a:spcBef>
                <a:spcPts val="0"/>
              </a:spcBef>
              <a:spcAft>
                <a:spcPts val="0"/>
              </a:spcAft>
              <a:buFont typeface="Lucida Grande"/>
              <a:buNone/>
            </a:pPr>
            <a:endParaRPr lang="es" altLang="fr-FR" sz="800" b="1" dirty="0">
              <a:solidFill>
                <a:srgbClr val="A90025"/>
              </a:solidFill>
            </a:endParaRPr>
          </a:p>
        </p:txBody>
      </p:sp>
      <p:sp>
        <p:nvSpPr>
          <p:cNvPr id="7"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es" sz="900" b="0" i="0" u="none" baseline="0">
                <a:latin typeface="Arial" pitchFamily="34" charset="0"/>
                <a:cs typeface="Arial" pitchFamily="34" charset="0"/>
              </a:rPr>
              <a:t>Kit de integración H3SE - TCG 4.1 - Comportamientos (positivos y negativos) – V2</a:t>
            </a:r>
            <a:endParaRPr lang="es"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a8fW2NMMUGNFssej4M1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a8fW2NMMUGNFssej4M1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1012</TotalTime>
  <Words>912</Words>
  <Application>Microsoft Office PowerPoint</Application>
  <PresentationFormat>Affichage à l'écran (4:3)</PresentationFormat>
  <Paragraphs>174</Paragraphs>
  <Slides>14</Slides>
  <Notes>7</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fr_total_modele_rouge_fonce</vt:lpstr>
      <vt:lpstr>Comportamientos (positivos y negativos)</vt:lpstr>
      <vt:lpstr>Los objetivos del módulo</vt:lpstr>
      <vt:lpstr>Vídeo de experiencia adquirida</vt:lpstr>
      <vt:lpstr>Los 3 pilares de la seguridad</vt:lpstr>
      <vt:lpstr>Definición de comportamiento</vt:lpstr>
      <vt:lpstr>Ejercicio</vt:lpstr>
      <vt:lpstr>Adoptar el comportamiento de seguridad correcto</vt:lpstr>
      <vt:lpstr>Adoptar el comportamiento de seguridad correcto</vt:lpstr>
      <vt:lpstr>TRATAMIENTO DE LOS COMPORTAMIENTOS BUENOS</vt:lpstr>
      <vt:lpstr>Tratamiento de las diferencias de comportamiento</vt:lpstr>
      <vt:lpstr>Diferencias de comportamiento</vt:lpstr>
      <vt:lpstr>Evaluación de la naturaleza de la diferencia</vt:lpstr>
      <vt:lpstr>Respuesta adaptada a la diferencia</vt:lpstr>
      <vt:lpstr>síntesis</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Denise Bedouret</cp:lastModifiedBy>
  <cp:revision>93</cp:revision>
  <dcterms:created xsi:type="dcterms:W3CDTF">2015-09-07T13:13:13Z</dcterms:created>
  <dcterms:modified xsi:type="dcterms:W3CDTF">2017-06-07T19:52:48Z</dcterms:modified>
</cp:coreProperties>
</file>