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6"/>
  </p:notesMasterIdLst>
  <p:handoutMasterIdLst>
    <p:handoutMasterId r:id="rId1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92" autoAdjust="0"/>
  </p:normalViewPr>
  <p:slideViewPr>
    <p:cSldViewPr snapToObjects="1" showGuides="1">
      <p:cViewPr varScale="1">
        <p:scale>
          <a:sx n="102" d="100"/>
          <a:sy n="102" d="100"/>
        </p:scale>
        <p:origin x="-96" y="-1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21/09/2017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xmlns=""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21/09/2017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xmlns=""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F77C4B3-80C1-46C4-8F8A-F343DB22774B}" type="slidenum">
              <a:rPr lang="fr-FR" altLang="fr-FR" smtClean="0"/>
              <a:pPr/>
              <a:t>2</a:t>
            </a:fld>
            <a:endParaRPr lang="fr-FR" altLang="fr-FR"/>
          </a:p>
        </p:txBody>
      </p:sp>
    </p:spTree>
    <p:extLst>
      <p:ext uri="{BB962C8B-B14F-4D97-AF65-F5344CB8AC3E}">
        <p14:creationId xmlns="" xmlns:p14="http://schemas.microsoft.com/office/powerpoint/2010/main" val="186060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Le but est d’arriver à la notion qu’un comportement est une action observable, concrète, et non pas une idée ou une intention…</a:t>
            </a:r>
          </a:p>
          <a:p>
            <a:r>
              <a:rPr lang="fr-FR" sz="1200" b="1" kern="1200" dirty="0" smtClean="0">
                <a:solidFill>
                  <a:schemeClr val="tx1"/>
                </a:solidFill>
                <a:effectLst/>
                <a:latin typeface="+mn-lt"/>
                <a:ea typeface="+mn-ea"/>
                <a:cs typeface="+mn-cs"/>
              </a:rPr>
              <a:t>Si besoin, aiguiller les participants en les faisant comparer comportement et intention.</a:t>
            </a:r>
          </a:p>
          <a:p>
            <a:endParaRPr lang="fr-FR" dirty="0"/>
          </a:p>
        </p:txBody>
      </p:sp>
      <p:sp>
        <p:nvSpPr>
          <p:cNvPr id="4" name="Espace réservé du numéro de diapositive 3"/>
          <p:cNvSpPr>
            <a:spLocks noGrp="1"/>
          </p:cNvSpPr>
          <p:nvPr>
            <p:ph type="sldNum" sz="quarter" idx="10"/>
          </p:nvPr>
        </p:nvSpPr>
        <p:spPr/>
        <p:txBody>
          <a:bodyPr/>
          <a:lstStyle/>
          <a:p>
            <a:fld id="{5F77C4B3-80C1-46C4-8F8A-F343DB22774B}" type="slidenum">
              <a:rPr lang="fr-FR" altLang="fr-FR" smtClean="0"/>
              <a:pPr/>
              <a:t>5</a:t>
            </a:fld>
            <a:endParaRPr lang="fr-FR" altLang="fr-FR"/>
          </a:p>
        </p:txBody>
      </p:sp>
    </p:spTree>
    <p:extLst>
      <p:ext uri="{BB962C8B-B14F-4D97-AF65-F5344CB8AC3E}">
        <p14:creationId xmlns="" xmlns:p14="http://schemas.microsoft.com/office/powerpoint/2010/main" val="43566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Les comportements sécurité ne sont pas si faciles à adopter. Parfois, il est nécessaire de changer ses habitudes, d’apprendre, d’évoluer… Il est donc d’autant plus important de les reconnaître, de les apprécier pour être proche des collègues. Je vous propose de regarder ensemble la façon dont sont traités les bons et mauvais comportements chez Total.</a:t>
            </a:r>
          </a:p>
          <a:p>
            <a:endParaRPr lang="fr-FR" dirty="0"/>
          </a:p>
        </p:txBody>
      </p:sp>
      <p:sp>
        <p:nvSpPr>
          <p:cNvPr id="4" name="Espace réservé du numéro de diapositive 3"/>
          <p:cNvSpPr>
            <a:spLocks noGrp="1"/>
          </p:cNvSpPr>
          <p:nvPr>
            <p:ph type="sldNum" sz="quarter" idx="10"/>
          </p:nvPr>
        </p:nvSpPr>
        <p:spPr/>
        <p:txBody>
          <a:bodyPr/>
          <a:lstStyle/>
          <a:p>
            <a:fld id="{5F77C4B3-80C1-46C4-8F8A-F343DB22774B}" type="slidenum">
              <a:rPr lang="fr-FR" altLang="fr-FR" smtClean="0"/>
              <a:pPr/>
              <a:t>6</a:t>
            </a:fld>
            <a:endParaRPr lang="fr-FR" altLang="fr-FR"/>
          </a:p>
        </p:txBody>
      </p:sp>
    </p:spTree>
    <p:extLst>
      <p:ext uri="{BB962C8B-B14F-4D97-AF65-F5344CB8AC3E}">
        <p14:creationId xmlns="" xmlns:p14="http://schemas.microsoft.com/office/powerpoint/2010/main" val="151380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comportements attendus valent également envers</a:t>
            </a:r>
            <a:r>
              <a:rPr lang="fr-FR" baseline="0" dirty="0" smtClean="0"/>
              <a:t> nos contracteurs.</a:t>
            </a:r>
            <a:endParaRPr lang="fr-FR" dirty="0"/>
          </a:p>
        </p:txBody>
      </p:sp>
      <p:sp>
        <p:nvSpPr>
          <p:cNvPr id="4" name="Espace réservé du numéro de diapositive 3"/>
          <p:cNvSpPr>
            <a:spLocks noGrp="1"/>
          </p:cNvSpPr>
          <p:nvPr>
            <p:ph type="sldNum" sz="quarter" idx="10"/>
          </p:nvPr>
        </p:nvSpPr>
        <p:spPr/>
        <p:txBody>
          <a:bodyPr/>
          <a:lstStyle/>
          <a:p>
            <a:fld id="{5F77C4B3-80C1-46C4-8F8A-F343DB22774B}" type="slidenum">
              <a:rPr lang="fr-FR" altLang="fr-FR" smtClean="0"/>
              <a:pPr/>
              <a:t>9</a:t>
            </a:fld>
            <a:endParaRPr lang="fr-FR" altLang="fr-FR"/>
          </a:p>
        </p:txBody>
      </p:sp>
    </p:spTree>
    <p:extLst>
      <p:ext uri="{BB962C8B-B14F-4D97-AF65-F5344CB8AC3E}">
        <p14:creationId xmlns="" xmlns:p14="http://schemas.microsoft.com/office/powerpoint/2010/main" val="36013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F77C4B3-80C1-46C4-8F8A-F343DB22774B}" type="slidenum">
              <a:rPr lang="fr-FR" altLang="fr-FR" smtClean="0"/>
              <a:pPr/>
              <a:t>11</a:t>
            </a:fld>
            <a:endParaRPr lang="fr-FR" altLang="fr-FR"/>
          </a:p>
        </p:txBody>
      </p:sp>
    </p:spTree>
    <p:extLst>
      <p:ext uri="{BB962C8B-B14F-4D97-AF65-F5344CB8AC3E}">
        <p14:creationId xmlns="" xmlns:p14="http://schemas.microsoft.com/office/powerpoint/2010/main" val="150570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logigramme</a:t>
            </a:r>
            <a:r>
              <a:rPr lang="fr-FR" baseline="0" dirty="0" smtClean="0"/>
              <a:t> montre la logique d’analyse d’un écart pour décider s’il s’agit d’une faute ou d’une erreur.</a:t>
            </a:r>
            <a:endParaRPr lang="fr-FR" dirty="0"/>
          </a:p>
        </p:txBody>
      </p:sp>
      <p:sp>
        <p:nvSpPr>
          <p:cNvPr id="4" name="Espace réservé du numéro de diapositive 3"/>
          <p:cNvSpPr>
            <a:spLocks noGrp="1"/>
          </p:cNvSpPr>
          <p:nvPr>
            <p:ph type="sldNum" sz="quarter" idx="10"/>
          </p:nvPr>
        </p:nvSpPr>
        <p:spPr/>
        <p:txBody>
          <a:bodyPr/>
          <a:lstStyle/>
          <a:p>
            <a:fld id="{5F77C4B3-80C1-46C4-8F8A-F343DB22774B}" type="slidenum">
              <a:rPr lang="fr-FR" altLang="fr-FR" smtClean="0"/>
              <a:pPr/>
              <a:t>12</a:t>
            </a:fld>
            <a:endParaRPr lang="fr-FR" altLang="fr-FR"/>
          </a:p>
        </p:txBody>
      </p:sp>
    </p:spTree>
    <p:extLst>
      <p:ext uri="{BB962C8B-B14F-4D97-AF65-F5344CB8AC3E}">
        <p14:creationId xmlns="" xmlns:p14="http://schemas.microsoft.com/office/powerpoint/2010/main" val="120919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stop </a:t>
            </a:r>
            <a:r>
              <a:rPr lang="fr-FR" dirty="0" err="1" smtClean="0"/>
              <a:t>card</a:t>
            </a:r>
            <a:r>
              <a:rPr lang="fr-FR" baseline="0" dirty="0" smtClean="0"/>
              <a:t> est bien sûr un outil essentiel dans la réaction à l’écart.</a:t>
            </a:r>
            <a:endParaRPr lang="fr-FR" dirty="0"/>
          </a:p>
        </p:txBody>
      </p:sp>
      <p:sp>
        <p:nvSpPr>
          <p:cNvPr id="4" name="Espace réservé du numéro de diapositive 3"/>
          <p:cNvSpPr>
            <a:spLocks noGrp="1"/>
          </p:cNvSpPr>
          <p:nvPr>
            <p:ph type="sldNum" sz="quarter" idx="10"/>
          </p:nvPr>
        </p:nvSpPr>
        <p:spPr/>
        <p:txBody>
          <a:bodyPr/>
          <a:lstStyle/>
          <a:p>
            <a:fld id="{5F77C4B3-80C1-46C4-8F8A-F343DB22774B}" type="slidenum">
              <a:rPr lang="fr-FR" altLang="fr-FR" smtClean="0"/>
              <a:pPr/>
              <a:t>13</a:t>
            </a:fld>
            <a:endParaRPr lang="fr-FR" altLang="fr-FR"/>
          </a:p>
        </p:txBody>
      </p:sp>
    </p:spTree>
    <p:extLst>
      <p:ext uri="{BB962C8B-B14F-4D97-AF65-F5344CB8AC3E}">
        <p14:creationId xmlns="" xmlns:p14="http://schemas.microsoft.com/office/powerpoint/2010/main" val="1311893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xmlns=""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en-US" noProof="0" smtClean="0"/>
              <a:t>Presentation title - Place and Country - Date Month Day Year</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xmlns=""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en-US" dirty="0" smtClean="0"/>
              <a:t>Presentation title - Place and Country - Date Month Day Year</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Materiel/Death%20in%20the%20oilfield-fr.fl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w="9525">
            <a:noFill/>
            <a:miter lim="800000"/>
            <a:headEnd/>
            <a:tailEnd/>
          </a:ln>
        </p:spPr>
        <p:txBody>
          <a:bodyPr wrap="none">
            <a:spAutoFit/>
          </a:bodyPr>
          <a:lstStyle/>
          <a:p>
            <a:pPr eaLnBrk="1" hangingPunct="1"/>
            <a:endParaRPr lang="fr-FR" altLang="fr-FR"/>
          </a:p>
        </p:txBody>
      </p:sp>
      <p:sp>
        <p:nvSpPr>
          <p:cNvPr id="3" name="Titre 2"/>
          <p:cNvSpPr>
            <a:spLocks noGrp="1"/>
          </p:cNvSpPr>
          <p:nvPr>
            <p:ph type="title"/>
          </p:nvPr>
        </p:nvSpPr>
        <p:spPr>
          <a:xfrm>
            <a:off x="1187450" y="2106613"/>
            <a:ext cx="7277100" cy="1487487"/>
          </a:xfrm>
        </p:spPr>
        <p:txBody>
          <a:bodyPr/>
          <a:lstStyle/>
          <a:p>
            <a:pPr eaLnBrk="1" fontAlgn="auto" hangingPunct="1">
              <a:spcAft>
                <a:spcPts val="0"/>
              </a:spcAft>
              <a:defRPr/>
            </a:pPr>
            <a:r>
              <a:rPr lang="en-GB" dirty="0" err="1" smtClean="0">
                <a:ea typeface="+mj-ea"/>
              </a:rPr>
              <a:t>Comportements</a:t>
            </a:r>
            <a:r>
              <a:rPr lang="en-GB" dirty="0">
                <a:ea typeface="+mj-ea"/>
              </a:rPr>
              <a:t/>
            </a:r>
            <a:br>
              <a:rPr lang="en-GB" dirty="0">
                <a:ea typeface="+mj-ea"/>
              </a:rPr>
            </a:br>
            <a:r>
              <a:rPr lang="en-GB" dirty="0" smtClean="0">
                <a:ea typeface="+mj-ea"/>
              </a:rPr>
              <a:t>(</a:t>
            </a:r>
            <a:r>
              <a:rPr lang="en-GB" dirty="0" err="1" smtClean="0">
                <a:ea typeface="+mj-ea"/>
              </a:rPr>
              <a:t>positifs</a:t>
            </a:r>
            <a:r>
              <a:rPr lang="en-GB" dirty="0" smtClean="0">
                <a:ea typeface="+mj-ea"/>
              </a:rPr>
              <a:t> et </a:t>
            </a:r>
            <a:r>
              <a:rPr lang="en-GB" dirty="0" err="1" smtClean="0">
                <a:ea typeface="+mj-ea"/>
              </a:rPr>
              <a:t>négatifs</a:t>
            </a:r>
            <a:r>
              <a:rPr lang="en-GB" dirty="0" smtClean="0">
                <a:ea typeface="+mj-ea"/>
              </a:rPr>
              <a:t>)</a:t>
            </a:r>
            <a:endParaRPr lang="en-GB"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fr-FR" altLang="fr-FR" dirty="0" smtClean="0">
                <a:cs typeface="Arial" pitchFamily="34" charset="0"/>
              </a:rPr>
              <a:t>Formation Sécurité des Nouveaux Embauchés</a:t>
            </a:r>
          </a:p>
          <a:p>
            <a:pPr eaLnBrk="1" hangingPunct="1"/>
            <a:r>
              <a:rPr lang="fr-FR" altLang="fr-FR" dirty="0" smtClean="0">
                <a:cs typeface="Arial" pitchFamily="34" charset="0"/>
              </a:rPr>
              <a:t>Module </a:t>
            </a:r>
            <a:r>
              <a:rPr lang="fr-FR" altLang="fr-FR" dirty="0" smtClean="0">
                <a:cs typeface="Arial" pitchFamily="34" charset="0"/>
              </a:rPr>
              <a:t>TCG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Traitement des écarts de comportement</a:t>
            </a:r>
            <a:endParaRPr lang="fr-FR" dirty="0"/>
          </a:p>
        </p:txBody>
      </p:sp>
      <p:sp>
        <p:nvSpPr>
          <p:cNvPr id="21506" name="Espace réservé du texte 2"/>
          <p:cNvSpPr>
            <a:spLocks noGrp="1"/>
          </p:cNvSpPr>
          <p:nvPr>
            <p:ph type="body" sz="quarter" idx="12"/>
          </p:nvPr>
        </p:nvSpPr>
        <p:spPr>
          <a:xfrm>
            <a:off x="457200" y="1268413"/>
            <a:ext cx="8218488" cy="5040312"/>
          </a:xfrm>
          <a:solidFill>
            <a:schemeClr val="bg1"/>
          </a:solidFill>
        </p:spPr>
        <p:txBody>
          <a:bodyPr/>
          <a:lstStyle/>
          <a:p>
            <a:pPr marL="0" indent="0">
              <a:buFont typeface="Lucida Grande"/>
              <a:buNone/>
            </a:pPr>
            <a:endParaRPr lang="fr-FR" altLang="fr-FR" b="1" dirty="0" smtClean="0">
              <a:cs typeface="Arial" pitchFamily="34" charset="0"/>
            </a:endParaRPr>
          </a:p>
          <a:p>
            <a:pPr marL="0" indent="0">
              <a:buFont typeface="Lucida Grande"/>
              <a:buNone/>
            </a:pPr>
            <a:r>
              <a:rPr lang="fr-FR" altLang="fr-FR" b="1" dirty="0" smtClean="0">
                <a:cs typeface="Arial" pitchFamily="34" charset="0"/>
              </a:rPr>
              <a:t>Différence entre faute et erreur</a:t>
            </a:r>
          </a:p>
          <a:p>
            <a:pPr marL="0" indent="0"/>
            <a:endParaRPr lang="fr-FR" altLang="fr-FR" dirty="0" smtClean="0">
              <a:cs typeface="Arial" pitchFamily="34" charset="0"/>
            </a:endParaRPr>
          </a:p>
          <a:p>
            <a:pPr marL="432000" indent="0">
              <a:buFont typeface="Lucida Grande"/>
              <a:buNone/>
            </a:pPr>
            <a:r>
              <a:rPr lang="fr-FR" altLang="fr-FR" sz="1800" b="1" dirty="0" smtClean="0">
                <a:cs typeface="Arial" pitchFamily="34" charset="0"/>
              </a:rPr>
              <a:t>Faute :</a:t>
            </a:r>
            <a:r>
              <a:rPr lang="fr-FR" altLang="fr-FR" sz="1800" dirty="0" smtClean="0">
                <a:cs typeface="Arial" pitchFamily="34" charset="0"/>
              </a:rPr>
              <a:t> caractère</a:t>
            </a:r>
            <a:r>
              <a:rPr lang="fr-FR" altLang="fr-FR" sz="1800" b="1" dirty="0" smtClean="0">
                <a:cs typeface="Arial" pitchFamily="34" charset="0"/>
              </a:rPr>
              <a:t> intentionnel</a:t>
            </a:r>
            <a:endParaRPr lang="fr-FR" altLang="fr-FR" sz="1800" dirty="0" smtClean="0">
              <a:cs typeface="Arial" pitchFamily="34" charset="0"/>
            </a:endParaRPr>
          </a:p>
          <a:p>
            <a:pPr marL="432000" indent="0">
              <a:buFont typeface="Wingdings" pitchFamily="2" charset="2"/>
              <a:buChar char="Ø"/>
            </a:pPr>
            <a:r>
              <a:rPr lang="fr-FR" altLang="fr-FR" sz="1800" dirty="0" smtClean="0">
                <a:cs typeface="Arial" pitchFamily="34" charset="0"/>
              </a:rPr>
              <a:t>Nécessité de réagir en termes de </a:t>
            </a:r>
            <a:r>
              <a:rPr lang="fr-FR" altLang="fr-FR" sz="1800" b="1" dirty="0" smtClean="0">
                <a:solidFill>
                  <a:srgbClr val="C00000"/>
                </a:solidFill>
                <a:cs typeface="Arial" pitchFamily="34" charset="0"/>
              </a:rPr>
              <a:t>sanction</a:t>
            </a:r>
            <a:r>
              <a:rPr lang="fr-FR" altLang="fr-FR" sz="1800" dirty="0" smtClean="0">
                <a:solidFill>
                  <a:srgbClr val="C00000"/>
                </a:solidFill>
                <a:cs typeface="Arial" pitchFamily="34" charset="0"/>
              </a:rPr>
              <a:t> </a:t>
            </a:r>
            <a:r>
              <a:rPr lang="fr-FR" altLang="fr-FR" sz="1800" b="1" dirty="0" smtClean="0">
                <a:solidFill>
                  <a:srgbClr val="C00000"/>
                </a:solidFill>
                <a:cs typeface="Arial" pitchFamily="34" charset="0"/>
              </a:rPr>
              <a:t>appropriée</a:t>
            </a:r>
          </a:p>
          <a:p>
            <a:pPr marL="0" indent="0">
              <a:buFont typeface="Lucida Grande"/>
              <a:buNone/>
            </a:pPr>
            <a:endParaRPr lang="fr-FR" altLang="fr-FR" sz="1800" dirty="0" smtClean="0">
              <a:cs typeface="Arial" pitchFamily="34" charset="0"/>
            </a:endParaRPr>
          </a:p>
          <a:p>
            <a:pPr marL="0" indent="0">
              <a:buFont typeface="Lucida Grande"/>
              <a:buNone/>
            </a:pPr>
            <a:endParaRPr lang="fr-FR" altLang="fr-FR" sz="1800" dirty="0" smtClean="0">
              <a:cs typeface="Arial" pitchFamily="34" charset="0"/>
            </a:endParaRPr>
          </a:p>
          <a:p>
            <a:pPr marL="432000" indent="0">
              <a:buNone/>
            </a:pPr>
            <a:r>
              <a:rPr lang="fr-FR" altLang="fr-FR" sz="1800" b="1" dirty="0">
                <a:cs typeface="Arial" pitchFamily="34" charset="0"/>
              </a:rPr>
              <a:t>Erreur : </a:t>
            </a:r>
            <a:r>
              <a:rPr lang="fr-FR" altLang="fr-FR" sz="1800" dirty="0">
                <a:cs typeface="Arial" pitchFamily="34" charset="0"/>
              </a:rPr>
              <a:t>caractère </a:t>
            </a:r>
            <a:r>
              <a:rPr lang="fr-FR" altLang="fr-FR" sz="1800" b="1" dirty="0">
                <a:cs typeface="Arial" pitchFamily="34" charset="0"/>
              </a:rPr>
              <a:t>non-intentionnel</a:t>
            </a:r>
          </a:p>
          <a:p>
            <a:pPr marL="432000" indent="0">
              <a:buFont typeface="Wingdings" pitchFamily="2" charset="2"/>
              <a:buChar char="Ø"/>
            </a:pPr>
            <a:r>
              <a:rPr lang="fr-FR" altLang="fr-FR" sz="1800" dirty="0" smtClean="0">
                <a:cs typeface="Arial" pitchFamily="34" charset="0"/>
              </a:rPr>
              <a:t>Nécessité de faire preuve de </a:t>
            </a:r>
            <a:r>
              <a:rPr lang="fr-FR" altLang="fr-FR" sz="1800" b="1" dirty="0" smtClean="0">
                <a:solidFill>
                  <a:srgbClr val="FFFF00"/>
                </a:solidFill>
                <a:effectLst>
                  <a:outerShdw blurRad="50800" dist="76200" dir="2700000" algn="tl" rotWithShape="0">
                    <a:prstClr val="black"/>
                  </a:outerShdw>
                </a:effectLst>
                <a:cs typeface="Arial" pitchFamily="34" charset="0"/>
              </a:rPr>
              <a:t>pédagogie</a:t>
            </a:r>
            <a:r>
              <a:rPr lang="fr-FR" altLang="fr-FR" sz="1800" dirty="0" smtClean="0">
                <a:solidFill>
                  <a:srgbClr val="FFFF00"/>
                </a:solidFill>
                <a:cs typeface="Arial" pitchFamily="34" charset="0"/>
              </a:rPr>
              <a:t> </a:t>
            </a:r>
          </a:p>
          <a:p>
            <a:pPr marL="0" indent="0">
              <a:buFont typeface="Lucida Grande"/>
              <a:buNone/>
            </a:pPr>
            <a:endParaRPr lang="fr-FR" altLang="fr-FR" sz="1800" dirty="0" smtClean="0">
              <a:cs typeface="Arial" pitchFamily="34" charset="0"/>
            </a:endParaRPr>
          </a:p>
          <a:p>
            <a:pPr marL="0" indent="0">
              <a:buFont typeface="Lucida Grande"/>
              <a:buNone/>
            </a:pPr>
            <a:endParaRPr lang="fr-FR" altLang="fr-FR" sz="1800" dirty="0" smtClean="0">
              <a:cs typeface="Arial" pitchFamily="34" charset="0"/>
            </a:endParaRPr>
          </a:p>
        </p:txBody>
      </p:sp>
      <p:sp>
        <p:nvSpPr>
          <p:cNvPr id="21507"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fld id="{EA82E376-B67B-4A6F-9632-231F6692FD3F}" type="slidenum">
              <a:rPr lang="fr-FR" altLang="fr-FR"/>
              <a:pPr/>
              <a:t>10</a:t>
            </a:fld>
            <a:endParaRPr lang="fr-FR" altLang="fr-FR"/>
          </a:p>
        </p:txBody>
      </p:sp>
      <p:sp>
        <p:nvSpPr>
          <p:cNvPr id="6" name="Cube 5"/>
          <p:cNvSpPr>
            <a:spLocks noChangeArrowheads="1"/>
          </p:cNvSpPr>
          <p:nvPr/>
        </p:nvSpPr>
        <p:spPr bwMode="auto">
          <a:xfrm rot="609520">
            <a:off x="437231" y="2520719"/>
            <a:ext cx="360363" cy="504825"/>
          </a:xfrm>
          <a:prstGeom prst="cube">
            <a:avLst>
              <a:gd name="adj" fmla="val 972"/>
            </a:avLst>
          </a:prstGeom>
          <a:solidFill>
            <a:srgbClr val="FF0000"/>
          </a:solidFill>
          <a:ln w="9525">
            <a:solidFill>
              <a:schemeClr val="tx1"/>
            </a:solidFill>
            <a:miter lim="800000"/>
            <a:headEnd/>
            <a:tailEnd/>
          </a:ln>
          <a:effectLst>
            <a:outerShdw dist="76201" dir="2700000" algn="tl" rotWithShape="0">
              <a:srgbClr val="808080">
                <a:alpha val="39999"/>
              </a:srgbClr>
            </a:outerShdw>
          </a:effectLst>
        </p:spPr>
        <p:txBody>
          <a:bodyPr anchor="ctr"/>
          <a:lstStyle/>
          <a:p>
            <a:pPr algn="ctr"/>
            <a:endParaRPr lang="fr-FR" altLang="fr-FR">
              <a:solidFill>
                <a:srgbClr val="FFFFFF"/>
              </a:solidFill>
            </a:endParaRPr>
          </a:p>
        </p:txBody>
      </p:sp>
      <p:sp>
        <p:nvSpPr>
          <p:cNvPr id="8" name="Cube 7"/>
          <p:cNvSpPr>
            <a:spLocks noChangeArrowheads="1"/>
          </p:cNvSpPr>
          <p:nvPr/>
        </p:nvSpPr>
        <p:spPr bwMode="auto">
          <a:xfrm rot="609520">
            <a:off x="437232" y="3898331"/>
            <a:ext cx="360362" cy="504825"/>
          </a:xfrm>
          <a:prstGeom prst="cube">
            <a:avLst>
              <a:gd name="adj" fmla="val 972"/>
            </a:avLst>
          </a:prstGeom>
          <a:solidFill>
            <a:srgbClr val="FFFF00"/>
          </a:solidFill>
          <a:ln w="9525">
            <a:solidFill>
              <a:schemeClr val="tx1"/>
            </a:solidFill>
            <a:miter lim="800000"/>
            <a:headEnd/>
            <a:tailEnd/>
          </a:ln>
          <a:effectLst>
            <a:outerShdw dist="76201" dir="2700000" algn="tl" rotWithShape="0">
              <a:srgbClr val="808080">
                <a:alpha val="39999"/>
              </a:srgbClr>
            </a:outerShdw>
          </a:effectLst>
        </p:spPr>
        <p:txBody>
          <a:bodyPr anchor="ctr"/>
          <a:lstStyle/>
          <a:p>
            <a:pPr algn="ctr"/>
            <a:endParaRPr lang="fr-FR" altLang="fr-FR">
              <a:solidFill>
                <a:srgbClr val="FFFFFF"/>
              </a:solidFill>
            </a:endParaRPr>
          </a:p>
        </p:txBody>
      </p:sp>
      <p:sp>
        <p:nvSpPr>
          <p:cNvPr id="9" name="Rectangle 8"/>
          <p:cNvSpPr>
            <a:spLocks noChangeArrowheads="1"/>
          </p:cNvSpPr>
          <p:nvPr/>
        </p:nvSpPr>
        <p:spPr bwMode="auto">
          <a:xfrm>
            <a:off x="1924058" y="5085184"/>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eaLnBrk="1" hangingPunct="1">
              <a:spcBef>
                <a:spcPts val="0"/>
              </a:spcBef>
              <a:spcAft>
                <a:spcPts val="0"/>
              </a:spcAft>
              <a:buFont typeface="Lucida Grande"/>
              <a:buNone/>
            </a:pPr>
            <a:endParaRPr lang="fr-FR" altLang="fr-FR" sz="800" b="1" dirty="0" smtClean="0">
              <a:solidFill>
                <a:srgbClr val="A90025"/>
              </a:solidFill>
            </a:endParaRPr>
          </a:p>
          <a:p>
            <a:pPr algn="ctr" eaLnBrk="1" hangingPunct="1">
              <a:spcBef>
                <a:spcPts val="0"/>
              </a:spcBef>
              <a:spcAft>
                <a:spcPts val="0"/>
              </a:spcAft>
              <a:buFont typeface="Lucida Grande"/>
              <a:buNone/>
            </a:pPr>
            <a:r>
              <a:rPr lang="fr-FR" altLang="fr-FR" sz="2000" b="1" dirty="0" smtClean="0">
                <a:solidFill>
                  <a:srgbClr val="A90025"/>
                </a:solidFill>
              </a:rPr>
              <a:t>Tout écart doit conduire à une réaction</a:t>
            </a:r>
          </a:p>
          <a:p>
            <a:pPr algn="ctr" eaLnBrk="1" hangingPunct="1">
              <a:spcBef>
                <a:spcPts val="0"/>
              </a:spcBef>
              <a:spcAft>
                <a:spcPts val="0"/>
              </a:spcAft>
              <a:buFont typeface="Lucida Grande"/>
              <a:buNone/>
            </a:pPr>
            <a:endParaRPr lang="fr-FR" altLang="fr-FR" sz="800" b="1" dirty="0">
              <a:solidFill>
                <a:srgbClr val="A90025"/>
              </a:solidFill>
            </a:endParaRPr>
          </a:p>
        </p:txBody>
      </p:sp>
      <p:sp>
        <p:nvSpPr>
          <p:cNvPr id="10"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Écarts de comportement</a:t>
            </a:r>
            <a:endParaRPr lang="fr-FR" dirty="0"/>
          </a:p>
        </p:txBody>
      </p:sp>
      <p:sp>
        <p:nvSpPr>
          <p:cNvPr id="22530"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fld id="{C0FED822-FB17-4D7F-A9B1-7283ECAB6D60}" type="slidenum">
              <a:rPr lang="fr-FR" altLang="fr-FR"/>
              <a:pPr/>
              <a:t>11</a:t>
            </a:fld>
            <a:endParaRPr lang="fr-FR" altLang="fr-FR"/>
          </a:p>
        </p:txBody>
      </p:sp>
      <p:sp>
        <p:nvSpPr>
          <p:cNvPr id="22531" name="Rectangle 3"/>
          <p:cNvSpPr txBox="1">
            <a:spLocks noChangeArrowheads="1"/>
          </p:cNvSpPr>
          <p:nvPr/>
        </p:nvSpPr>
        <p:spPr bwMode="auto">
          <a:xfrm>
            <a:off x="3744913" y="836613"/>
            <a:ext cx="5219700" cy="4714875"/>
          </a:xfrm>
          <a:prstGeom prst="rect">
            <a:avLst/>
          </a:prstGeom>
          <a:noFill/>
          <a:ln w="9525">
            <a:noFill/>
            <a:miter lim="800000"/>
            <a:headEnd/>
            <a:tailEnd/>
          </a:ln>
        </p:spPr>
        <p:txBody>
          <a:bodyPr lIns="0" tIns="0" rIns="0" bIns="0"/>
          <a:lstStyle/>
          <a:p>
            <a:pPr marL="285750" indent="-285750">
              <a:spcBef>
                <a:spcPts val="2100"/>
              </a:spcBef>
              <a:buClr>
                <a:srgbClr val="710018"/>
              </a:buClr>
              <a:buFont typeface="Wingdings" pitchFamily="2" charset="2"/>
              <a:buChar char="q"/>
            </a:pPr>
            <a:r>
              <a:rPr lang="fr-FR" altLang="fr-FR" dirty="0"/>
              <a:t>Conduire en excès de vitesse sur site</a:t>
            </a:r>
          </a:p>
          <a:p>
            <a:pPr marL="285750" indent="-285750">
              <a:spcBef>
                <a:spcPts val="2100"/>
              </a:spcBef>
              <a:buClr>
                <a:srgbClr val="710018"/>
              </a:buClr>
              <a:buFont typeface="Wingdings" pitchFamily="2" charset="2"/>
              <a:buChar char="q"/>
            </a:pPr>
            <a:r>
              <a:rPr lang="fr-FR" altLang="fr-FR" dirty="0"/>
              <a:t>Oublier une étape importante d’une procédure</a:t>
            </a:r>
          </a:p>
          <a:p>
            <a:pPr marL="285750" indent="-285750">
              <a:spcBef>
                <a:spcPts val="2100"/>
              </a:spcBef>
              <a:buClr>
                <a:srgbClr val="710018"/>
              </a:buClr>
              <a:buFont typeface="Wingdings" pitchFamily="2" charset="2"/>
              <a:buChar char="q"/>
            </a:pPr>
            <a:r>
              <a:rPr lang="fr-FR" altLang="fr-FR" dirty="0"/>
              <a:t>Apporter de l’alcool sur le site</a:t>
            </a:r>
          </a:p>
          <a:p>
            <a:pPr marL="285750" indent="-285750">
              <a:spcBef>
                <a:spcPts val="2100"/>
              </a:spcBef>
              <a:buClr>
                <a:srgbClr val="710018"/>
              </a:buClr>
              <a:buFont typeface="Wingdings" pitchFamily="2" charset="2"/>
              <a:buChar char="q"/>
            </a:pPr>
            <a:r>
              <a:rPr lang="fr-FR" altLang="fr-FR" dirty="0"/>
              <a:t>Mal comprendre un plan ou une procédure</a:t>
            </a:r>
          </a:p>
          <a:p>
            <a:pPr marL="285750" indent="-285750">
              <a:spcBef>
                <a:spcPts val="2100"/>
              </a:spcBef>
              <a:buClr>
                <a:srgbClr val="710018"/>
              </a:buClr>
              <a:buFont typeface="Wingdings" pitchFamily="2" charset="2"/>
              <a:buChar char="q"/>
            </a:pPr>
            <a:r>
              <a:rPr lang="fr-FR" altLang="fr-FR" dirty="0"/>
              <a:t>Ne pas utiliser les EPI fournis</a:t>
            </a:r>
          </a:p>
          <a:p>
            <a:pPr marL="285750" indent="-285750">
              <a:spcBef>
                <a:spcPts val="2100"/>
              </a:spcBef>
              <a:buClr>
                <a:srgbClr val="710018"/>
              </a:buClr>
              <a:buFont typeface="Wingdings" pitchFamily="2" charset="2"/>
              <a:buChar char="q"/>
            </a:pPr>
            <a:r>
              <a:rPr lang="fr-FR" altLang="fr-FR" dirty="0"/>
              <a:t>Confondre deux produits chimiques</a:t>
            </a:r>
          </a:p>
          <a:p>
            <a:pPr marL="285750" indent="-285750">
              <a:spcBef>
                <a:spcPts val="2100"/>
              </a:spcBef>
              <a:buClr>
                <a:srgbClr val="710018"/>
              </a:buClr>
              <a:buFont typeface="Wingdings" pitchFamily="2" charset="2"/>
              <a:buChar char="q"/>
            </a:pPr>
            <a:r>
              <a:rPr lang="fr-FR" altLang="fr-FR" dirty="0"/>
              <a:t>Conduire un engin de chantier sans mettre la ceinture de sécurité</a:t>
            </a:r>
          </a:p>
          <a:p>
            <a:pPr marL="285750" indent="-285750">
              <a:spcBef>
                <a:spcPts val="2100"/>
              </a:spcBef>
              <a:buClr>
                <a:srgbClr val="710018"/>
              </a:buClr>
              <a:buFont typeface="Wingdings" pitchFamily="2" charset="2"/>
              <a:buChar char="q"/>
            </a:pPr>
            <a:r>
              <a:rPr lang="fr-FR" altLang="fr-FR" dirty="0"/>
              <a:t>Utiliser le téléphone portable en conduisant</a:t>
            </a:r>
          </a:p>
          <a:p>
            <a:pPr marL="285750" indent="-285750">
              <a:spcBef>
                <a:spcPts val="2100"/>
              </a:spcBef>
              <a:buClr>
                <a:srgbClr val="710018"/>
              </a:buClr>
              <a:buFont typeface="Wingdings" pitchFamily="2" charset="2"/>
              <a:buChar char="q"/>
            </a:pPr>
            <a:r>
              <a:rPr lang="fr-FR" altLang="fr-FR" dirty="0"/>
              <a:t>Ouvrir une vanne différente de celle indiquée dans la procédure car elle ne vous semble pas être la bonne</a:t>
            </a:r>
          </a:p>
        </p:txBody>
      </p:sp>
      <p:sp>
        <p:nvSpPr>
          <p:cNvPr id="7" name="Rectangle 6"/>
          <p:cNvSpPr/>
          <p:nvPr/>
        </p:nvSpPr>
        <p:spPr>
          <a:xfrm rot="20532324">
            <a:off x="477948" y="2053064"/>
            <a:ext cx="286809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3200" b="1" dirty="0">
                <a:ln w="11430"/>
                <a:gradFill>
                  <a:gsLst>
                    <a:gs pos="0">
                      <a:srgbClr val="03D4A8"/>
                    </a:gs>
                    <a:gs pos="25000">
                      <a:srgbClr val="21D6E0"/>
                    </a:gs>
                    <a:gs pos="75000">
                      <a:srgbClr val="0087E6"/>
                    </a:gs>
                    <a:gs pos="100000">
                      <a:srgbClr val="005CBF"/>
                    </a:gs>
                  </a:gsLst>
                  <a:lin ang="5400000" scaled="0"/>
                </a:gradFill>
                <a:effectLst>
                  <a:outerShdw blurRad="50800" dist="39000" dir="5460000" algn="tl">
                    <a:srgbClr val="000000">
                      <a:alpha val="38000"/>
                    </a:srgbClr>
                  </a:outerShdw>
                </a:effectLst>
                <a:latin typeface="Arial" charset="0"/>
                <a:ea typeface="Arial" charset="0"/>
                <a:cs typeface="Arial" charset="0"/>
              </a:rPr>
              <a:t>Intentionnel ?</a:t>
            </a:r>
          </a:p>
        </p:txBody>
      </p:sp>
      <p:sp>
        <p:nvSpPr>
          <p:cNvPr id="8" name="Rectangle 7"/>
          <p:cNvSpPr/>
          <p:nvPr/>
        </p:nvSpPr>
        <p:spPr>
          <a:xfrm rot="1714872">
            <a:off x="11473" y="3926940"/>
            <a:ext cx="380104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3200" b="1"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Arial" charset="0"/>
                <a:ea typeface="Arial" charset="0"/>
                <a:cs typeface="Arial" charset="0"/>
              </a:rPr>
              <a:t>Non-intentionnel ?</a:t>
            </a:r>
          </a:p>
        </p:txBody>
      </p:sp>
      <p:sp>
        <p:nvSpPr>
          <p:cNvPr id="9"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Évaluation de la nature de l’écart</a:t>
            </a:r>
            <a:endParaRPr lang="fr-FR" dirty="0"/>
          </a:p>
        </p:txBody>
      </p:sp>
      <p:sp>
        <p:nvSpPr>
          <p:cNvPr id="23554"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fld id="{DFB17313-296B-4732-ADDB-D854810B3799}" type="slidenum">
              <a:rPr lang="fr-FR" altLang="fr-FR"/>
              <a:pPr/>
              <a:t>12</a:t>
            </a:fld>
            <a:endParaRPr lang="fr-FR" altLang="fr-FR"/>
          </a:p>
        </p:txBody>
      </p:sp>
      <p:pic>
        <p:nvPicPr>
          <p:cNvPr id="3" name="Image 2"/>
          <p:cNvPicPr>
            <a:picLocks noChangeAspect="1"/>
          </p:cNvPicPr>
          <p:nvPr/>
        </p:nvPicPr>
        <p:blipFill>
          <a:blip r:embed="rId3"/>
          <a:stretch>
            <a:fillRect/>
          </a:stretch>
        </p:blipFill>
        <p:spPr>
          <a:xfrm>
            <a:off x="1979712" y="1052736"/>
            <a:ext cx="4726682" cy="5049275"/>
          </a:xfrm>
          <a:prstGeom prst="rect">
            <a:avLst/>
          </a:prstGeom>
        </p:spPr>
      </p:pic>
      <p:sp>
        <p:nvSpPr>
          <p:cNvPr id="6"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Réaction adaptée à l’écart</a:t>
            </a:r>
            <a:endParaRPr lang="fr-FR" dirty="0"/>
          </a:p>
        </p:txBody>
      </p:sp>
      <p:sp>
        <p:nvSpPr>
          <p:cNvPr id="25602" name="Espace réservé du texte 2"/>
          <p:cNvSpPr>
            <a:spLocks noGrp="1"/>
          </p:cNvSpPr>
          <p:nvPr>
            <p:ph type="body" sz="quarter" idx="12"/>
          </p:nvPr>
        </p:nvSpPr>
        <p:spPr>
          <a:xfrm>
            <a:off x="457200" y="1125538"/>
            <a:ext cx="8218488" cy="5040312"/>
          </a:xfrm>
        </p:spPr>
        <p:txBody>
          <a:bodyPr/>
          <a:lstStyle/>
          <a:p>
            <a:pPr marL="0" indent="0">
              <a:buFont typeface="Lucida Grande"/>
              <a:buNone/>
            </a:pPr>
            <a:endParaRPr lang="fr-FR" altLang="fr-FR" b="1" dirty="0" smtClean="0">
              <a:cs typeface="Arial" pitchFamily="34" charset="0"/>
            </a:endParaRPr>
          </a:p>
          <a:p>
            <a:pPr marL="0" indent="0">
              <a:buFont typeface="Lucida Grande"/>
              <a:buNone/>
            </a:pPr>
            <a:r>
              <a:rPr lang="fr-FR" altLang="fr-FR" dirty="0" smtClean="0">
                <a:cs typeface="Arial" pitchFamily="34" charset="0"/>
              </a:rPr>
              <a:t>En cas d’écart, il est nécessaire de t</a:t>
            </a:r>
            <a:r>
              <a:rPr lang="fr-FR" altLang="fr-FR" b="1" dirty="0" smtClean="0">
                <a:cs typeface="Arial" pitchFamily="34" charset="0"/>
              </a:rPr>
              <a:t>out mettre en œuvre pour éviter une ré-occurrence de l’écart:</a:t>
            </a:r>
            <a:endParaRPr lang="fr-FR" altLang="fr-FR" dirty="0" smtClean="0">
              <a:cs typeface="Arial" pitchFamily="34" charset="0"/>
            </a:endParaRPr>
          </a:p>
          <a:p>
            <a:r>
              <a:rPr lang="fr-FR" altLang="fr-FR" dirty="0" smtClean="0">
                <a:cs typeface="Arial" pitchFamily="34" charset="0"/>
              </a:rPr>
              <a:t>Réagir et oser dire</a:t>
            </a:r>
            <a:r>
              <a:rPr lang="is-IS" altLang="fr-FR" dirty="0" smtClean="0">
                <a:cs typeface="Arial" pitchFamily="34" charset="0"/>
              </a:rPr>
              <a:t>… en utilisant la </a:t>
            </a:r>
            <a:r>
              <a:rPr lang="is-IS" altLang="fr-FR" b="1" dirty="0" smtClean="0">
                <a:solidFill>
                  <a:srgbClr val="C00000"/>
                </a:solidFill>
                <a:cs typeface="Arial" pitchFamily="34" charset="0"/>
              </a:rPr>
              <a:t>Stop Card</a:t>
            </a:r>
            <a:r>
              <a:rPr lang="is-IS" altLang="fr-FR" dirty="0" smtClean="0">
                <a:cs typeface="Arial" pitchFamily="34" charset="0"/>
              </a:rPr>
              <a:t>.</a:t>
            </a:r>
            <a:endParaRPr lang="fr-FR" altLang="fr-FR" dirty="0" smtClean="0">
              <a:cs typeface="Arial" pitchFamily="34" charset="0"/>
            </a:endParaRPr>
          </a:p>
          <a:p>
            <a:r>
              <a:rPr lang="fr-FR" altLang="fr-FR" dirty="0" smtClean="0">
                <a:cs typeface="Arial" pitchFamily="34" charset="0"/>
              </a:rPr>
              <a:t>Remonter l’évènement</a:t>
            </a:r>
          </a:p>
          <a:p>
            <a:endParaRPr lang="fr-FR" altLang="fr-FR" dirty="0" smtClean="0">
              <a:cs typeface="Arial" pitchFamily="34" charset="0"/>
            </a:endParaRPr>
          </a:p>
          <a:p>
            <a:pPr marL="0" indent="0">
              <a:buFont typeface="Lucida Grande"/>
              <a:buNone/>
            </a:pPr>
            <a:r>
              <a:rPr lang="fr-FR" altLang="fr-FR" dirty="0" smtClean="0">
                <a:cs typeface="Arial" pitchFamily="34" charset="0"/>
              </a:rPr>
              <a:t>La réaction doit être adaptée en fonction de:</a:t>
            </a:r>
          </a:p>
          <a:p>
            <a:r>
              <a:rPr lang="fr-FR" altLang="fr-FR" dirty="0" smtClean="0">
                <a:cs typeface="Arial" pitchFamily="34" charset="0"/>
              </a:rPr>
              <a:t>la nature de l’écart</a:t>
            </a:r>
          </a:p>
          <a:p>
            <a:r>
              <a:rPr lang="fr-FR" altLang="fr-FR" dirty="0" smtClean="0">
                <a:cs typeface="Arial" pitchFamily="34" charset="0"/>
              </a:rPr>
              <a:t>la gravité potentielle de ses conséquences</a:t>
            </a:r>
          </a:p>
          <a:p>
            <a:pPr marL="0" indent="0">
              <a:buFont typeface="Lucida Grande"/>
              <a:buNone/>
            </a:pPr>
            <a:endParaRPr lang="fr-FR" altLang="fr-FR" b="1" dirty="0" smtClean="0">
              <a:cs typeface="Arial" pitchFamily="34" charset="0"/>
            </a:endParaRPr>
          </a:p>
          <a:p>
            <a:pPr marL="0" indent="0">
              <a:buFont typeface="Lucida Grande"/>
              <a:buNone/>
            </a:pPr>
            <a:endParaRPr lang="fr-FR" altLang="fr-FR" b="1" dirty="0" smtClean="0">
              <a:cs typeface="Arial" pitchFamily="34" charset="0"/>
            </a:endParaRPr>
          </a:p>
          <a:p>
            <a:pPr marL="0" indent="0"/>
            <a:endParaRPr lang="fr-FR" altLang="fr-FR" dirty="0" smtClean="0">
              <a:cs typeface="Arial" pitchFamily="34" charset="0"/>
            </a:endParaRPr>
          </a:p>
        </p:txBody>
      </p:sp>
      <p:sp>
        <p:nvSpPr>
          <p:cNvPr id="25603"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fld id="{C8DFAC1F-2B9F-43F1-825F-01048CCCC972}" type="slidenum">
              <a:rPr lang="fr-FR" altLang="fr-FR"/>
              <a:pPr/>
              <a:t>13</a:t>
            </a:fld>
            <a:endParaRPr lang="fr-FR" altLang="fr-FR"/>
          </a:p>
        </p:txBody>
      </p:sp>
      <p:sp>
        <p:nvSpPr>
          <p:cNvPr id="6" name="Rectangle 5"/>
          <p:cNvSpPr>
            <a:spLocks noChangeArrowheads="1"/>
          </p:cNvSpPr>
          <p:nvPr/>
        </p:nvSpPr>
        <p:spPr bwMode="auto">
          <a:xfrm>
            <a:off x="1924058" y="5229200"/>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eaLnBrk="1" hangingPunct="1">
              <a:spcBef>
                <a:spcPts val="0"/>
              </a:spcBef>
              <a:spcAft>
                <a:spcPts val="0"/>
              </a:spcAft>
              <a:buFont typeface="Lucida Grande"/>
              <a:buNone/>
            </a:pPr>
            <a:r>
              <a:rPr lang="fr-FR" altLang="fr-FR" sz="800" b="1" dirty="0" smtClean="0">
                <a:solidFill>
                  <a:srgbClr val="A90025"/>
                </a:solidFill>
              </a:rPr>
              <a:t>	</a:t>
            </a:r>
          </a:p>
          <a:p>
            <a:pPr algn="ctr" eaLnBrk="1" hangingPunct="1">
              <a:spcBef>
                <a:spcPts val="0"/>
              </a:spcBef>
              <a:spcAft>
                <a:spcPts val="0"/>
              </a:spcAft>
            </a:pPr>
            <a:r>
              <a:rPr lang="fr-FR" altLang="fr-FR" sz="2000" b="1" dirty="0" smtClean="0">
                <a:solidFill>
                  <a:srgbClr val="A90025"/>
                </a:solidFill>
              </a:rPr>
              <a:t>Le </a:t>
            </a:r>
            <a:r>
              <a:rPr lang="fr-FR" altLang="fr-FR" sz="2000" b="1" dirty="0">
                <a:solidFill>
                  <a:srgbClr val="A90025"/>
                </a:solidFill>
              </a:rPr>
              <a:t>droit à l’erreur </a:t>
            </a:r>
            <a:r>
              <a:rPr lang="fr-FR" altLang="fr-FR" sz="2000" b="1" dirty="0" smtClean="0">
                <a:solidFill>
                  <a:srgbClr val="A90025"/>
                </a:solidFill>
              </a:rPr>
              <a:t>existe</a:t>
            </a:r>
            <a:endParaRPr lang="fr-FR" altLang="fr-FR" sz="2000" b="1" dirty="0">
              <a:solidFill>
                <a:srgbClr val="A90025"/>
              </a:solidFill>
            </a:endParaRPr>
          </a:p>
          <a:p>
            <a:pPr algn="ctr" eaLnBrk="1" hangingPunct="1">
              <a:spcBef>
                <a:spcPts val="0"/>
              </a:spcBef>
              <a:spcAft>
                <a:spcPts val="0"/>
              </a:spcAft>
              <a:buFont typeface="Lucida Grande"/>
              <a:buNone/>
            </a:pPr>
            <a:endParaRPr lang="fr-FR" altLang="fr-FR" sz="800" b="1" dirty="0">
              <a:solidFill>
                <a:srgbClr val="A90025"/>
              </a:solidFill>
            </a:endParaRPr>
          </a:p>
        </p:txBody>
      </p:sp>
      <p:sp>
        <p:nvSpPr>
          <p:cNvPr id="7"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synthèse</a:t>
            </a:r>
            <a:endParaRPr lang="fr-FR" dirty="0"/>
          </a:p>
        </p:txBody>
      </p:sp>
      <p:sp>
        <p:nvSpPr>
          <p:cNvPr id="4" name="Espace réservé du numéro de diapositive 3"/>
          <p:cNvSpPr>
            <a:spLocks noGrp="1"/>
          </p:cNvSpPr>
          <p:nvPr>
            <p:ph type="sldNum" sz="quarter" idx="4294967295"/>
          </p:nvPr>
        </p:nvSpPr>
        <p:spPr>
          <a:xfrm>
            <a:off x="6553200" y="6411913"/>
            <a:ext cx="725488" cy="365125"/>
          </a:xfrm>
          <a:prstGeom prst="rect">
            <a:avLst/>
          </a:prstGeom>
        </p:spPr>
        <p:txBody>
          <a:bodyPr/>
          <a:lstStyle/>
          <a:p>
            <a:fld id="{CE53D222-3A21-41F0-A754-4195D86F7AE3}" type="slidenum">
              <a:rPr lang="fr-FR" altLang="fr-FR" smtClean="0"/>
              <a:pPr/>
              <a:t>14</a:t>
            </a:fld>
            <a:endParaRPr lang="fr-FR" altLang="fr-FR"/>
          </a:p>
        </p:txBody>
      </p:sp>
      <p:sp>
        <p:nvSpPr>
          <p:cNvPr id="6" name="Rectangle 8"/>
          <p:cNvSpPr>
            <a:spLocks noChangeArrowheads="1"/>
          </p:cNvSpPr>
          <p:nvPr/>
        </p:nvSpPr>
        <p:spPr bwMode="auto">
          <a:xfrm>
            <a:off x="2062956" y="1108135"/>
            <a:ext cx="5006975" cy="923925"/>
          </a:xfrm>
          <a:prstGeom prst="rect">
            <a:avLst/>
          </a:prstGeom>
          <a:solidFill>
            <a:schemeClr val="bg1"/>
          </a:solidFill>
          <a:ln w="19050">
            <a:solidFill>
              <a:srgbClr val="BD2B0B"/>
            </a:solidFill>
            <a:miter lim="800000"/>
            <a:headEnd/>
            <a:tailEnd/>
          </a:ln>
        </p:spPr>
        <p:txBody>
          <a:bodyPr lIns="0" tIns="0" rIns="252000" bIns="0" anchor="ctr">
            <a:spAutoFit/>
          </a:bodyPr>
          <a:lstStyle/>
          <a:p>
            <a:pPr algn="ctr" eaLnBrk="1" hangingPunct="1">
              <a:spcBef>
                <a:spcPts val="0"/>
              </a:spcBef>
              <a:spcAft>
                <a:spcPts val="0"/>
              </a:spcAft>
              <a:tabLst>
                <a:tab pos="1438275" algn="l"/>
              </a:tabLst>
            </a:pPr>
            <a:r>
              <a:rPr lang="fr-BE" altLang="fr-FR" sz="2000" b="1" dirty="0">
                <a:solidFill>
                  <a:srgbClr val="00B050"/>
                </a:solidFill>
                <a:latin typeface="Arial" charset="0"/>
                <a:ea typeface="Arial" charset="0"/>
                <a:cs typeface="Arial" charset="0"/>
              </a:rPr>
              <a:t> Comportement = action </a:t>
            </a:r>
            <a:r>
              <a:rPr lang="fr-BE" altLang="fr-FR" sz="2000" b="1" dirty="0" smtClean="0">
                <a:solidFill>
                  <a:srgbClr val="00B050"/>
                </a:solidFill>
                <a:latin typeface="Arial" charset="0"/>
                <a:ea typeface="Arial" charset="0"/>
                <a:cs typeface="Arial" charset="0"/>
              </a:rPr>
              <a:t>observable</a:t>
            </a:r>
            <a:r>
              <a:rPr lang="fr-BE" altLang="fr-FR" sz="2000" b="1" dirty="0" smtClean="0">
                <a:solidFill>
                  <a:srgbClr val="E20031"/>
                </a:solidFill>
                <a:latin typeface="Arial" charset="0"/>
                <a:ea typeface="Arial" charset="0"/>
                <a:cs typeface="Arial" charset="0"/>
                <a:sym typeface="Symbol" pitchFamily="18" charset="2"/>
              </a:rPr>
              <a:t> </a:t>
            </a:r>
            <a:r>
              <a:rPr lang="fr-BE" altLang="fr-FR" sz="2000" b="1" dirty="0" smtClean="0">
                <a:solidFill>
                  <a:srgbClr val="A90025"/>
                </a:solidFill>
                <a:sym typeface="Symbol" pitchFamily="18" charset="2"/>
              </a:rPr>
              <a:t>Comportement  </a:t>
            </a:r>
            <a:r>
              <a:rPr lang="fr-BE" altLang="fr-FR" sz="2000" b="1" dirty="0" smtClean="0">
                <a:solidFill>
                  <a:srgbClr val="A90025"/>
                </a:solidFill>
              </a:rPr>
              <a:t>intention</a:t>
            </a:r>
          </a:p>
          <a:p>
            <a:pPr algn="ctr" eaLnBrk="1" hangingPunct="1">
              <a:spcBef>
                <a:spcPts val="0"/>
              </a:spcBef>
              <a:spcAft>
                <a:spcPts val="0"/>
              </a:spcAft>
              <a:tabLst>
                <a:tab pos="1438275" algn="l"/>
              </a:tabLst>
            </a:pPr>
            <a:r>
              <a:rPr lang="fr-BE" altLang="fr-FR" sz="2000" b="1" dirty="0" smtClean="0">
                <a:solidFill>
                  <a:srgbClr val="A90025"/>
                </a:solidFill>
                <a:sym typeface="Symbol" pitchFamily="18" charset="2"/>
              </a:rPr>
              <a:t>Comportement  </a:t>
            </a:r>
            <a:r>
              <a:rPr lang="fr-BE" altLang="fr-FR" sz="2000" b="1" dirty="0" smtClean="0">
                <a:solidFill>
                  <a:srgbClr val="A90025"/>
                </a:solidFill>
              </a:rPr>
              <a:t>opinion</a:t>
            </a:r>
            <a:endParaRPr lang="fr-BE" altLang="fr-FR" sz="2000" b="1" dirty="0">
              <a:solidFill>
                <a:srgbClr val="A90025"/>
              </a:solidFill>
            </a:endParaRPr>
          </a:p>
        </p:txBody>
      </p:sp>
      <p:sp>
        <p:nvSpPr>
          <p:cNvPr id="7" name="Rectangle 8"/>
          <p:cNvSpPr>
            <a:spLocks noChangeArrowheads="1"/>
          </p:cNvSpPr>
          <p:nvPr/>
        </p:nvSpPr>
        <p:spPr bwMode="auto">
          <a:xfrm>
            <a:off x="2062955" y="2403361"/>
            <a:ext cx="5006975"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eaLnBrk="1" hangingPunct="1">
              <a:spcBef>
                <a:spcPts val="0"/>
              </a:spcBef>
              <a:spcAft>
                <a:spcPts val="0"/>
              </a:spcAft>
              <a:buFont typeface="Lucida Grande"/>
              <a:buNone/>
            </a:pPr>
            <a:endParaRPr lang="fr-FR" altLang="fr-FR" sz="800" b="1" dirty="0" smtClean="0">
              <a:solidFill>
                <a:srgbClr val="A90025"/>
              </a:solidFill>
            </a:endParaRPr>
          </a:p>
          <a:p>
            <a:pPr algn="ctr" eaLnBrk="1" hangingPunct="1">
              <a:spcBef>
                <a:spcPts val="0"/>
              </a:spcBef>
              <a:spcAft>
                <a:spcPts val="0"/>
              </a:spcAft>
              <a:buFont typeface="Lucida Grande"/>
              <a:buNone/>
            </a:pPr>
            <a:r>
              <a:rPr lang="fr-FR" altLang="fr-FR" sz="2000" b="1" dirty="0" smtClean="0">
                <a:solidFill>
                  <a:srgbClr val="A90025"/>
                </a:solidFill>
              </a:rPr>
              <a:t>Connaître </a:t>
            </a:r>
            <a:r>
              <a:rPr lang="fr-FR" altLang="fr-FR" sz="2000" b="1" dirty="0">
                <a:solidFill>
                  <a:srgbClr val="A90025"/>
                </a:solidFill>
              </a:rPr>
              <a:t>les règles </a:t>
            </a:r>
            <a:r>
              <a:rPr lang="fr-FR" altLang="fr-FR" sz="2000" b="1" u="sng" dirty="0">
                <a:solidFill>
                  <a:srgbClr val="A90025"/>
                </a:solidFill>
              </a:rPr>
              <a:t>et</a:t>
            </a:r>
            <a:r>
              <a:rPr lang="fr-FR" altLang="fr-FR" sz="2000" b="1" dirty="0">
                <a:solidFill>
                  <a:srgbClr val="A90025"/>
                </a:solidFill>
              </a:rPr>
              <a:t> les </a:t>
            </a:r>
            <a:r>
              <a:rPr lang="fr-FR" altLang="fr-FR" sz="2000" b="1" dirty="0" smtClean="0">
                <a:solidFill>
                  <a:srgbClr val="A90025"/>
                </a:solidFill>
              </a:rPr>
              <a:t>appliquer</a:t>
            </a:r>
          </a:p>
          <a:p>
            <a:pPr algn="ctr" eaLnBrk="1" hangingPunct="1">
              <a:spcBef>
                <a:spcPts val="0"/>
              </a:spcBef>
              <a:spcAft>
                <a:spcPts val="0"/>
              </a:spcAft>
              <a:buFont typeface="Lucida Grande"/>
              <a:buNone/>
            </a:pPr>
            <a:endParaRPr lang="fr-FR" altLang="fr-FR" sz="800" b="1" dirty="0">
              <a:solidFill>
                <a:srgbClr val="A90025"/>
              </a:solidFill>
            </a:endParaRPr>
          </a:p>
        </p:txBody>
      </p:sp>
      <p:sp>
        <p:nvSpPr>
          <p:cNvPr id="8" name="Rectangle 8"/>
          <p:cNvSpPr>
            <a:spLocks noChangeArrowheads="1"/>
          </p:cNvSpPr>
          <p:nvPr/>
        </p:nvSpPr>
        <p:spPr bwMode="auto">
          <a:xfrm>
            <a:off x="1562888" y="3328660"/>
            <a:ext cx="6007107"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eaLnBrk="1" hangingPunct="1">
              <a:spcBef>
                <a:spcPts val="0"/>
              </a:spcBef>
              <a:spcAft>
                <a:spcPts val="0"/>
              </a:spcAft>
              <a:buFont typeface="Lucida Grande"/>
              <a:buNone/>
            </a:pPr>
            <a:endParaRPr lang="fr-FR" altLang="fr-FR" sz="800" b="1" dirty="0" smtClean="0">
              <a:solidFill>
                <a:srgbClr val="A90025"/>
              </a:solidFill>
            </a:endParaRPr>
          </a:p>
          <a:p>
            <a:pPr algn="ctr" eaLnBrk="1" hangingPunct="1">
              <a:spcBef>
                <a:spcPts val="0"/>
              </a:spcBef>
              <a:spcAft>
                <a:spcPts val="0"/>
              </a:spcAft>
              <a:buFont typeface="Lucida Grande"/>
              <a:buNone/>
            </a:pPr>
            <a:r>
              <a:rPr lang="fr-FR" altLang="fr-FR" sz="2000" b="1" dirty="0" smtClean="0">
                <a:solidFill>
                  <a:srgbClr val="A90025"/>
                </a:solidFill>
              </a:rPr>
              <a:t>Pratiquer la reconnaissance au quotidien</a:t>
            </a:r>
          </a:p>
          <a:p>
            <a:pPr algn="ctr" eaLnBrk="1" hangingPunct="1">
              <a:spcBef>
                <a:spcPts val="0"/>
              </a:spcBef>
              <a:spcAft>
                <a:spcPts val="0"/>
              </a:spcAft>
              <a:buFont typeface="Lucida Grande"/>
              <a:buNone/>
            </a:pPr>
            <a:endParaRPr lang="fr-FR" altLang="fr-FR" sz="800" b="1" dirty="0">
              <a:solidFill>
                <a:srgbClr val="A90025"/>
              </a:solidFill>
            </a:endParaRPr>
          </a:p>
        </p:txBody>
      </p:sp>
      <p:sp>
        <p:nvSpPr>
          <p:cNvPr id="9" name="Rectangle 8"/>
          <p:cNvSpPr>
            <a:spLocks noChangeArrowheads="1"/>
          </p:cNvSpPr>
          <p:nvPr/>
        </p:nvSpPr>
        <p:spPr bwMode="auto">
          <a:xfrm>
            <a:off x="1924055" y="4253959"/>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eaLnBrk="1" hangingPunct="1">
              <a:spcBef>
                <a:spcPts val="0"/>
              </a:spcBef>
              <a:spcAft>
                <a:spcPts val="0"/>
              </a:spcAft>
              <a:buFont typeface="Lucida Grande"/>
              <a:buNone/>
            </a:pPr>
            <a:endParaRPr lang="fr-FR" altLang="fr-FR" sz="800" b="1" dirty="0" smtClean="0">
              <a:solidFill>
                <a:srgbClr val="A90025"/>
              </a:solidFill>
            </a:endParaRPr>
          </a:p>
          <a:p>
            <a:pPr algn="ctr" eaLnBrk="1" hangingPunct="1">
              <a:spcBef>
                <a:spcPts val="0"/>
              </a:spcBef>
              <a:spcAft>
                <a:spcPts val="0"/>
              </a:spcAft>
              <a:buFont typeface="Lucida Grande"/>
              <a:buNone/>
            </a:pPr>
            <a:r>
              <a:rPr lang="fr-FR" altLang="fr-FR" sz="2000" b="1" dirty="0" smtClean="0">
                <a:solidFill>
                  <a:srgbClr val="A90025"/>
                </a:solidFill>
              </a:rPr>
              <a:t>Tout écart doit conduire à une réaction</a:t>
            </a:r>
          </a:p>
          <a:p>
            <a:pPr algn="ctr" eaLnBrk="1" hangingPunct="1">
              <a:spcBef>
                <a:spcPts val="0"/>
              </a:spcBef>
              <a:spcAft>
                <a:spcPts val="0"/>
              </a:spcAft>
              <a:buFont typeface="Lucida Grande"/>
              <a:buNone/>
            </a:pPr>
            <a:endParaRPr lang="fr-FR" altLang="fr-FR" sz="800" b="1" dirty="0">
              <a:solidFill>
                <a:srgbClr val="A90025"/>
              </a:solidFill>
            </a:endParaRPr>
          </a:p>
        </p:txBody>
      </p:sp>
      <p:sp>
        <p:nvSpPr>
          <p:cNvPr id="10" name="Rectangle 9"/>
          <p:cNvSpPr>
            <a:spLocks noChangeArrowheads="1"/>
          </p:cNvSpPr>
          <p:nvPr/>
        </p:nvSpPr>
        <p:spPr bwMode="auto">
          <a:xfrm>
            <a:off x="1924054" y="5179258"/>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eaLnBrk="1" hangingPunct="1">
              <a:spcBef>
                <a:spcPts val="0"/>
              </a:spcBef>
              <a:spcAft>
                <a:spcPts val="0"/>
              </a:spcAft>
              <a:buFont typeface="Lucida Grande"/>
              <a:buNone/>
            </a:pPr>
            <a:r>
              <a:rPr lang="fr-FR" altLang="fr-FR" sz="800" b="1" dirty="0" smtClean="0">
                <a:solidFill>
                  <a:srgbClr val="A90025"/>
                </a:solidFill>
              </a:rPr>
              <a:t>	</a:t>
            </a:r>
          </a:p>
          <a:p>
            <a:pPr algn="ctr" eaLnBrk="1" hangingPunct="1">
              <a:spcBef>
                <a:spcPts val="0"/>
              </a:spcBef>
              <a:spcAft>
                <a:spcPts val="0"/>
              </a:spcAft>
            </a:pPr>
            <a:r>
              <a:rPr lang="fr-FR" altLang="fr-FR" sz="2000" b="1" dirty="0" smtClean="0">
                <a:solidFill>
                  <a:srgbClr val="A90025"/>
                </a:solidFill>
              </a:rPr>
              <a:t>Le </a:t>
            </a:r>
            <a:r>
              <a:rPr lang="fr-FR" altLang="fr-FR" sz="2000" b="1" dirty="0">
                <a:solidFill>
                  <a:srgbClr val="A90025"/>
                </a:solidFill>
              </a:rPr>
              <a:t>droit à l’erreur </a:t>
            </a:r>
            <a:r>
              <a:rPr lang="fr-FR" altLang="fr-FR" sz="2000" b="1" dirty="0" smtClean="0">
                <a:solidFill>
                  <a:srgbClr val="A90025"/>
                </a:solidFill>
              </a:rPr>
              <a:t>existe</a:t>
            </a:r>
            <a:endParaRPr lang="fr-FR" altLang="fr-FR" sz="2000" b="1" dirty="0">
              <a:solidFill>
                <a:srgbClr val="A90025"/>
              </a:solidFill>
            </a:endParaRPr>
          </a:p>
          <a:p>
            <a:pPr algn="ctr" eaLnBrk="1" hangingPunct="1">
              <a:spcBef>
                <a:spcPts val="0"/>
              </a:spcBef>
              <a:spcAft>
                <a:spcPts val="0"/>
              </a:spcAft>
              <a:buFont typeface="Lucida Grande"/>
              <a:buNone/>
            </a:pPr>
            <a:endParaRPr lang="fr-FR" altLang="fr-FR" sz="800" b="1" dirty="0">
              <a:solidFill>
                <a:srgbClr val="A90025"/>
              </a:solidFill>
            </a:endParaRPr>
          </a:p>
        </p:txBody>
      </p:sp>
      <p:sp>
        <p:nvSpPr>
          <p:cNvPr id="11"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extLst>
      <p:ext uri="{BB962C8B-B14F-4D97-AF65-F5344CB8AC3E}">
        <p14:creationId xmlns="" xmlns:p14="http://schemas.microsoft.com/office/powerpoint/2010/main" val="2052280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numéro de diapositive 2"/>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fld id="{279238B1-A10D-48F3-B24F-D9C121A8AEF7}" type="slidenum">
              <a:rPr lang="en-GB" altLang="fr-FR"/>
              <a:pPr/>
              <a:t>2</a:t>
            </a:fld>
            <a:endParaRPr lang="en-GB" altLang="fr-FR"/>
          </a:p>
        </p:txBody>
      </p:sp>
      <p:sp>
        <p:nvSpPr>
          <p:cNvPr id="8" name="Titre 3"/>
          <p:cNvSpPr>
            <a:spLocks noGrp="1"/>
          </p:cNvSpPr>
          <p:nvPr>
            <p:ph type="title"/>
          </p:nvPr>
        </p:nvSpPr>
        <p:spPr/>
        <p:txBody>
          <a:bodyPr/>
          <a:lstStyle/>
          <a:p>
            <a:pPr eaLnBrk="1" fontAlgn="auto" hangingPunct="1">
              <a:spcAft>
                <a:spcPts val="0"/>
              </a:spcAft>
              <a:defRPr/>
            </a:pPr>
            <a:r>
              <a:rPr lang="fr-FR" dirty="0" smtClean="0">
                <a:solidFill>
                  <a:schemeClr val="accent3">
                    <a:lumMod val="75000"/>
                  </a:schemeClr>
                </a:solidFill>
                <a:ea typeface="+mj-ea"/>
              </a:rPr>
              <a:t>Les objectifs du module</a:t>
            </a:r>
            <a:endParaRPr lang="fr-FR" dirty="0">
              <a:solidFill>
                <a:schemeClr val="accent3">
                  <a:lumMod val="75000"/>
                </a:schemeClr>
              </a:solidFill>
              <a:ea typeface="+mj-ea"/>
            </a:endParaRPr>
          </a:p>
        </p:txBody>
      </p:sp>
      <p:sp>
        <p:nvSpPr>
          <p:cNvPr id="15363" name="Espace réservé du contenu 4"/>
          <p:cNvSpPr>
            <a:spLocks noGrp="1"/>
          </p:cNvSpPr>
          <p:nvPr>
            <p:ph type="body" sz="quarter" idx="12"/>
          </p:nvPr>
        </p:nvSpPr>
        <p:spPr>
          <a:xfrm>
            <a:off x="457200" y="1773238"/>
            <a:ext cx="8218488" cy="2735882"/>
          </a:xfrm>
        </p:spPr>
        <p:txBody>
          <a:bodyPr>
            <a:normAutofit fontScale="70000" lnSpcReduction="20000"/>
          </a:bodyPr>
          <a:lstStyle/>
          <a:p>
            <a:pPr marL="0" indent="0" eaLnBrk="1" hangingPunct="1">
              <a:buFont typeface="Lucida Grande"/>
              <a:buNone/>
            </a:pPr>
            <a:r>
              <a:rPr lang="fr-FR" altLang="fr-FR" b="1" dirty="0" smtClean="0">
                <a:cs typeface="Arial" pitchFamily="34" charset="0"/>
              </a:rPr>
              <a:t>A l’issue de ce module, vous :</a:t>
            </a:r>
          </a:p>
          <a:p>
            <a:pPr marL="0" indent="0" eaLnBrk="1" hangingPunct="1"/>
            <a:endParaRPr lang="fr-FR" altLang="fr-FR" dirty="0" smtClean="0">
              <a:cs typeface="Arial" pitchFamily="34" charset="0"/>
            </a:endParaRPr>
          </a:p>
          <a:p>
            <a:pPr marL="284400" indent="-284400" eaLnBrk="1" hangingPunct="1"/>
            <a:r>
              <a:rPr lang="fr-FR" altLang="fr-FR" dirty="0" smtClean="0">
                <a:cs typeface="Arial" pitchFamily="34" charset="0"/>
              </a:rPr>
              <a:t>Aurez compris que les erreurs comportementales peuvent avoir des conséquences majeures (HIPO*, accidents, …).</a:t>
            </a:r>
          </a:p>
          <a:p>
            <a:pPr marL="284400" indent="-284400" eaLnBrk="1" hangingPunct="1"/>
            <a:r>
              <a:rPr lang="fr-FR" altLang="fr-FR" dirty="0" smtClean="0">
                <a:cs typeface="Arial" pitchFamily="34" charset="0"/>
              </a:rPr>
              <a:t>Connaîtrez le comportement sécurité attendu des employés Total.</a:t>
            </a:r>
          </a:p>
          <a:p>
            <a:pPr marL="284400" indent="-284400" eaLnBrk="1" hangingPunct="1"/>
            <a:r>
              <a:rPr lang="fr-FR" altLang="fr-FR" dirty="0" smtClean="0">
                <a:cs typeface="Arial" pitchFamily="34" charset="0"/>
              </a:rPr>
              <a:t>Serez capables d’identifier un comportement positif à encourager et un comportement négatif sur lequel intervenir au sein de Total.</a:t>
            </a:r>
          </a:p>
          <a:p>
            <a:pPr marL="0" indent="0" eaLnBrk="1" hangingPunct="1"/>
            <a:endParaRPr lang="fr-FR" altLang="fr-FR" dirty="0" smtClean="0">
              <a:cs typeface="Arial" pitchFamily="34" charset="0"/>
            </a:endParaRPr>
          </a:p>
          <a:p>
            <a:pPr marL="0" indent="0" eaLnBrk="1" hangingPunct="1"/>
            <a:endParaRPr lang="fr-FR" altLang="fr-FR" dirty="0" smtClean="0">
              <a:cs typeface="Arial" pitchFamily="34" charset="0"/>
            </a:endParaRPr>
          </a:p>
          <a:p>
            <a:pPr marL="0" indent="0" eaLnBrk="1" hangingPunct="1"/>
            <a:endParaRPr lang="fr-FR" altLang="fr-FR" dirty="0" smtClean="0">
              <a:cs typeface="Arial" pitchFamily="34" charset="0"/>
            </a:endParaRPr>
          </a:p>
          <a:p>
            <a:pPr marL="0" indent="0" eaLnBrk="1" hangingPunct="1">
              <a:buFont typeface="Lucida Grande"/>
              <a:buNone/>
            </a:pPr>
            <a:r>
              <a:rPr lang="fr-FR" altLang="fr-FR" sz="1600" i="1" dirty="0" smtClean="0">
                <a:cs typeface="Arial" pitchFamily="34" charset="0"/>
              </a:rPr>
              <a:t>*HIPO = </a:t>
            </a:r>
            <a:r>
              <a:rPr lang="fr-FR" altLang="fr-FR" sz="1600" i="1" dirty="0" err="1" smtClean="0">
                <a:cs typeface="Arial" pitchFamily="34" charset="0"/>
              </a:rPr>
              <a:t>HIgh</a:t>
            </a:r>
            <a:r>
              <a:rPr lang="fr-FR" altLang="fr-FR" sz="1600" i="1" dirty="0" smtClean="0">
                <a:cs typeface="Arial" pitchFamily="34" charset="0"/>
              </a:rPr>
              <a:t> </a:t>
            </a:r>
            <a:r>
              <a:rPr lang="fr-FR" altLang="fr-FR" sz="1600" i="1" dirty="0" err="1" smtClean="0">
                <a:cs typeface="Arial" pitchFamily="34" charset="0"/>
              </a:rPr>
              <a:t>POtential</a:t>
            </a:r>
            <a:r>
              <a:rPr lang="fr-FR" altLang="fr-FR" sz="1600" i="1" dirty="0" smtClean="0">
                <a:cs typeface="Arial" pitchFamily="34" charset="0"/>
              </a:rPr>
              <a:t> incidents</a:t>
            </a:r>
          </a:p>
        </p:txBody>
      </p:sp>
      <p:sp>
        <p:nvSpPr>
          <p:cNvPr id="15364"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Vidéo retour d’expérience</a:t>
            </a:r>
            <a:endParaRPr lang="fr-FR" dirty="0"/>
          </a:p>
        </p:txBody>
      </p:sp>
      <p:sp>
        <p:nvSpPr>
          <p:cNvPr id="4" name="Espace réservé du numéro de diapositive 3"/>
          <p:cNvSpPr>
            <a:spLocks noGrp="1"/>
          </p:cNvSpPr>
          <p:nvPr>
            <p:ph type="sldNum" sz="quarter" idx="4294967295"/>
          </p:nvPr>
        </p:nvSpPr>
        <p:spPr>
          <a:xfrm>
            <a:off x="6553200" y="6411913"/>
            <a:ext cx="725488" cy="365125"/>
          </a:xfrm>
          <a:prstGeom prst="rect">
            <a:avLst/>
          </a:prstGeom>
        </p:spPr>
        <p:txBody>
          <a:bodyPr/>
          <a:lstStyle/>
          <a:p>
            <a:fld id="{CE53D222-3A21-41F0-A754-4195D86F7AE3}" type="slidenum">
              <a:rPr lang="fr-FR" altLang="fr-FR" smtClean="0"/>
              <a:pPr/>
              <a:t>3</a:t>
            </a:fld>
            <a:endParaRPr lang="fr-FR" altLang="fr-FR"/>
          </a:p>
        </p:txBody>
      </p:sp>
      <p:pic>
        <p:nvPicPr>
          <p:cNvPr id="6" name="Image 5">
            <a:hlinkClick r:id="rId2"/>
          </p:cNvPr>
          <p:cNvPicPr>
            <a:picLocks noChangeAspect="1"/>
          </p:cNvPicPr>
          <p:nvPr/>
        </p:nvPicPr>
        <p:blipFill>
          <a:blip r:embed="rId3"/>
          <a:stretch>
            <a:fillRect/>
          </a:stretch>
        </p:blipFill>
        <p:spPr>
          <a:xfrm>
            <a:off x="2440669" y="1916832"/>
            <a:ext cx="4251549" cy="3168352"/>
          </a:xfrm>
          <a:prstGeom prst="rect">
            <a:avLst/>
          </a:prstGeom>
        </p:spPr>
      </p:pic>
      <p:sp>
        <p:nvSpPr>
          <p:cNvPr id="7"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extLst>
      <p:ext uri="{BB962C8B-B14F-4D97-AF65-F5344CB8AC3E}">
        <p14:creationId xmlns="" xmlns:p14="http://schemas.microsoft.com/office/powerpoint/2010/main" val="1921923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fld id="{52CC1649-3A62-4590-9077-6808426157B9}" type="slidenum">
              <a:rPr lang="fr-FR" altLang="fr-FR"/>
              <a:pPr/>
              <a:t>4</a:t>
            </a:fld>
            <a:endParaRPr lang="fr-FR" altLang="fr-FR"/>
          </a:p>
        </p:txBody>
      </p:sp>
      <p:sp>
        <p:nvSpPr>
          <p:cNvPr id="16387" name="Espace réservé du texte 2"/>
          <p:cNvSpPr>
            <a:spLocks noGrp="1"/>
          </p:cNvSpPr>
          <p:nvPr>
            <p:ph type="body" sz="quarter" idx="12"/>
          </p:nvPr>
        </p:nvSpPr>
        <p:spPr>
          <a:xfrm>
            <a:off x="457200" y="1562230"/>
            <a:ext cx="8218488" cy="4392612"/>
          </a:xfrm>
        </p:spPr>
        <p:txBody>
          <a:bodyPr/>
          <a:lstStyle/>
          <a:p>
            <a:pPr marL="0" indent="0" eaLnBrk="1" hangingPunct="1">
              <a:lnSpc>
                <a:spcPct val="80000"/>
              </a:lnSpc>
              <a:buFont typeface="Lucida Grande"/>
              <a:buNone/>
            </a:pPr>
            <a:r>
              <a:rPr lang="fr-FR" altLang="fr-FR" b="1" dirty="0" smtClean="0">
                <a:cs typeface="Arial" pitchFamily="34" charset="0"/>
              </a:rPr>
              <a:t>La sécurité repose sur 3 piliers:</a:t>
            </a:r>
          </a:p>
          <a:p>
            <a:pPr marL="0" indent="0" eaLnBrk="1" hangingPunct="1">
              <a:lnSpc>
                <a:spcPct val="80000"/>
              </a:lnSpc>
              <a:buFont typeface="Lucida Grande"/>
              <a:buNone/>
            </a:pPr>
            <a:endParaRPr lang="fr-FR" altLang="fr-FR" sz="1700" dirty="0" smtClean="0">
              <a:cs typeface="Arial" pitchFamily="34" charset="0"/>
            </a:endParaRPr>
          </a:p>
          <a:p>
            <a:pPr marL="284400" indent="-284400" eaLnBrk="1" hangingPunct="1">
              <a:lnSpc>
                <a:spcPct val="80000"/>
              </a:lnSpc>
            </a:pPr>
            <a:r>
              <a:rPr lang="fr-FR" altLang="fr-FR" dirty="0" smtClean="0">
                <a:cs typeface="Arial" pitchFamily="34" charset="0"/>
              </a:rPr>
              <a:t>La façon dont les installations/équipements sont conçus/construits.</a:t>
            </a:r>
          </a:p>
          <a:p>
            <a:pPr marL="284400" indent="-284400" eaLnBrk="1" hangingPunct="1">
              <a:lnSpc>
                <a:spcPct val="80000"/>
              </a:lnSpc>
            </a:pPr>
            <a:r>
              <a:rPr lang="fr-FR" altLang="fr-FR" dirty="0" smtClean="0">
                <a:cs typeface="Arial" pitchFamily="34" charset="0"/>
              </a:rPr>
              <a:t>Un système de management (règles, procédures, responsabilités…)</a:t>
            </a:r>
          </a:p>
          <a:p>
            <a:pPr marL="284400" indent="-284400" eaLnBrk="1" hangingPunct="1">
              <a:lnSpc>
                <a:spcPct val="80000"/>
              </a:lnSpc>
            </a:pPr>
            <a:r>
              <a:rPr lang="fr-FR" altLang="fr-FR" dirty="0" smtClean="0">
                <a:cs typeface="Arial" pitchFamily="34" charset="0"/>
              </a:rPr>
              <a:t>Les comportements humains </a:t>
            </a:r>
          </a:p>
          <a:p>
            <a:pPr marL="0" indent="0" eaLnBrk="1" hangingPunct="1">
              <a:lnSpc>
                <a:spcPct val="80000"/>
              </a:lnSpc>
            </a:pPr>
            <a:endParaRPr lang="fr-FR" altLang="fr-FR" sz="1800" dirty="0" smtClean="0">
              <a:cs typeface="Arial" pitchFamily="34" charset="0"/>
            </a:endParaRPr>
          </a:p>
          <a:p>
            <a:pPr marL="0" indent="0" eaLnBrk="1" hangingPunct="1">
              <a:lnSpc>
                <a:spcPct val="80000"/>
              </a:lnSpc>
            </a:pPr>
            <a:endParaRPr lang="fr-FR" altLang="fr-FR" sz="1800" dirty="0" smtClean="0">
              <a:cs typeface="Arial" pitchFamily="34" charset="0"/>
            </a:endParaRPr>
          </a:p>
          <a:p>
            <a:pPr marL="0" indent="0" eaLnBrk="1" hangingPunct="1">
              <a:lnSpc>
                <a:spcPct val="80000"/>
              </a:lnSpc>
            </a:pPr>
            <a:endParaRPr lang="fr-FR" altLang="fr-FR" sz="1800" dirty="0" smtClean="0">
              <a:cs typeface="Arial" pitchFamily="34" charset="0"/>
            </a:endParaRPr>
          </a:p>
          <a:p>
            <a:pPr marL="0" indent="0" algn="ctr" eaLnBrk="1" hangingPunct="1">
              <a:lnSpc>
                <a:spcPct val="80000"/>
              </a:lnSpc>
              <a:buFont typeface="Lucida Grande"/>
              <a:buNone/>
            </a:pPr>
            <a:r>
              <a:rPr lang="fr-FR" altLang="fr-FR" sz="1800" dirty="0" smtClean="0">
                <a:cs typeface="Arial" pitchFamily="34" charset="0"/>
              </a:rPr>
              <a:t>Entre 60% et 80% des accidents au poste de travail                 </a:t>
            </a:r>
          </a:p>
          <a:p>
            <a:pPr marL="0" indent="0" algn="ctr" eaLnBrk="1" hangingPunct="1">
              <a:lnSpc>
                <a:spcPct val="80000"/>
              </a:lnSpc>
              <a:buFont typeface="Lucida Grande"/>
              <a:buNone/>
            </a:pPr>
            <a:endParaRPr lang="fr-FR" altLang="fr-FR" sz="1800" dirty="0" smtClean="0">
              <a:cs typeface="Arial" pitchFamily="34" charset="0"/>
            </a:endParaRPr>
          </a:p>
          <a:p>
            <a:pPr marL="0" indent="0" algn="ctr" eaLnBrk="1" hangingPunct="1">
              <a:lnSpc>
                <a:spcPct val="80000"/>
              </a:lnSpc>
              <a:buFont typeface="Lucida Grande"/>
              <a:buNone/>
            </a:pPr>
            <a:endParaRPr lang="fr-FR" altLang="fr-FR" sz="1800" dirty="0" smtClean="0">
              <a:cs typeface="Arial" pitchFamily="34" charset="0"/>
            </a:endParaRPr>
          </a:p>
          <a:p>
            <a:pPr marL="0" indent="0" algn="ctr" eaLnBrk="1" hangingPunct="1">
              <a:lnSpc>
                <a:spcPct val="80000"/>
              </a:lnSpc>
              <a:buFont typeface="Lucida Grande"/>
              <a:buNone/>
            </a:pPr>
            <a:endParaRPr lang="fr-FR" altLang="fr-FR" sz="1800" dirty="0" smtClean="0">
              <a:cs typeface="Arial" pitchFamily="34" charset="0"/>
            </a:endParaRPr>
          </a:p>
          <a:p>
            <a:pPr marL="0" indent="0" algn="ctr" eaLnBrk="1" hangingPunct="1">
              <a:lnSpc>
                <a:spcPct val="80000"/>
              </a:lnSpc>
              <a:buFont typeface="Lucida Grande"/>
              <a:buNone/>
            </a:pPr>
            <a:r>
              <a:rPr lang="fr-FR" altLang="fr-FR" sz="1800" dirty="0" smtClean="0">
                <a:cs typeface="Arial" pitchFamily="34" charset="0"/>
              </a:rPr>
              <a:t>causes comportementales</a:t>
            </a:r>
            <a:endParaRPr lang="fr-FR" altLang="fr-FR" sz="1800" dirty="0">
              <a:cs typeface="Arial" pitchFamily="34" charset="0"/>
            </a:endParaRPr>
          </a:p>
          <a:p>
            <a:pPr marL="0" indent="0" algn="ctr" eaLnBrk="1" hangingPunct="1">
              <a:lnSpc>
                <a:spcPct val="80000"/>
              </a:lnSpc>
              <a:buFont typeface="Lucida Grande"/>
              <a:buNone/>
            </a:pPr>
            <a:endParaRPr lang="fr-FR" altLang="fr-FR" sz="1800" dirty="0" smtClean="0">
              <a:cs typeface="Arial" pitchFamily="34" charset="0"/>
            </a:endParaRPr>
          </a:p>
        </p:txBody>
      </p:sp>
      <p:sp>
        <p:nvSpPr>
          <p:cNvPr id="8" name="Flèche vers la droite 7"/>
          <p:cNvSpPr/>
          <p:nvPr/>
        </p:nvSpPr>
        <p:spPr>
          <a:xfrm rot="5400000">
            <a:off x="4175919" y="4497643"/>
            <a:ext cx="792163" cy="557213"/>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cs typeface="Arial" pitchFamily="34" charset="0"/>
            </a:endParaRPr>
          </a:p>
        </p:txBody>
      </p:sp>
      <p:sp>
        <p:nvSpPr>
          <p:cNvPr id="2" name="Titre 1"/>
          <p:cNvSpPr>
            <a:spLocks noGrp="1"/>
          </p:cNvSpPr>
          <p:nvPr>
            <p:ph type="title"/>
          </p:nvPr>
        </p:nvSpPr>
        <p:spPr/>
        <p:txBody>
          <a:bodyPr wrap="square" numCol="1" anchorCtr="0" compatLnSpc="1">
            <a:prstTxWarp prst="textNoShape">
              <a:avLst/>
            </a:prstTxWarp>
          </a:bodyPr>
          <a:lstStyle/>
          <a:p>
            <a:r>
              <a:rPr lang="fr-FR" dirty="0" smtClean="0">
                <a:cs typeface="Arial" pitchFamily="34" charset="0"/>
              </a:rPr>
              <a:t>Les 3 piliers de la sécurité</a:t>
            </a:r>
          </a:p>
        </p:txBody>
      </p:sp>
      <p:sp>
        <p:nvSpPr>
          <p:cNvPr id="7"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34816" y="2708920"/>
            <a:ext cx="2629672" cy="2023377"/>
          </a:xfrm>
          <a:prstGeom prst="rect">
            <a:avLst/>
          </a:prstGeom>
        </p:spPr>
      </p:pic>
      <p:sp>
        <p:nvSpPr>
          <p:cNvPr id="2" name="Titre 1"/>
          <p:cNvSpPr>
            <a:spLocks noGrp="1"/>
          </p:cNvSpPr>
          <p:nvPr>
            <p:ph type="title"/>
          </p:nvPr>
        </p:nvSpPr>
        <p:spPr/>
        <p:txBody>
          <a:bodyPr/>
          <a:lstStyle/>
          <a:p>
            <a:pPr eaLnBrk="1" hangingPunct="1">
              <a:defRPr/>
            </a:pPr>
            <a:r>
              <a:rPr lang="fr-FR" dirty="0" smtClean="0"/>
              <a:t>Définition du Comportement</a:t>
            </a:r>
            <a:endParaRPr lang="fr-FR" dirty="0"/>
          </a:p>
        </p:txBody>
      </p:sp>
      <p:sp>
        <p:nvSpPr>
          <p:cNvPr id="17410" name="Espace réservé du texte 2"/>
          <p:cNvSpPr>
            <a:spLocks noGrp="1"/>
          </p:cNvSpPr>
          <p:nvPr>
            <p:ph type="body" sz="quarter" idx="12"/>
          </p:nvPr>
        </p:nvSpPr>
        <p:spPr>
          <a:xfrm>
            <a:off x="323850" y="981075"/>
            <a:ext cx="7993063" cy="5040313"/>
          </a:xfrm>
        </p:spPr>
        <p:txBody>
          <a:bodyPr/>
          <a:lstStyle/>
          <a:p>
            <a:pPr eaLnBrk="1" hangingPunct="1"/>
            <a:r>
              <a:rPr lang="fr-FR" altLang="fr-FR" u="sng" dirty="0" smtClean="0">
                <a:cs typeface="Arial" pitchFamily="34" charset="0"/>
              </a:rPr>
              <a:t>Exemples de comportements:</a:t>
            </a:r>
          </a:p>
          <a:p>
            <a:pPr lvl="1" eaLnBrk="1" hangingPunct="1"/>
            <a:r>
              <a:rPr lang="fr-FR" altLang="fr-FR" dirty="0" smtClean="0">
                <a:cs typeface="Arial" pitchFamily="34" charset="0"/>
              </a:rPr>
              <a:t>Parler aux gens de la sécurité</a:t>
            </a:r>
          </a:p>
          <a:p>
            <a:pPr lvl="1" eaLnBrk="1" hangingPunct="1"/>
            <a:r>
              <a:rPr lang="fr-FR" altLang="fr-FR" dirty="0" smtClean="0">
                <a:cs typeface="Arial" pitchFamily="34" charset="0"/>
              </a:rPr>
              <a:t>Ne pas appliquer une procédure</a:t>
            </a:r>
          </a:p>
          <a:p>
            <a:pPr lvl="1" eaLnBrk="1" hangingPunct="1"/>
            <a:r>
              <a:rPr lang="fr-FR" altLang="fr-FR" dirty="0" smtClean="0">
                <a:cs typeface="Arial" pitchFamily="34" charset="0"/>
              </a:rPr>
              <a:t>Inspecter régulièrement les installations </a:t>
            </a:r>
          </a:p>
          <a:p>
            <a:pPr lvl="1" eaLnBrk="1" hangingPunct="1"/>
            <a:r>
              <a:rPr lang="fr-FR" altLang="fr-FR" dirty="0" smtClean="0">
                <a:cs typeface="Arial" pitchFamily="34" charset="0"/>
              </a:rPr>
              <a:t>…</a:t>
            </a:r>
          </a:p>
          <a:p>
            <a:pPr eaLnBrk="1" hangingPunct="1">
              <a:buFont typeface="Courier New" pitchFamily="49" charset="0"/>
              <a:buChar char="o"/>
            </a:pPr>
            <a:endParaRPr lang="fr-FR" altLang="fr-FR" sz="1400" dirty="0" smtClean="0">
              <a:cs typeface="Arial" pitchFamily="34" charset="0"/>
            </a:endParaRPr>
          </a:p>
          <a:p>
            <a:pPr eaLnBrk="1" hangingPunct="1"/>
            <a:r>
              <a:rPr lang="fr-FR" altLang="fr-FR" u="sng" dirty="0" smtClean="0">
                <a:cs typeface="Arial" pitchFamily="34" charset="0"/>
              </a:rPr>
              <a:t>Exemples d’autres « activités » qui ne sont pas des comportements :</a:t>
            </a:r>
          </a:p>
          <a:p>
            <a:pPr lvl="1" eaLnBrk="1" hangingPunct="1"/>
            <a:r>
              <a:rPr lang="fr-FR" altLang="fr-FR" dirty="0" smtClean="0">
                <a:cs typeface="Arial" pitchFamily="34" charset="0"/>
              </a:rPr>
              <a:t>Penser à parler aux gens de la sécurité</a:t>
            </a:r>
          </a:p>
          <a:p>
            <a:pPr lvl="1" eaLnBrk="1" hangingPunct="1"/>
            <a:r>
              <a:rPr lang="fr-FR" altLang="fr-FR" dirty="0" smtClean="0">
                <a:cs typeface="Arial" pitchFamily="34" charset="0"/>
              </a:rPr>
              <a:t>Se demander si une procédure est applicable</a:t>
            </a:r>
          </a:p>
          <a:p>
            <a:pPr lvl="1" eaLnBrk="1" hangingPunct="1"/>
            <a:r>
              <a:rPr lang="fr-FR" altLang="fr-FR" dirty="0" smtClean="0">
                <a:cs typeface="Arial" pitchFamily="34" charset="0"/>
              </a:rPr>
              <a:t>Réfléchir à la date de la prochaine inspection à réaliser</a:t>
            </a:r>
          </a:p>
          <a:p>
            <a:pPr lvl="1" eaLnBrk="1" hangingPunct="1"/>
            <a:r>
              <a:rPr lang="fr-FR" altLang="fr-FR" dirty="0" smtClean="0">
                <a:cs typeface="Arial" pitchFamily="34" charset="0"/>
              </a:rPr>
              <a:t>…</a:t>
            </a:r>
          </a:p>
        </p:txBody>
      </p:sp>
      <p:sp>
        <p:nvSpPr>
          <p:cNvPr id="17411"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fld id="{C3A6812D-A10A-470C-B244-9295182252DD}" type="slidenum">
              <a:rPr lang="fr-FR" altLang="fr-FR"/>
              <a:pPr/>
              <a:t>5</a:t>
            </a:fld>
            <a:endParaRPr lang="fr-FR" altLang="fr-FR"/>
          </a:p>
        </p:txBody>
      </p:sp>
      <p:sp>
        <p:nvSpPr>
          <p:cNvPr id="8" name="Rectangle 8"/>
          <p:cNvSpPr>
            <a:spLocks noChangeArrowheads="1"/>
          </p:cNvSpPr>
          <p:nvPr/>
        </p:nvSpPr>
        <p:spPr bwMode="auto">
          <a:xfrm>
            <a:off x="1816893" y="5168900"/>
            <a:ext cx="5006975" cy="923925"/>
          </a:xfrm>
          <a:prstGeom prst="rect">
            <a:avLst/>
          </a:prstGeom>
          <a:solidFill>
            <a:schemeClr val="bg1"/>
          </a:solidFill>
          <a:ln w="19050">
            <a:solidFill>
              <a:srgbClr val="BD2B0B"/>
            </a:solidFill>
            <a:miter lim="800000"/>
            <a:headEnd/>
            <a:tailEnd/>
          </a:ln>
        </p:spPr>
        <p:txBody>
          <a:bodyPr lIns="0" tIns="0" rIns="252000" bIns="0" anchor="ctr">
            <a:spAutoFit/>
          </a:bodyPr>
          <a:lstStyle/>
          <a:p>
            <a:pPr algn="ctr" eaLnBrk="1" hangingPunct="1">
              <a:spcBef>
                <a:spcPts val="0"/>
              </a:spcBef>
              <a:spcAft>
                <a:spcPts val="0"/>
              </a:spcAft>
              <a:tabLst>
                <a:tab pos="1438275" algn="l"/>
              </a:tabLst>
            </a:pPr>
            <a:r>
              <a:rPr lang="fr-BE" altLang="fr-FR" sz="2000" b="1" dirty="0">
                <a:solidFill>
                  <a:srgbClr val="00B050"/>
                </a:solidFill>
                <a:latin typeface="Arial" charset="0"/>
                <a:ea typeface="Arial" charset="0"/>
                <a:cs typeface="Arial" charset="0"/>
              </a:rPr>
              <a:t> Comportement = action </a:t>
            </a:r>
            <a:r>
              <a:rPr lang="fr-BE" altLang="fr-FR" sz="2000" b="1" dirty="0" smtClean="0">
                <a:solidFill>
                  <a:srgbClr val="00B050"/>
                </a:solidFill>
                <a:latin typeface="Arial" charset="0"/>
                <a:ea typeface="Arial" charset="0"/>
                <a:cs typeface="Arial" charset="0"/>
              </a:rPr>
              <a:t>observable</a:t>
            </a:r>
            <a:r>
              <a:rPr lang="fr-BE" altLang="fr-FR" sz="2000" b="1" dirty="0" smtClean="0">
                <a:solidFill>
                  <a:srgbClr val="E20031"/>
                </a:solidFill>
                <a:latin typeface="Arial" charset="0"/>
                <a:ea typeface="Arial" charset="0"/>
                <a:cs typeface="Arial" charset="0"/>
                <a:sym typeface="Symbol" pitchFamily="18" charset="2"/>
              </a:rPr>
              <a:t> </a:t>
            </a:r>
            <a:r>
              <a:rPr lang="fr-BE" altLang="fr-FR" sz="2000" b="1" dirty="0" smtClean="0">
                <a:solidFill>
                  <a:srgbClr val="A90025"/>
                </a:solidFill>
                <a:sym typeface="Symbol" pitchFamily="18" charset="2"/>
              </a:rPr>
              <a:t>Comportement  </a:t>
            </a:r>
            <a:r>
              <a:rPr lang="fr-BE" altLang="fr-FR" sz="2000" b="1" dirty="0" smtClean="0">
                <a:solidFill>
                  <a:srgbClr val="A90025"/>
                </a:solidFill>
              </a:rPr>
              <a:t>intention</a:t>
            </a:r>
          </a:p>
          <a:p>
            <a:pPr algn="ctr" eaLnBrk="1" hangingPunct="1">
              <a:spcBef>
                <a:spcPts val="0"/>
              </a:spcBef>
              <a:spcAft>
                <a:spcPts val="0"/>
              </a:spcAft>
              <a:tabLst>
                <a:tab pos="1438275" algn="l"/>
              </a:tabLst>
            </a:pPr>
            <a:r>
              <a:rPr lang="fr-BE" altLang="fr-FR" sz="2000" b="1" dirty="0" smtClean="0">
                <a:solidFill>
                  <a:srgbClr val="A90025"/>
                </a:solidFill>
                <a:sym typeface="Symbol" pitchFamily="18" charset="2"/>
              </a:rPr>
              <a:t>Comportement  </a:t>
            </a:r>
            <a:r>
              <a:rPr lang="fr-BE" altLang="fr-FR" sz="2000" b="1" dirty="0" smtClean="0">
                <a:solidFill>
                  <a:srgbClr val="A90025"/>
                </a:solidFill>
              </a:rPr>
              <a:t>opinion</a:t>
            </a:r>
            <a:endParaRPr lang="fr-BE" altLang="fr-FR" sz="2000" b="1" dirty="0">
              <a:solidFill>
                <a:srgbClr val="A90025"/>
              </a:solidFill>
            </a:endParaRPr>
          </a:p>
        </p:txBody>
      </p:sp>
      <p:sp>
        <p:nvSpPr>
          <p:cNvPr id="9"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Exercice</a:t>
            </a:r>
            <a:endParaRPr lang="fr-FR" dirty="0"/>
          </a:p>
        </p:txBody>
      </p:sp>
      <p:sp>
        <p:nvSpPr>
          <p:cNvPr id="18434" name="Espace réservé du texte 2"/>
          <p:cNvSpPr>
            <a:spLocks noGrp="1"/>
          </p:cNvSpPr>
          <p:nvPr>
            <p:ph type="body" sz="quarter" idx="12"/>
          </p:nvPr>
        </p:nvSpPr>
        <p:spPr>
          <a:xfrm>
            <a:off x="457200" y="1125538"/>
            <a:ext cx="8218488" cy="5040312"/>
          </a:xfrm>
        </p:spPr>
        <p:txBody>
          <a:bodyPr/>
          <a:lstStyle/>
          <a:p>
            <a:pPr marL="0" indent="0" eaLnBrk="1" hangingPunct="1">
              <a:spcAft>
                <a:spcPts val="1200"/>
              </a:spcAft>
              <a:buFont typeface="Lucida Grande"/>
              <a:buNone/>
            </a:pPr>
            <a:r>
              <a:rPr lang="fr-FR" altLang="fr-FR" sz="2400" b="1" dirty="0" smtClean="0">
                <a:solidFill>
                  <a:srgbClr val="404040"/>
                </a:solidFill>
                <a:cs typeface="Arial" pitchFamily="34" charset="0"/>
              </a:rPr>
              <a:t>Comportement ou pas?</a:t>
            </a:r>
          </a:p>
          <a:p>
            <a:pPr marL="284400" indent="-284400" eaLnBrk="1" hangingPunct="1">
              <a:spcBef>
                <a:spcPts val="1200"/>
              </a:spcBef>
              <a:buFont typeface="Wingdings" pitchFamily="2" charset="2"/>
              <a:buChar char="q"/>
            </a:pPr>
            <a:r>
              <a:rPr lang="fr-FR" altLang="fr-FR" dirty="0" smtClean="0">
                <a:cs typeface="Arial" pitchFamily="34" charset="0"/>
              </a:rPr>
              <a:t>Travailler en hauteur sans harnais</a:t>
            </a:r>
          </a:p>
          <a:p>
            <a:pPr marL="284400" indent="-284400" eaLnBrk="1" hangingPunct="1">
              <a:spcBef>
                <a:spcPts val="1200"/>
              </a:spcBef>
              <a:buFont typeface="Wingdings" pitchFamily="2" charset="2"/>
              <a:buChar char="q"/>
            </a:pPr>
            <a:r>
              <a:rPr lang="fr-FR" altLang="fr-FR" dirty="0" smtClean="0">
                <a:cs typeface="Arial" pitchFamily="34" charset="0"/>
              </a:rPr>
              <a:t>Etre stressé</a:t>
            </a:r>
          </a:p>
          <a:p>
            <a:pPr marL="284400" indent="-284400" eaLnBrk="1" hangingPunct="1">
              <a:spcBef>
                <a:spcPts val="1200"/>
              </a:spcBef>
              <a:buFont typeface="Wingdings" pitchFamily="2" charset="2"/>
              <a:buChar char="q"/>
            </a:pPr>
            <a:r>
              <a:rPr lang="fr-FR" altLang="fr-FR" dirty="0" smtClean="0">
                <a:cs typeface="Arial" pitchFamily="34" charset="0"/>
              </a:rPr>
              <a:t>Réaliser un Safety Tour</a:t>
            </a:r>
          </a:p>
          <a:p>
            <a:pPr marL="284400" indent="-284400" eaLnBrk="1" hangingPunct="1">
              <a:spcBef>
                <a:spcPts val="1200"/>
              </a:spcBef>
              <a:buFont typeface="Wingdings" pitchFamily="2" charset="2"/>
              <a:buChar char="q"/>
            </a:pPr>
            <a:r>
              <a:rPr lang="fr-FR" altLang="fr-FR" dirty="0" smtClean="0">
                <a:cs typeface="Arial" pitchFamily="34" charset="0"/>
              </a:rPr>
              <a:t>Suggérer à un de vos collègues de faire un Safety Tour</a:t>
            </a:r>
          </a:p>
          <a:p>
            <a:pPr marL="284400" indent="-284400" eaLnBrk="1" hangingPunct="1">
              <a:spcBef>
                <a:spcPts val="1200"/>
              </a:spcBef>
              <a:buFont typeface="Wingdings" pitchFamily="2" charset="2"/>
              <a:buChar char="q"/>
            </a:pPr>
            <a:r>
              <a:rPr lang="fr-FR" altLang="fr-FR" dirty="0" smtClean="0">
                <a:cs typeface="Arial" pitchFamily="34" charset="0"/>
              </a:rPr>
              <a:t>Vous convaincre que la sécurité est votre priorité</a:t>
            </a:r>
          </a:p>
          <a:p>
            <a:pPr marL="284400" indent="-284400" eaLnBrk="1" hangingPunct="1">
              <a:spcBef>
                <a:spcPts val="1200"/>
              </a:spcBef>
              <a:buFont typeface="Wingdings" pitchFamily="2" charset="2"/>
              <a:buChar char="q"/>
            </a:pPr>
            <a:r>
              <a:rPr lang="fr-FR" altLang="fr-FR" dirty="0" smtClean="0">
                <a:cs typeface="Arial" pitchFamily="34" charset="0"/>
              </a:rPr>
              <a:t>Conduire à contresens sur l’autoroute</a:t>
            </a:r>
          </a:p>
          <a:p>
            <a:pPr marL="0" indent="0" eaLnBrk="1" hangingPunct="1">
              <a:spcBef>
                <a:spcPts val="600"/>
              </a:spcBef>
            </a:pPr>
            <a:endParaRPr lang="fr-FR" altLang="fr-FR" dirty="0" smtClean="0">
              <a:cs typeface="Arial" pitchFamily="34" charset="0"/>
            </a:endParaRPr>
          </a:p>
        </p:txBody>
      </p:sp>
      <p:sp>
        <p:nvSpPr>
          <p:cNvPr id="18435"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fld id="{A077FCEB-2FAB-41EF-B401-039C56F3F4B2}" type="slidenum">
              <a:rPr lang="fr-FR" altLang="fr-FR"/>
              <a:pPr/>
              <a:t>6</a:t>
            </a:fld>
            <a:endParaRPr lang="fr-FR" altLang="fr-FR"/>
          </a:p>
        </p:txBody>
      </p:sp>
      <p:sp>
        <p:nvSpPr>
          <p:cNvPr id="6" name="Rectangle 5"/>
          <p:cNvSpPr/>
          <p:nvPr/>
        </p:nvSpPr>
        <p:spPr>
          <a:xfrm rot="20366507">
            <a:off x="5386182" y="1246445"/>
            <a:ext cx="3438505"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4800" b="1"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Action ?</a:t>
            </a:r>
          </a:p>
          <a:p>
            <a:pPr eaLnBrk="1" hangingPunct="1">
              <a:defRPr/>
            </a:pPr>
            <a:r>
              <a:rPr lang="en-US" sz="4800" b="1"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Observable </a:t>
            </a:r>
            <a:r>
              <a:rPr lang="en-US" sz="3600" b="1"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a:t>
            </a:r>
          </a:p>
        </p:txBody>
      </p:sp>
      <p:sp>
        <p:nvSpPr>
          <p:cNvPr id="7" name="Freeform 173"/>
          <p:cNvSpPr>
            <a:spLocks/>
          </p:cNvSpPr>
          <p:nvPr>
            <p:custDataLst>
              <p:tags r:id="rId1"/>
            </p:custDataLst>
          </p:nvPr>
        </p:nvSpPr>
        <p:spPr bwMode="gray">
          <a:xfrm>
            <a:off x="539552" y="2301379"/>
            <a:ext cx="282575" cy="263525"/>
          </a:xfrm>
          <a:custGeom>
            <a:avLst/>
            <a:gdLst>
              <a:gd name="T0" fmla="*/ 2147483647 w 141"/>
              <a:gd name="T1" fmla="*/ 2147483647 h 131"/>
              <a:gd name="T2" fmla="*/ 2147483647 w 141"/>
              <a:gd name="T3" fmla="*/ 2147483647 h 131"/>
              <a:gd name="T4" fmla="*/ 2147483647 w 141"/>
              <a:gd name="T5" fmla="*/ 2147483647 h 131"/>
              <a:gd name="T6" fmla="*/ 0 w 141"/>
              <a:gd name="T7" fmla="*/ 2147483647 h 131"/>
              <a:gd name="T8" fmla="*/ 2147483647 w 141"/>
              <a:gd name="T9" fmla="*/ 2147483647 h 131"/>
              <a:gd name="T10" fmla="*/ 2147483647 w 141"/>
              <a:gd name="T11" fmla="*/ 2147483647 h 131"/>
              <a:gd name="T12" fmla="*/ 2147483647 w 141"/>
              <a:gd name="T13" fmla="*/ 2147483647 h 131"/>
              <a:gd name="T14" fmla="*/ 2147483647 w 141"/>
              <a:gd name="T15" fmla="*/ 2147483647 h 131"/>
              <a:gd name="T16" fmla="*/ 2147483647 w 141"/>
              <a:gd name="T17" fmla="*/ 2147483647 h 131"/>
              <a:gd name="T18" fmla="*/ 2147483647 w 141"/>
              <a:gd name="T19" fmla="*/ 0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131">
                <a:moveTo>
                  <a:pt x="69" y="95"/>
                </a:moveTo>
                <a:cubicBezTo>
                  <a:pt x="67" y="98"/>
                  <a:pt x="67" y="98"/>
                  <a:pt x="67" y="98"/>
                </a:cubicBezTo>
                <a:cubicBezTo>
                  <a:pt x="53" y="120"/>
                  <a:pt x="41" y="131"/>
                  <a:pt x="31" y="131"/>
                </a:cubicBezTo>
                <a:cubicBezTo>
                  <a:pt x="21" y="131"/>
                  <a:pt x="10" y="122"/>
                  <a:pt x="0" y="105"/>
                </a:cubicBezTo>
                <a:cubicBezTo>
                  <a:pt x="1" y="105"/>
                  <a:pt x="2" y="105"/>
                  <a:pt x="3" y="105"/>
                </a:cubicBezTo>
                <a:cubicBezTo>
                  <a:pt x="15" y="105"/>
                  <a:pt x="29" y="96"/>
                  <a:pt x="44" y="77"/>
                </a:cubicBezTo>
                <a:cubicBezTo>
                  <a:pt x="47" y="72"/>
                  <a:pt x="47" y="72"/>
                  <a:pt x="47" y="72"/>
                </a:cubicBezTo>
                <a:cubicBezTo>
                  <a:pt x="43" y="67"/>
                  <a:pt x="43" y="67"/>
                  <a:pt x="43" y="67"/>
                </a:cubicBezTo>
                <a:cubicBezTo>
                  <a:pt x="29" y="52"/>
                  <a:pt x="22" y="40"/>
                  <a:pt x="22" y="29"/>
                </a:cubicBezTo>
                <a:cubicBezTo>
                  <a:pt x="22" y="21"/>
                  <a:pt x="30" y="11"/>
                  <a:pt x="44" y="0"/>
                </a:cubicBezTo>
                <a:cubicBezTo>
                  <a:pt x="47" y="14"/>
                  <a:pt x="53" y="29"/>
                  <a:pt x="64" y="42"/>
                </a:cubicBezTo>
                <a:cubicBezTo>
                  <a:pt x="68" y="48"/>
                  <a:pt x="68" y="48"/>
                  <a:pt x="68" y="48"/>
                </a:cubicBezTo>
                <a:cubicBezTo>
                  <a:pt x="71" y="43"/>
                  <a:pt x="71" y="43"/>
                  <a:pt x="71" y="43"/>
                </a:cubicBezTo>
                <a:cubicBezTo>
                  <a:pt x="87" y="23"/>
                  <a:pt x="101" y="13"/>
                  <a:pt x="114" y="13"/>
                </a:cubicBezTo>
                <a:cubicBezTo>
                  <a:pt x="124" y="13"/>
                  <a:pt x="131" y="21"/>
                  <a:pt x="136" y="36"/>
                </a:cubicBezTo>
                <a:cubicBezTo>
                  <a:pt x="135" y="36"/>
                  <a:pt x="134" y="36"/>
                  <a:pt x="133" y="36"/>
                </a:cubicBezTo>
                <a:cubicBezTo>
                  <a:pt x="129" y="36"/>
                  <a:pt x="122" y="39"/>
                  <a:pt x="114" y="45"/>
                </a:cubicBezTo>
                <a:cubicBezTo>
                  <a:pt x="106" y="51"/>
                  <a:pt x="99" y="58"/>
                  <a:pt x="94" y="65"/>
                </a:cubicBezTo>
                <a:cubicBezTo>
                  <a:pt x="89" y="71"/>
                  <a:pt x="89" y="71"/>
                  <a:pt x="89" y="71"/>
                </a:cubicBezTo>
                <a:cubicBezTo>
                  <a:pt x="93" y="75"/>
                  <a:pt x="93" y="75"/>
                  <a:pt x="93" y="75"/>
                </a:cubicBezTo>
                <a:cubicBezTo>
                  <a:pt x="108" y="90"/>
                  <a:pt x="124" y="97"/>
                  <a:pt x="141" y="97"/>
                </a:cubicBezTo>
                <a:cubicBezTo>
                  <a:pt x="132" y="114"/>
                  <a:pt x="123" y="123"/>
                  <a:pt x="113" y="123"/>
                </a:cubicBezTo>
                <a:cubicBezTo>
                  <a:pt x="104" y="123"/>
                  <a:pt x="92" y="116"/>
                  <a:pt x="76" y="101"/>
                </a:cubicBezTo>
                <a:lnTo>
                  <a:pt x="69" y="95"/>
                </a:lnTo>
                <a:close/>
              </a:path>
            </a:pathLst>
          </a:custGeom>
          <a:solidFill>
            <a:srgbClr val="FF0000"/>
          </a:solidFill>
          <a:ln>
            <a:noFill/>
          </a:ln>
          <a:extLst/>
        </p:spPr>
        <p:txBody>
          <a:bodyPr/>
          <a:lstStyle/>
          <a:p>
            <a:endParaRPr lang="en-US"/>
          </a:p>
        </p:txBody>
      </p:sp>
      <p:sp>
        <p:nvSpPr>
          <p:cNvPr id="8" name="Freeform 173"/>
          <p:cNvSpPr>
            <a:spLocks/>
          </p:cNvSpPr>
          <p:nvPr>
            <p:custDataLst>
              <p:tags r:id="rId2"/>
            </p:custDataLst>
          </p:nvPr>
        </p:nvSpPr>
        <p:spPr bwMode="gray">
          <a:xfrm>
            <a:off x="539552" y="3813547"/>
            <a:ext cx="282575" cy="263525"/>
          </a:xfrm>
          <a:custGeom>
            <a:avLst/>
            <a:gdLst>
              <a:gd name="T0" fmla="*/ 2147483647 w 141"/>
              <a:gd name="T1" fmla="*/ 2147483647 h 131"/>
              <a:gd name="T2" fmla="*/ 2147483647 w 141"/>
              <a:gd name="T3" fmla="*/ 2147483647 h 131"/>
              <a:gd name="T4" fmla="*/ 2147483647 w 141"/>
              <a:gd name="T5" fmla="*/ 2147483647 h 131"/>
              <a:gd name="T6" fmla="*/ 0 w 141"/>
              <a:gd name="T7" fmla="*/ 2147483647 h 131"/>
              <a:gd name="T8" fmla="*/ 2147483647 w 141"/>
              <a:gd name="T9" fmla="*/ 2147483647 h 131"/>
              <a:gd name="T10" fmla="*/ 2147483647 w 141"/>
              <a:gd name="T11" fmla="*/ 2147483647 h 131"/>
              <a:gd name="T12" fmla="*/ 2147483647 w 141"/>
              <a:gd name="T13" fmla="*/ 2147483647 h 131"/>
              <a:gd name="T14" fmla="*/ 2147483647 w 141"/>
              <a:gd name="T15" fmla="*/ 2147483647 h 131"/>
              <a:gd name="T16" fmla="*/ 2147483647 w 141"/>
              <a:gd name="T17" fmla="*/ 2147483647 h 131"/>
              <a:gd name="T18" fmla="*/ 2147483647 w 141"/>
              <a:gd name="T19" fmla="*/ 0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131">
                <a:moveTo>
                  <a:pt x="69" y="95"/>
                </a:moveTo>
                <a:cubicBezTo>
                  <a:pt x="67" y="98"/>
                  <a:pt x="67" y="98"/>
                  <a:pt x="67" y="98"/>
                </a:cubicBezTo>
                <a:cubicBezTo>
                  <a:pt x="53" y="120"/>
                  <a:pt x="41" y="131"/>
                  <a:pt x="31" y="131"/>
                </a:cubicBezTo>
                <a:cubicBezTo>
                  <a:pt x="21" y="131"/>
                  <a:pt x="10" y="122"/>
                  <a:pt x="0" y="105"/>
                </a:cubicBezTo>
                <a:cubicBezTo>
                  <a:pt x="1" y="105"/>
                  <a:pt x="2" y="105"/>
                  <a:pt x="3" y="105"/>
                </a:cubicBezTo>
                <a:cubicBezTo>
                  <a:pt x="15" y="105"/>
                  <a:pt x="29" y="96"/>
                  <a:pt x="44" y="77"/>
                </a:cubicBezTo>
                <a:cubicBezTo>
                  <a:pt x="47" y="72"/>
                  <a:pt x="47" y="72"/>
                  <a:pt x="47" y="72"/>
                </a:cubicBezTo>
                <a:cubicBezTo>
                  <a:pt x="43" y="67"/>
                  <a:pt x="43" y="67"/>
                  <a:pt x="43" y="67"/>
                </a:cubicBezTo>
                <a:cubicBezTo>
                  <a:pt x="29" y="52"/>
                  <a:pt x="22" y="40"/>
                  <a:pt x="22" y="29"/>
                </a:cubicBezTo>
                <a:cubicBezTo>
                  <a:pt x="22" y="21"/>
                  <a:pt x="30" y="11"/>
                  <a:pt x="44" y="0"/>
                </a:cubicBezTo>
                <a:cubicBezTo>
                  <a:pt x="47" y="14"/>
                  <a:pt x="53" y="29"/>
                  <a:pt x="64" y="42"/>
                </a:cubicBezTo>
                <a:cubicBezTo>
                  <a:pt x="68" y="48"/>
                  <a:pt x="68" y="48"/>
                  <a:pt x="68" y="48"/>
                </a:cubicBezTo>
                <a:cubicBezTo>
                  <a:pt x="71" y="43"/>
                  <a:pt x="71" y="43"/>
                  <a:pt x="71" y="43"/>
                </a:cubicBezTo>
                <a:cubicBezTo>
                  <a:pt x="87" y="23"/>
                  <a:pt x="101" y="13"/>
                  <a:pt x="114" y="13"/>
                </a:cubicBezTo>
                <a:cubicBezTo>
                  <a:pt x="124" y="13"/>
                  <a:pt x="131" y="21"/>
                  <a:pt x="136" y="36"/>
                </a:cubicBezTo>
                <a:cubicBezTo>
                  <a:pt x="135" y="36"/>
                  <a:pt x="134" y="36"/>
                  <a:pt x="133" y="36"/>
                </a:cubicBezTo>
                <a:cubicBezTo>
                  <a:pt x="129" y="36"/>
                  <a:pt x="122" y="39"/>
                  <a:pt x="114" y="45"/>
                </a:cubicBezTo>
                <a:cubicBezTo>
                  <a:pt x="106" y="51"/>
                  <a:pt x="99" y="58"/>
                  <a:pt x="94" y="65"/>
                </a:cubicBezTo>
                <a:cubicBezTo>
                  <a:pt x="89" y="71"/>
                  <a:pt x="89" y="71"/>
                  <a:pt x="89" y="71"/>
                </a:cubicBezTo>
                <a:cubicBezTo>
                  <a:pt x="93" y="75"/>
                  <a:pt x="93" y="75"/>
                  <a:pt x="93" y="75"/>
                </a:cubicBezTo>
                <a:cubicBezTo>
                  <a:pt x="108" y="90"/>
                  <a:pt x="124" y="97"/>
                  <a:pt x="141" y="97"/>
                </a:cubicBezTo>
                <a:cubicBezTo>
                  <a:pt x="132" y="114"/>
                  <a:pt x="123" y="123"/>
                  <a:pt x="113" y="123"/>
                </a:cubicBezTo>
                <a:cubicBezTo>
                  <a:pt x="104" y="123"/>
                  <a:pt x="92" y="116"/>
                  <a:pt x="76" y="101"/>
                </a:cubicBezTo>
                <a:lnTo>
                  <a:pt x="69" y="95"/>
                </a:lnTo>
                <a:close/>
              </a:path>
            </a:pathLst>
          </a:custGeom>
          <a:solidFill>
            <a:srgbClr val="FF0000"/>
          </a:solidFill>
          <a:ln>
            <a:noFill/>
          </a:ln>
          <a:extLst/>
        </p:spPr>
        <p:txBody>
          <a:bodyPr/>
          <a:lstStyle/>
          <a:p>
            <a:endParaRPr lang="en-US"/>
          </a:p>
        </p:txBody>
      </p:sp>
      <p:sp>
        <p:nvSpPr>
          <p:cNvPr id="9" name="Freeform 172"/>
          <p:cNvSpPr>
            <a:spLocks/>
          </p:cNvSpPr>
          <p:nvPr>
            <p:custDataLst>
              <p:tags r:id="rId3"/>
            </p:custDataLst>
          </p:nvPr>
        </p:nvSpPr>
        <p:spPr bwMode="gray">
          <a:xfrm>
            <a:off x="539552" y="1748267"/>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en-US"/>
          </a:p>
        </p:txBody>
      </p:sp>
      <p:sp>
        <p:nvSpPr>
          <p:cNvPr id="10" name="Freeform 172"/>
          <p:cNvSpPr>
            <a:spLocks/>
          </p:cNvSpPr>
          <p:nvPr>
            <p:custDataLst>
              <p:tags r:id="rId4"/>
            </p:custDataLst>
          </p:nvPr>
        </p:nvSpPr>
        <p:spPr bwMode="gray">
          <a:xfrm>
            <a:off x="521767" y="2708920"/>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en-US"/>
          </a:p>
        </p:txBody>
      </p:sp>
      <p:sp>
        <p:nvSpPr>
          <p:cNvPr id="11" name="Freeform 172"/>
          <p:cNvSpPr>
            <a:spLocks/>
          </p:cNvSpPr>
          <p:nvPr>
            <p:custDataLst>
              <p:tags r:id="rId5"/>
            </p:custDataLst>
          </p:nvPr>
        </p:nvSpPr>
        <p:spPr bwMode="gray">
          <a:xfrm>
            <a:off x="521767" y="3212976"/>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en-US"/>
          </a:p>
        </p:txBody>
      </p:sp>
      <p:sp>
        <p:nvSpPr>
          <p:cNvPr id="12" name="Freeform 172"/>
          <p:cNvSpPr>
            <a:spLocks/>
          </p:cNvSpPr>
          <p:nvPr>
            <p:custDataLst>
              <p:tags r:id="rId6"/>
            </p:custDataLst>
          </p:nvPr>
        </p:nvSpPr>
        <p:spPr bwMode="gray">
          <a:xfrm>
            <a:off x="521767" y="4221088"/>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en-US"/>
          </a:p>
        </p:txBody>
      </p:sp>
      <p:sp>
        <p:nvSpPr>
          <p:cNvPr id="13"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texte 2"/>
          <p:cNvSpPr>
            <a:spLocks noGrp="1"/>
          </p:cNvSpPr>
          <p:nvPr>
            <p:ph type="body" sz="quarter" idx="12"/>
          </p:nvPr>
        </p:nvSpPr>
        <p:spPr>
          <a:xfrm>
            <a:off x="457200" y="1125538"/>
            <a:ext cx="8218488" cy="5040312"/>
          </a:xfrm>
        </p:spPr>
        <p:txBody>
          <a:bodyPr/>
          <a:lstStyle/>
          <a:p>
            <a:pPr eaLnBrk="1" hangingPunct="1"/>
            <a:endParaRPr lang="fr-FR" altLang="fr-FR" dirty="0" smtClean="0">
              <a:cs typeface="Arial" pitchFamily="34" charset="0"/>
            </a:endParaRPr>
          </a:p>
          <a:p>
            <a:pPr eaLnBrk="1" hangingPunct="1"/>
            <a:endParaRPr lang="fr-FR" altLang="fr-FR" dirty="0" smtClean="0">
              <a:cs typeface="Arial" pitchFamily="34" charset="0"/>
            </a:endParaRPr>
          </a:p>
          <a:p>
            <a:pPr eaLnBrk="1" hangingPunct="1"/>
            <a:r>
              <a:rPr lang="fr-FR" altLang="fr-FR" dirty="0" smtClean="0">
                <a:cs typeface="Arial" pitchFamily="34" charset="0"/>
              </a:rPr>
              <a:t>Sentiment général qu’éviter les accidents est inné</a:t>
            </a:r>
          </a:p>
          <a:p>
            <a:pPr eaLnBrk="1" hangingPunct="1"/>
            <a:endParaRPr lang="fr-FR" altLang="fr-FR" dirty="0" smtClean="0">
              <a:cs typeface="Arial" pitchFamily="34" charset="0"/>
            </a:endParaRPr>
          </a:p>
          <a:p>
            <a:pPr eaLnBrk="1" hangingPunct="1"/>
            <a:r>
              <a:rPr lang="fr-FR" altLang="fr-FR" dirty="0" smtClean="0">
                <a:cs typeface="Arial" pitchFamily="34" charset="0"/>
              </a:rPr>
              <a:t>En réalité, se comporter en sécurité n’est ni logique, ni naturel</a:t>
            </a:r>
          </a:p>
          <a:p>
            <a:pPr eaLnBrk="1" hangingPunct="1"/>
            <a:endParaRPr lang="fr-FR" altLang="fr-FR" dirty="0" smtClean="0">
              <a:cs typeface="Arial" pitchFamily="34" charset="0"/>
            </a:endParaRPr>
          </a:p>
          <a:p>
            <a:pPr eaLnBrk="1" hangingPunct="1"/>
            <a:r>
              <a:rPr lang="fr-FR" altLang="fr-FR" dirty="0" smtClean="0">
                <a:cs typeface="Arial" pitchFamily="34" charset="0"/>
              </a:rPr>
              <a:t>Se comporter en sécurité s’apprend</a:t>
            </a:r>
          </a:p>
          <a:p>
            <a:pPr eaLnBrk="1" hangingPunct="1"/>
            <a:endParaRPr lang="fr-FR" altLang="fr-FR" dirty="0" smtClean="0">
              <a:cs typeface="Arial" pitchFamily="34" charset="0"/>
            </a:endParaRPr>
          </a:p>
          <a:p>
            <a:pPr algn="ctr" eaLnBrk="1" hangingPunct="1">
              <a:buFont typeface="Lucida Grande"/>
              <a:buNone/>
            </a:pPr>
            <a:endParaRPr lang="fr-FR" altLang="fr-FR" b="1" dirty="0" smtClean="0">
              <a:solidFill>
                <a:srgbClr val="A90025"/>
              </a:solidFill>
              <a:cs typeface="Arial" pitchFamily="34" charset="0"/>
            </a:endParaRPr>
          </a:p>
          <a:p>
            <a:pPr eaLnBrk="1" hangingPunct="1"/>
            <a:endParaRPr lang="fr-FR" altLang="fr-FR" dirty="0" smtClean="0">
              <a:cs typeface="Arial" pitchFamily="34" charset="0"/>
            </a:endParaRPr>
          </a:p>
        </p:txBody>
      </p:sp>
      <p:sp>
        <p:nvSpPr>
          <p:cNvPr id="19458"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fld id="{C4AC712C-06CC-4052-AF11-65B028D9D197}" type="slidenum">
              <a:rPr lang="fr-FR" altLang="fr-FR"/>
              <a:pPr/>
              <a:t>7</a:t>
            </a:fld>
            <a:endParaRPr lang="fr-FR" altLang="fr-FR"/>
          </a:p>
        </p:txBody>
      </p:sp>
      <p:sp>
        <p:nvSpPr>
          <p:cNvPr id="7" name="Rectangle 8"/>
          <p:cNvSpPr>
            <a:spLocks noChangeArrowheads="1"/>
          </p:cNvSpPr>
          <p:nvPr/>
        </p:nvSpPr>
        <p:spPr bwMode="auto">
          <a:xfrm>
            <a:off x="2062956" y="4603194"/>
            <a:ext cx="5006975"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eaLnBrk="1" hangingPunct="1">
              <a:spcBef>
                <a:spcPts val="0"/>
              </a:spcBef>
              <a:spcAft>
                <a:spcPts val="0"/>
              </a:spcAft>
              <a:buFont typeface="Lucida Grande"/>
              <a:buNone/>
            </a:pPr>
            <a:endParaRPr lang="fr-FR" altLang="fr-FR" sz="800" b="1" dirty="0" smtClean="0">
              <a:solidFill>
                <a:srgbClr val="A90025"/>
              </a:solidFill>
            </a:endParaRPr>
          </a:p>
          <a:p>
            <a:pPr algn="ctr" eaLnBrk="1" hangingPunct="1">
              <a:spcBef>
                <a:spcPts val="0"/>
              </a:spcBef>
              <a:spcAft>
                <a:spcPts val="0"/>
              </a:spcAft>
              <a:buFont typeface="Lucida Grande"/>
              <a:buNone/>
            </a:pPr>
            <a:r>
              <a:rPr lang="fr-FR" altLang="fr-FR" sz="2000" b="1" dirty="0" smtClean="0">
                <a:solidFill>
                  <a:srgbClr val="A90025"/>
                </a:solidFill>
              </a:rPr>
              <a:t>Connaître </a:t>
            </a:r>
            <a:r>
              <a:rPr lang="fr-FR" altLang="fr-FR" sz="2000" b="1" dirty="0">
                <a:solidFill>
                  <a:srgbClr val="A90025"/>
                </a:solidFill>
              </a:rPr>
              <a:t>les règles </a:t>
            </a:r>
            <a:r>
              <a:rPr lang="fr-FR" altLang="fr-FR" sz="2000" b="1" u="sng" dirty="0">
                <a:solidFill>
                  <a:srgbClr val="A90025"/>
                </a:solidFill>
              </a:rPr>
              <a:t>et</a:t>
            </a:r>
            <a:r>
              <a:rPr lang="fr-FR" altLang="fr-FR" sz="2000" b="1" dirty="0">
                <a:solidFill>
                  <a:srgbClr val="A90025"/>
                </a:solidFill>
              </a:rPr>
              <a:t> les </a:t>
            </a:r>
            <a:r>
              <a:rPr lang="fr-FR" altLang="fr-FR" sz="2000" b="1" dirty="0" smtClean="0">
                <a:solidFill>
                  <a:srgbClr val="A90025"/>
                </a:solidFill>
              </a:rPr>
              <a:t>appliquer</a:t>
            </a:r>
          </a:p>
          <a:p>
            <a:pPr algn="ctr" eaLnBrk="1" hangingPunct="1">
              <a:spcBef>
                <a:spcPts val="0"/>
              </a:spcBef>
              <a:spcAft>
                <a:spcPts val="0"/>
              </a:spcAft>
              <a:buFont typeface="Lucida Grande"/>
              <a:buNone/>
            </a:pPr>
            <a:endParaRPr lang="fr-FR" altLang="fr-FR" sz="800" b="1" dirty="0">
              <a:solidFill>
                <a:srgbClr val="A90025"/>
              </a:solidFill>
            </a:endParaRPr>
          </a:p>
        </p:txBody>
      </p:sp>
      <p:sp>
        <p:nvSpPr>
          <p:cNvPr id="2" name="Titre 1"/>
          <p:cNvSpPr>
            <a:spLocks noGrp="1"/>
          </p:cNvSpPr>
          <p:nvPr>
            <p:ph type="title"/>
          </p:nvPr>
        </p:nvSpPr>
        <p:spPr/>
        <p:txBody>
          <a:bodyPr/>
          <a:lstStyle/>
          <a:p>
            <a:r>
              <a:rPr lang="fr-FR" dirty="0" smtClean="0"/>
              <a:t>Adopter le bon comportement sécurité</a:t>
            </a:r>
            <a:endParaRPr lang="fr-FR" dirty="0"/>
          </a:p>
        </p:txBody>
      </p:sp>
      <p:sp>
        <p:nvSpPr>
          <p:cNvPr id="8"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Adopter le bon comportement sécurité</a:t>
            </a:r>
          </a:p>
        </p:txBody>
      </p:sp>
      <p:sp>
        <p:nvSpPr>
          <p:cNvPr id="3" name="Espace réservé du texte 2"/>
          <p:cNvSpPr>
            <a:spLocks noGrp="1"/>
          </p:cNvSpPr>
          <p:nvPr>
            <p:ph type="body" sz="quarter" idx="12"/>
          </p:nvPr>
        </p:nvSpPr>
        <p:spPr>
          <a:xfrm>
            <a:off x="457200" y="980728"/>
            <a:ext cx="8218800" cy="5256584"/>
          </a:xfrm>
        </p:spPr>
        <p:txBody>
          <a:bodyPr/>
          <a:lstStyle/>
          <a:p>
            <a:pPr eaLnBrk="1" hangingPunct="1">
              <a:buNone/>
            </a:pPr>
            <a:r>
              <a:rPr lang="fr-FR" altLang="fr-FR" dirty="0">
                <a:cs typeface="Arial" pitchFamily="34" charset="0"/>
              </a:rPr>
              <a:t>Exemple</a:t>
            </a:r>
            <a:r>
              <a:rPr lang="fr-FR" altLang="fr-FR" dirty="0" smtClean="0">
                <a:cs typeface="Arial" pitchFamily="34" charset="0"/>
              </a:rPr>
              <a:t>:</a:t>
            </a:r>
          </a:p>
          <a:p>
            <a:pPr eaLnBrk="1" hangingPunct="1">
              <a:buNone/>
            </a:pPr>
            <a:endParaRPr lang="fr-FR" altLang="fr-FR" dirty="0">
              <a:cs typeface="Arial" pitchFamily="34" charset="0"/>
            </a:endParaRPr>
          </a:p>
          <a:p>
            <a:pPr eaLnBrk="1" hangingPunct="1">
              <a:buNone/>
            </a:pPr>
            <a:endParaRPr lang="fr-FR" altLang="fr-FR" dirty="0" smtClean="0">
              <a:cs typeface="Arial" pitchFamily="34" charset="0"/>
            </a:endParaRPr>
          </a:p>
          <a:p>
            <a:pPr eaLnBrk="1" hangingPunct="1">
              <a:buNone/>
            </a:pPr>
            <a:endParaRPr lang="fr-FR" altLang="fr-FR" dirty="0">
              <a:cs typeface="Arial" pitchFamily="34" charset="0"/>
            </a:endParaRPr>
          </a:p>
          <a:p>
            <a:pPr eaLnBrk="1" hangingPunct="1">
              <a:buNone/>
            </a:pPr>
            <a:endParaRPr lang="fr-FR" altLang="fr-FR" dirty="0" smtClean="0">
              <a:cs typeface="Arial" pitchFamily="34" charset="0"/>
            </a:endParaRPr>
          </a:p>
          <a:p>
            <a:pPr eaLnBrk="1" hangingPunct="1">
              <a:buNone/>
            </a:pPr>
            <a:endParaRPr lang="fr-FR" altLang="fr-FR" dirty="0" smtClean="0">
              <a:cs typeface="Arial" pitchFamily="34" charset="0"/>
            </a:endParaRPr>
          </a:p>
          <a:p>
            <a:pPr eaLnBrk="1" hangingPunct="1">
              <a:buNone/>
            </a:pPr>
            <a:endParaRPr lang="fr-FR" altLang="fr-FR" dirty="0" smtClean="0">
              <a:cs typeface="Arial" pitchFamily="34" charset="0"/>
            </a:endParaRPr>
          </a:p>
          <a:p>
            <a:pPr eaLnBrk="1" hangingPunct="1">
              <a:buNone/>
            </a:pPr>
            <a:endParaRPr lang="fr-FR" altLang="fr-FR" dirty="0">
              <a:cs typeface="Arial" pitchFamily="34" charset="0"/>
            </a:endParaRPr>
          </a:p>
          <a:p>
            <a:pPr eaLnBrk="1" hangingPunct="1">
              <a:spcBef>
                <a:spcPts val="1200"/>
              </a:spcBef>
            </a:pPr>
            <a:r>
              <a:rPr lang="fr-FR" altLang="fr-FR" dirty="0">
                <a:cs typeface="Arial" pitchFamily="34" charset="0"/>
              </a:rPr>
              <a:t>Tous les conducteurs savent qu’on s’arrête à un feu rouge</a:t>
            </a:r>
          </a:p>
          <a:p>
            <a:pPr eaLnBrk="1" hangingPunct="1">
              <a:spcBef>
                <a:spcPts val="1200"/>
              </a:spcBef>
            </a:pPr>
            <a:r>
              <a:rPr lang="fr-FR" altLang="fr-FR" dirty="0">
                <a:cs typeface="Arial" pitchFamily="34" charset="0"/>
              </a:rPr>
              <a:t>Il n’est ni logique </a:t>
            </a:r>
            <a:r>
              <a:rPr lang="fr-FR" altLang="fr-FR" dirty="0" smtClean="0">
                <a:cs typeface="Arial" pitchFamily="34" charset="0"/>
              </a:rPr>
              <a:t>ni </a:t>
            </a:r>
            <a:r>
              <a:rPr lang="fr-FR" altLang="fr-FR" dirty="0">
                <a:cs typeface="Arial" pitchFamily="34" charset="0"/>
              </a:rPr>
              <a:t>naturel de s’arrêter sur </a:t>
            </a:r>
            <a:r>
              <a:rPr lang="fr-FR" altLang="fr-FR" dirty="0" smtClean="0">
                <a:cs typeface="Arial" pitchFamily="34" charset="0"/>
              </a:rPr>
              <a:t>une ligne droite </a:t>
            </a:r>
            <a:r>
              <a:rPr lang="fr-FR" altLang="fr-FR" dirty="0">
                <a:cs typeface="Arial" pitchFamily="34" charset="0"/>
              </a:rPr>
              <a:t>sans circulation quand il y a une lumière rouge</a:t>
            </a:r>
          </a:p>
          <a:p>
            <a:pPr eaLnBrk="1" hangingPunct="1">
              <a:spcBef>
                <a:spcPts val="1200"/>
              </a:spcBef>
            </a:pPr>
            <a:r>
              <a:rPr lang="fr-FR" altLang="fr-FR" dirty="0">
                <a:cs typeface="Arial" pitchFamily="34" charset="0"/>
              </a:rPr>
              <a:t>Pourtant, nous avons appris qu’il fallait s’arrêter</a:t>
            </a:r>
          </a:p>
          <a:p>
            <a:endParaRPr lang="fr-FR" dirty="0"/>
          </a:p>
        </p:txBody>
      </p:sp>
      <p:sp>
        <p:nvSpPr>
          <p:cNvPr id="4" name="Espace réservé du numéro de diapositive 3"/>
          <p:cNvSpPr>
            <a:spLocks noGrp="1"/>
          </p:cNvSpPr>
          <p:nvPr>
            <p:ph type="sldNum" sz="quarter" idx="4294967295"/>
          </p:nvPr>
        </p:nvSpPr>
        <p:spPr>
          <a:xfrm>
            <a:off x="6553200" y="6411913"/>
            <a:ext cx="725488" cy="365125"/>
          </a:xfrm>
          <a:prstGeom prst="rect">
            <a:avLst/>
          </a:prstGeom>
        </p:spPr>
        <p:txBody>
          <a:bodyPr/>
          <a:lstStyle/>
          <a:p>
            <a:fld id="{CE53D222-3A21-41F0-A754-4195D86F7AE3}" type="slidenum">
              <a:rPr lang="fr-FR" altLang="fr-FR" smtClean="0"/>
              <a:pPr/>
              <a:t>8</a:t>
            </a:fld>
            <a:endParaRPr lang="fr-FR" altLang="fr-FR"/>
          </a:p>
        </p:txBody>
      </p:sp>
      <p:pic>
        <p:nvPicPr>
          <p:cNvPr id="7" name="Image 6" descr="Image1 copie.jpg"/>
          <p:cNvPicPr>
            <a:picLocks noChangeAspect="1"/>
          </p:cNvPicPr>
          <p:nvPr/>
        </p:nvPicPr>
        <p:blipFill>
          <a:blip r:embed="rId2"/>
          <a:stretch>
            <a:fillRect/>
          </a:stretch>
        </p:blipFill>
        <p:spPr>
          <a:xfrm>
            <a:off x="2411760" y="1124744"/>
            <a:ext cx="4032448" cy="2451728"/>
          </a:xfrm>
          <a:prstGeom prst="rect">
            <a:avLst/>
          </a:prstGeom>
        </p:spPr>
      </p:pic>
      <p:sp>
        <p:nvSpPr>
          <p:cNvPr id="8"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extLst>
      <p:ext uri="{BB962C8B-B14F-4D97-AF65-F5344CB8AC3E}">
        <p14:creationId xmlns="" xmlns:p14="http://schemas.microsoft.com/office/powerpoint/2010/main" val="1028911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p:txBody>
          <a:bodyPr wrap="square" numCol="1" anchorCtr="0" compatLnSpc="1">
            <a:prstTxWarp prst="textNoShape">
              <a:avLst/>
            </a:prstTxWarp>
          </a:bodyPr>
          <a:lstStyle/>
          <a:p>
            <a:pPr eaLnBrk="1" hangingPunct="1"/>
            <a:r>
              <a:rPr lang="fr-FR" altLang="fr-FR" cap="none" dirty="0" smtClean="0">
                <a:cs typeface="Arial" pitchFamily="34" charset="0"/>
              </a:rPr>
              <a:t>TRAITEMENT DES BONS COMPORTEMENTS</a:t>
            </a:r>
          </a:p>
        </p:txBody>
      </p:sp>
      <p:sp>
        <p:nvSpPr>
          <p:cNvPr id="20482" name="Espace réservé du texte 2"/>
          <p:cNvSpPr>
            <a:spLocks noGrp="1"/>
          </p:cNvSpPr>
          <p:nvPr>
            <p:ph type="body" sz="quarter" idx="12"/>
          </p:nvPr>
        </p:nvSpPr>
        <p:spPr>
          <a:xfrm>
            <a:off x="457200" y="1125538"/>
            <a:ext cx="8218488" cy="5040312"/>
          </a:xfrm>
        </p:spPr>
        <p:txBody>
          <a:bodyPr/>
          <a:lstStyle/>
          <a:p>
            <a:pPr marL="0" indent="0">
              <a:buFont typeface="Lucida Grande"/>
              <a:buNone/>
            </a:pPr>
            <a:r>
              <a:rPr lang="fr-FR" altLang="fr-FR" b="1" dirty="0" smtClean="0">
                <a:cs typeface="Arial" pitchFamily="34" charset="0"/>
              </a:rPr>
              <a:t>Il est attendu des collaborateurs de Total de :</a:t>
            </a:r>
          </a:p>
          <a:p>
            <a:pPr marL="0" indent="0">
              <a:buFont typeface="Lucida Grande"/>
              <a:buNone/>
            </a:pPr>
            <a:endParaRPr lang="fr-FR" altLang="fr-FR" b="1" dirty="0" smtClean="0">
              <a:cs typeface="Arial" pitchFamily="34" charset="0"/>
            </a:endParaRPr>
          </a:p>
          <a:p>
            <a:r>
              <a:rPr lang="fr-FR" altLang="fr-FR" dirty="0" smtClean="0">
                <a:cs typeface="Arial" pitchFamily="34" charset="0"/>
              </a:rPr>
              <a:t>Considérer le respect des règles, l’exemplarité, la réactivité,…</a:t>
            </a:r>
          </a:p>
          <a:p>
            <a:pPr lvl="1">
              <a:buFont typeface="Wingdings" charset="2"/>
              <a:buChar char="Ø"/>
            </a:pPr>
            <a:r>
              <a:rPr lang="fr-FR" altLang="fr-FR" dirty="0">
                <a:cs typeface="Arial" pitchFamily="34" charset="0"/>
              </a:rPr>
              <a:t>Encourager au quotidien toute pratique conforme aux </a:t>
            </a:r>
            <a:r>
              <a:rPr lang="fr-FR" altLang="fr-FR" dirty="0" smtClean="0">
                <a:cs typeface="Arial" pitchFamily="34" charset="0"/>
              </a:rPr>
              <a:t>règles</a:t>
            </a:r>
          </a:p>
          <a:p>
            <a:pPr lvl="1">
              <a:buFont typeface="Wingdings" charset="2"/>
              <a:buChar char="Ø"/>
            </a:pPr>
            <a:endParaRPr lang="fr-FR" altLang="fr-FR" dirty="0" smtClean="0">
              <a:cs typeface="Arial" pitchFamily="34" charset="0"/>
            </a:endParaRPr>
          </a:p>
          <a:p>
            <a:pPr marL="271463" indent="-271463"/>
            <a:r>
              <a:rPr lang="fr-FR" altLang="fr-FR" dirty="0" smtClean="0">
                <a:cs typeface="Arial" pitchFamily="34" charset="0"/>
              </a:rPr>
              <a:t>Reconnaître une attitude proactive</a:t>
            </a:r>
          </a:p>
          <a:p>
            <a:pPr lvl="1">
              <a:buFont typeface="Wingdings" charset="2"/>
              <a:buChar char="Ø"/>
            </a:pPr>
            <a:r>
              <a:rPr lang="fr-FR" altLang="fr-FR" dirty="0">
                <a:cs typeface="Arial" pitchFamily="34" charset="0"/>
              </a:rPr>
              <a:t>Encourager les attitudes proactives (initiatives, contribution active, remontée des difficultés en proposant des solutions,</a:t>
            </a:r>
            <a:r>
              <a:rPr lang="is-IS" altLang="fr-FR" dirty="0">
                <a:cs typeface="Arial" pitchFamily="34" charset="0"/>
              </a:rPr>
              <a:t>…)</a:t>
            </a:r>
            <a:r>
              <a:rPr lang="fr-FR" altLang="fr-FR" dirty="0">
                <a:cs typeface="Arial" pitchFamily="34" charset="0"/>
              </a:rPr>
              <a:t> plutôt qu’uniquement les </a:t>
            </a:r>
            <a:r>
              <a:rPr lang="fr-FR" altLang="fr-FR" dirty="0" smtClean="0">
                <a:cs typeface="Arial" pitchFamily="34" charset="0"/>
              </a:rPr>
              <a:t>résultats</a:t>
            </a:r>
          </a:p>
          <a:p>
            <a:pPr lvl="1">
              <a:buFont typeface="Wingdings" charset="2"/>
              <a:buChar char="Ø"/>
            </a:pPr>
            <a:endParaRPr lang="fr-FR" altLang="fr-FR" dirty="0" smtClean="0">
              <a:cs typeface="Arial" pitchFamily="34" charset="0"/>
            </a:endParaRPr>
          </a:p>
          <a:p>
            <a:pPr marL="271463" indent="-271463"/>
            <a:r>
              <a:rPr lang="fr-FR" altLang="fr-FR" dirty="0" smtClean="0">
                <a:cs typeface="Arial" pitchFamily="34" charset="0"/>
              </a:rPr>
              <a:t>Promouvoir une action ou un comportement</a:t>
            </a:r>
          </a:p>
          <a:p>
            <a:pPr lvl="1">
              <a:buFont typeface="Wingdings" charset="2"/>
              <a:buChar char="Ø"/>
            </a:pPr>
            <a:r>
              <a:rPr lang="fr-FR" altLang="fr-FR" dirty="0">
                <a:cs typeface="Arial" pitchFamily="34" charset="0"/>
              </a:rPr>
              <a:t>Récompenser les actions significatives, comportements exemplaires,</a:t>
            </a:r>
            <a:r>
              <a:rPr lang="is-IS" altLang="fr-FR" dirty="0">
                <a:cs typeface="Arial" pitchFamily="34" charset="0"/>
              </a:rPr>
              <a:t>…</a:t>
            </a:r>
          </a:p>
          <a:p>
            <a:pPr marL="0" indent="0">
              <a:buFont typeface="Wingdings" pitchFamily="2" charset="2"/>
              <a:buChar char="Ø"/>
            </a:pPr>
            <a:endParaRPr lang="fr-FR" altLang="fr-FR" sz="1600" dirty="0" smtClean="0">
              <a:cs typeface="Arial" pitchFamily="34" charset="0"/>
            </a:endParaRPr>
          </a:p>
        </p:txBody>
      </p:sp>
      <p:sp>
        <p:nvSpPr>
          <p:cNvPr id="20483"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fld id="{CE5E253E-5F0A-4893-9938-A004B9C5954B}" type="slidenum">
              <a:rPr lang="fr-FR" altLang="fr-FR"/>
              <a:pPr/>
              <a:t>9</a:t>
            </a:fld>
            <a:endParaRPr lang="fr-FR" altLang="fr-FR"/>
          </a:p>
        </p:txBody>
      </p:sp>
      <p:sp>
        <p:nvSpPr>
          <p:cNvPr id="6" name="Rectangle 8"/>
          <p:cNvSpPr>
            <a:spLocks noChangeArrowheads="1"/>
          </p:cNvSpPr>
          <p:nvPr/>
        </p:nvSpPr>
        <p:spPr bwMode="auto">
          <a:xfrm>
            <a:off x="1562890" y="5517232"/>
            <a:ext cx="6007107"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eaLnBrk="1" hangingPunct="1">
              <a:spcBef>
                <a:spcPts val="0"/>
              </a:spcBef>
              <a:spcAft>
                <a:spcPts val="0"/>
              </a:spcAft>
              <a:buFont typeface="Lucida Grande"/>
              <a:buNone/>
            </a:pPr>
            <a:endParaRPr lang="fr-FR" altLang="fr-FR" sz="800" b="1" dirty="0" smtClean="0">
              <a:solidFill>
                <a:srgbClr val="A90025"/>
              </a:solidFill>
            </a:endParaRPr>
          </a:p>
          <a:p>
            <a:pPr algn="ctr" eaLnBrk="1" hangingPunct="1">
              <a:spcBef>
                <a:spcPts val="0"/>
              </a:spcBef>
              <a:spcAft>
                <a:spcPts val="0"/>
              </a:spcAft>
              <a:buFont typeface="Lucida Grande"/>
              <a:buNone/>
            </a:pPr>
            <a:r>
              <a:rPr lang="fr-FR" altLang="fr-FR" sz="2000" b="1" dirty="0" smtClean="0">
                <a:solidFill>
                  <a:srgbClr val="A90025"/>
                </a:solidFill>
              </a:rPr>
              <a:t>Pratiquer la reconnaissance au quotidien</a:t>
            </a:r>
          </a:p>
          <a:p>
            <a:pPr algn="ctr" eaLnBrk="1" hangingPunct="1">
              <a:spcBef>
                <a:spcPts val="0"/>
              </a:spcBef>
              <a:spcAft>
                <a:spcPts val="0"/>
              </a:spcAft>
              <a:buFont typeface="Lucida Grande"/>
              <a:buNone/>
            </a:pPr>
            <a:endParaRPr lang="fr-FR" altLang="fr-FR" sz="800" b="1" dirty="0">
              <a:solidFill>
                <a:srgbClr val="A90025"/>
              </a:solidFill>
            </a:endParaRPr>
          </a:p>
        </p:txBody>
      </p:sp>
      <p:sp>
        <p:nvSpPr>
          <p:cNvPr id="7"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r-FR" altLang="fr-FR" sz="900" dirty="0" smtClean="0">
                <a:latin typeface="Arial" pitchFamily="34" charset="0"/>
                <a:cs typeface="Arial" pitchFamily="34" charset="0"/>
              </a:rPr>
              <a:t>Kit intégration H3SE - TCG 4.1 - Comportements (positifs et négatifs) – V2</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a8fW2NMMUGNFssej4M1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a8fW2NMMUGNFssej4M1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heme/theme1.xml><?xml version="1.0" encoding="utf-8"?>
<a:theme xmlns:a="http://schemas.openxmlformats.org/drawingml/2006/main" name="TOTAL-FR-modele rouge 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FR PPT ROUGE FONCE LOGO.pptx" id="{61CC4C7C-92FC-429F-A50D-CFA4B2695BBB}" vid="{B8EC27D0-A928-40AB-9C2D-136AEEA527D0}"/>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TOTAL-FR-modele rouge fonce</Template>
  <TotalTime>2</TotalTime>
  <Words>888</Words>
  <Application>Microsoft Office PowerPoint</Application>
  <PresentationFormat>Affichage à l'écran (4:3)</PresentationFormat>
  <Paragraphs>175</Paragraphs>
  <Slides>14</Slides>
  <Notes>7</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TOTAL-FR-modele rouge fonce</vt:lpstr>
      <vt:lpstr>Comportements (positifs et négatifs)</vt:lpstr>
      <vt:lpstr>Les objectifs du module</vt:lpstr>
      <vt:lpstr>Vidéo retour d’expérience</vt:lpstr>
      <vt:lpstr>Les 3 piliers de la sécurité</vt:lpstr>
      <vt:lpstr>Définition du Comportement</vt:lpstr>
      <vt:lpstr>Exercice</vt:lpstr>
      <vt:lpstr>Adopter le bon comportement sécurité</vt:lpstr>
      <vt:lpstr>Adopter le bon comportement sécurité</vt:lpstr>
      <vt:lpstr>TRAITEMENT DES BONS COMPORTEMENTS</vt:lpstr>
      <vt:lpstr>Traitement des écarts de comportement</vt:lpstr>
      <vt:lpstr>Écarts de comportement</vt:lpstr>
      <vt:lpstr>Évaluation de la nature de l’écart</vt:lpstr>
      <vt:lpstr>Réaction adaptée à l’écart</vt:lpstr>
      <vt:lpstr>synthèse</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Comportements (positifs et négatifs)</dc:title>
  <dc:creator>J0489914</dc:creator>
  <cp:lastModifiedBy>J0489914</cp:lastModifiedBy>
  <cp:revision>1</cp:revision>
  <dcterms:created xsi:type="dcterms:W3CDTF">2017-09-21T10:47:34Z</dcterms:created>
  <dcterms:modified xsi:type="dcterms:W3CDTF">2017-09-21T10:49:53Z</dcterms:modified>
</cp:coreProperties>
</file>