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5" r:id="rId4"/>
    <p:sldId id="264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72" r:id="rId14"/>
    <p:sldId id="276" r:id="rId1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  <p:cmAuthor id="2" name="Vincent Martin" initials="V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BD2B0B"/>
    <a:srgbClr val="3876AF"/>
    <a:srgbClr val="133C75"/>
    <a:srgbClr val="7ABFC0"/>
    <a:srgbClr val="CAEBEA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861" autoAdjust="0"/>
    <p:restoredTop sz="86364" autoAdjust="0"/>
  </p:normalViewPr>
  <p:slideViewPr>
    <p:cSldViewPr snapToObjects="1">
      <p:cViewPr>
        <p:scale>
          <a:sx n="60" d="100"/>
          <a:sy n="60" d="100"/>
        </p:scale>
        <p:origin x="-72" y="-11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E79C938-FA7D-452D-A8CB-8D628AB482C3}" type="datetimeFigureOut">
              <a:rPr lang="fr-FR" altLang="fr-FR"/>
              <a:pPr/>
              <a:t>08/06/2017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1927B4A-8086-4C0D-B358-F214493D19A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321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CD01CFA-4AA6-4544-A106-63EA7A58E759}" type="datetimeFigureOut">
              <a:rPr lang="fr-FR" altLang="fr-FR"/>
              <a:pPr/>
              <a:t>08/06/2017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77C4B3-80C1-46C4-8F8A-F343DB2277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584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86060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scopo è di arrivare al concetto di comportamento come azione osservabile, concreta, e non un'idea o un'intenzione…</a:t>
            </a:r>
          </a:p>
          <a:p>
            <a:pPr algn="l" rtl="0"/>
            <a:r>
              <a:rPr lang="i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necessario, incanalare la discussione verso il confronto fra comportamento ed intenzione.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5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43566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comportamenti sicurezza non sono così facili da adottare. A volte, è necessario cambiare le proprie abitudini, apprendere, evolvere… È dunque tanto più importante riconoscerli, dargli importanza per essere vicino ai colleghi. Vi propongo di guardare insieme il modo in cui sono trattati i comportamenti buoni e cattivi all’interno di Total.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6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51380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Questi comportamenti attesi valgono anche verso i nostri contractor.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9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3601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11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50570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Questo logigramma mostra la logica di analisi di una cattiva condotta per decidere se si tratta di un’inadempienza o di un errore.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20919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La stop card è certamente uno strumento essenziale nella reazione alla cattiva condotta.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13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3118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36CE5-2BC7-4F54-B7E0-8109D33A9A4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53D222-3A21-41F0-A754-4195D86F7AE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E0E69-A6A0-4514-9645-50717F5B39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4222A-88D1-42CD-80D5-E8565A073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5E55D9-300B-427E-9D66-B6AB9FDB4F9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52DF0C-42F9-46CB-9960-E48E272C05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790CCF-2FFD-4978-840B-E0C82665C3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10086-099E-4035-88BE-7438193C4C7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DB065-26C5-42A6-9691-99CA056CE2E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947174E9-708B-4AA3-8616-D76E6DDC57A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2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teriel/Death%20in%20the%20oilfield-fr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Comportamenti</a:t>
            </a:r>
            <a:r>
              <a:rPr lang="it">
                <a:ea typeface="+mj-ea"/>
              </a:rPr>
              <a:t/>
            </a:r>
            <a:br>
              <a:rPr lang="it">
                <a:ea typeface="+mj-ea"/>
              </a:rPr>
            </a:br>
            <a:r>
              <a:rPr lang="it" b="1" i="0" u="none" baseline="0">
                <a:ea typeface="+mj-ea"/>
              </a:rPr>
              <a:t> (positivi e negativi)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Kit di inserimento H3SE</a:t>
            </a:r>
          </a:p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Modulo TCG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Trattamento rispetto alle cattive condotte</a:t>
            </a:r>
            <a:endParaRPr lang="it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268413"/>
            <a:ext cx="8218488" cy="5040312"/>
          </a:xfrm>
          <a:solidFill>
            <a:schemeClr val="bg1"/>
          </a:solidFill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i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it" b="1" i="0" u="none" baseline="0">
                <a:cs typeface="Arial" pitchFamily="34" charset="0"/>
              </a:rPr>
              <a:t>Differenza tra errore e inadempienza</a:t>
            </a:r>
          </a:p>
          <a:p>
            <a:pPr marL="0" indent="0" algn="l" rtl="0"/>
            <a:endParaRPr lang="it" altLang="fr-FR" dirty="0" smtClean="0">
              <a:cs typeface="Arial" pitchFamily="34" charset="0"/>
            </a:endParaRPr>
          </a:p>
          <a:p>
            <a:pPr marL="432000" indent="0" algn="l" rtl="0">
              <a:buFont typeface="Lucida Grande"/>
              <a:buNone/>
            </a:pPr>
            <a:r>
              <a:rPr lang="it" sz="1800" b="1" i="0" u="none" baseline="0">
                <a:cs typeface="Arial" pitchFamily="34" charset="0"/>
              </a:rPr>
              <a:t>Inadempienza: </a:t>
            </a:r>
            <a:r>
              <a:rPr lang="it" sz="1800" b="0" i="0" u="none" baseline="0">
                <a:cs typeface="Arial" pitchFamily="34" charset="0"/>
              </a:rPr>
              <a:t>carattere</a:t>
            </a:r>
            <a:r>
              <a:rPr lang="it" sz="1800" b="1" i="0" u="none" baseline="0">
                <a:cs typeface="Arial" pitchFamily="34" charset="0"/>
              </a:rPr>
              <a:t> intenzionale</a:t>
            </a:r>
            <a:endParaRPr lang="it" altLang="fr-FR" sz="1800" dirty="0" smtClean="0">
              <a:cs typeface="Arial" pitchFamily="34" charset="0"/>
            </a:endParaRPr>
          </a:p>
          <a:p>
            <a:pPr marL="432000" indent="0" algn="l" rtl="0">
              <a:buFont typeface="Wingdings" pitchFamily="2" charset="2"/>
              <a:buChar char="Ø"/>
            </a:pPr>
            <a:r>
              <a:rPr lang="it" sz="1800" b="0" i="0" u="none" baseline="0">
                <a:cs typeface="Arial" pitchFamily="34" charset="0"/>
              </a:rPr>
              <a:t>Necessità di reagire in termini di </a:t>
            </a:r>
            <a:r>
              <a:rPr lang="it" sz="1800" b="1" i="0" u="none" baseline="0">
                <a:solidFill>
                  <a:srgbClr val="C00000"/>
                </a:solidFill>
                <a:cs typeface="Arial" pitchFamily="34" charset="0"/>
              </a:rPr>
              <a:t>sanzione adeguata</a:t>
            </a:r>
          </a:p>
          <a:p>
            <a:pPr marL="0" indent="0" algn="l" rtl="0"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  <a:p>
            <a:pPr marL="432000" indent="0" algn="l" rtl="0">
              <a:buNone/>
            </a:pPr>
            <a:r>
              <a:rPr lang="it" sz="1800" b="1" i="0" u="none" baseline="0">
                <a:cs typeface="Arial" pitchFamily="34" charset="0"/>
              </a:rPr>
              <a:t>Errore</a:t>
            </a:r>
            <a:r>
              <a:rPr lang="it" sz="1800" b="0" i="0" u="none" baseline="0">
                <a:cs typeface="Arial" pitchFamily="34" charset="0"/>
              </a:rPr>
              <a:t>: carattere </a:t>
            </a:r>
            <a:r>
              <a:rPr lang="it" sz="1800" b="1" i="0" u="none" baseline="0">
                <a:cs typeface="Arial" pitchFamily="34" charset="0"/>
              </a:rPr>
              <a:t>non intenzionale</a:t>
            </a:r>
          </a:p>
          <a:p>
            <a:pPr marL="432000" indent="0" algn="l" rtl="0">
              <a:buFont typeface="Wingdings" pitchFamily="2" charset="2"/>
              <a:buChar char="Ø"/>
            </a:pPr>
            <a:r>
              <a:rPr lang="it" sz="1800" b="0" i="0" u="none" baseline="0">
                <a:cs typeface="Arial" pitchFamily="34" charset="0"/>
              </a:rPr>
              <a:t>Necessità di </a:t>
            </a:r>
            <a:r>
              <a:rPr lang="it" sz="1800" b="1" i="0" u="none" baseline="0">
                <a:solidFill>
                  <a:srgbClr val="FFFF00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cs typeface="Arial" pitchFamily="34" charset="0"/>
              </a:rPr>
              <a:t>educare</a:t>
            </a:r>
            <a:r>
              <a:rPr lang="it" sz="1800" b="0" i="0" u="none" baseline="0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pPr marL="0" indent="0" algn="l" rtl="0"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A82E376-B67B-4A6F-9632-231F6692FD3F}" type="slidenum">
              <a:rPr/>
              <a:pPr/>
              <a:t>10</a:t>
            </a:fld>
            <a:endParaRPr lang="it" altLang="fr-FR"/>
          </a:p>
        </p:txBody>
      </p:sp>
      <p:sp>
        <p:nvSpPr>
          <p:cNvPr id="6" name="Cube 5"/>
          <p:cNvSpPr>
            <a:spLocks noChangeArrowheads="1"/>
          </p:cNvSpPr>
          <p:nvPr/>
        </p:nvSpPr>
        <p:spPr bwMode="auto">
          <a:xfrm rot="609520">
            <a:off x="437231" y="2520719"/>
            <a:ext cx="360363" cy="504825"/>
          </a:xfrm>
          <a:prstGeom prst="cube">
            <a:avLst>
              <a:gd name="adj" fmla="val 9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8" name="Cube 7"/>
          <p:cNvSpPr>
            <a:spLocks noChangeArrowheads="1"/>
          </p:cNvSpPr>
          <p:nvPr/>
        </p:nvSpPr>
        <p:spPr bwMode="auto">
          <a:xfrm rot="609520">
            <a:off x="437232" y="3898331"/>
            <a:ext cx="360362" cy="504825"/>
          </a:xfrm>
          <a:prstGeom prst="cube">
            <a:avLst>
              <a:gd name="adj" fmla="val 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8" y="5085184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2000" b="0" i="0" u="none" baseline="0">
                <a:solidFill>
                  <a:srgbClr val="A90025"/>
                </a:solidFill>
              </a:rPr>
              <a:t>Qualsiasi scarto deve condurre ad una reazione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Cattiva condotta</a:t>
            </a:r>
            <a:endParaRPr lang="it" dirty="0"/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0FED822-FB17-4D7F-A9B1-7283ECAB6D60}" type="slidenum">
              <a:rPr/>
              <a:pPr/>
              <a:t>11</a:t>
            </a:fld>
            <a:endParaRPr lang="it" altLang="fr-FR"/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3744913" y="548680"/>
            <a:ext cx="5219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Guidare in eccesso di velocità sul sito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Dimenticare una tappa importante di una procedura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Portare dell'alcool sul sito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Capire male un piano o una procedura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Non utilizzare i DPI in dotazione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Confondere due prodotti chimici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Guidare una macchina di cantiere senza mettere la cintura di sicurezza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Utilizzare il cellulare mentre si guida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it" b="0" i="0" u="none" baseline="0" dirty="0"/>
              <a:t>Aprire una valvola diversa da quella indicata nella procedura poiché non vi sembra essere quella giusta</a:t>
            </a:r>
          </a:p>
        </p:txBody>
      </p:sp>
      <p:sp>
        <p:nvSpPr>
          <p:cNvPr id="7" name="Rectangle 6"/>
          <p:cNvSpPr/>
          <p:nvPr/>
        </p:nvSpPr>
        <p:spPr>
          <a:xfrm rot="20532324">
            <a:off x="477948" y="2053064"/>
            <a:ext cx="286809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it" sz="3200" b="1" i="0" u="none" baseline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Intenzionale?</a:t>
            </a:r>
          </a:p>
        </p:txBody>
      </p:sp>
      <p:sp>
        <p:nvSpPr>
          <p:cNvPr id="8" name="Rectangle 7"/>
          <p:cNvSpPr/>
          <p:nvPr/>
        </p:nvSpPr>
        <p:spPr>
          <a:xfrm rot="1714872">
            <a:off x="11473" y="3926940"/>
            <a:ext cx="38010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it" sz="32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Non intenzionale?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5000"/>
          </a:xfrm>
        </p:spPr>
        <p:txBody>
          <a:bodyPr/>
          <a:lstStyle/>
          <a:p>
            <a:pPr algn="l" rtl="0">
              <a:defRPr/>
            </a:pPr>
            <a:r>
              <a:rPr lang="it" b="1" i="0" u="none" baseline="0" dirty="0"/>
              <a:t>Valutazione della natura della cattiva condotta</a:t>
            </a:r>
            <a:endParaRPr lang="it" dirty="0"/>
          </a:p>
        </p:txBody>
      </p:sp>
      <p:sp>
        <p:nvSpPr>
          <p:cNvPr id="23554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DFB17313-296B-4732-ADDB-D854810B3799}" type="slidenum">
              <a:rPr/>
              <a:pPr/>
              <a:t>12</a:t>
            </a:fld>
            <a:endParaRPr lang="it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52736"/>
            <a:ext cx="4726682" cy="5049275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Reazione adeguata alla cattiva condotta</a:t>
            </a:r>
            <a:endParaRPr lang="it" dirty="0"/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i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In caso di cattiva condotta, è necessario </a:t>
            </a:r>
            <a:r>
              <a:rPr lang="it" b="1" i="0" u="none" baseline="0">
                <a:cs typeface="Arial" pitchFamily="34" charset="0"/>
              </a:rPr>
              <a:t>compiere ogni sforzo per evitare che la cattiva condotta si verifichi nuovamente</a:t>
            </a:r>
            <a:r>
              <a:rPr lang="it" b="0" i="0" u="none" baseline="0">
                <a:cs typeface="Arial" pitchFamily="34" charset="0"/>
              </a:rPr>
              <a:t>:</a:t>
            </a:r>
            <a:endParaRPr lang="it" altLang="fr-FR" dirty="0" smtClean="0">
              <a:cs typeface="Arial" pitchFamily="34" charset="0"/>
            </a:endParaRPr>
          </a:p>
          <a:p>
            <a:pPr algn="l" rtl="0"/>
            <a:r>
              <a:rPr lang="it" b="0" i="0" u="none" baseline="0">
                <a:cs typeface="Arial" pitchFamily="34" charset="0"/>
              </a:rPr>
              <a:t>Reagire e osare dire… utilizzando la </a:t>
            </a:r>
            <a:r>
              <a:rPr lang="it" b="1" i="0" u="none" baseline="0">
                <a:solidFill>
                  <a:srgbClr val="C00000"/>
                </a:solidFill>
                <a:cs typeface="Arial" pitchFamily="34" charset="0"/>
              </a:rPr>
              <a:t>Stop Card</a:t>
            </a:r>
            <a:r>
              <a:rPr lang="it" b="0" i="0" u="none" baseline="0">
                <a:cs typeface="Arial" pitchFamily="34" charset="0"/>
              </a:rPr>
              <a:t>.</a:t>
            </a:r>
            <a:endParaRPr lang="it" altLang="fr-FR" dirty="0" smtClean="0">
              <a:cs typeface="Arial" pitchFamily="34" charset="0"/>
            </a:endParaRPr>
          </a:p>
          <a:p>
            <a:pPr algn="l" rtl="0"/>
            <a:r>
              <a:rPr lang="it" b="0" i="0" u="none" baseline="0">
                <a:cs typeface="Arial" pitchFamily="34" charset="0"/>
              </a:rPr>
              <a:t>Segnalare l'evento</a:t>
            </a:r>
          </a:p>
          <a:p>
            <a:endParaRPr lang="it" altLang="fr-FR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La reazione deve essere adeguata a:</a:t>
            </a:r>
          </a:p>
          <a:p>
            <a:pPr algn="l" rtl="0"/>
            <a:r>
              <a:rPr lang="it" b="0" i="0" u="none" baseline="0">
                <a:cs typeface="Arial" pitchFamily="34" charset="0"/>
              </a:rPr>
              <a:t>la natura della cattiva condotta</a:t>
            </a:r>
          </a:p>
          <a:p>
            <a:pPr algn="l" rtl="0"/>
            <a:r>
              <a:rPr lang="it" b="0" i="0" u="none" baseline="0">
                <a:cs typeface="Arial" pitchFamily="34" charset="0"/>
              </a:rPr>
              <a:t>la gravità potenziale delle sue conseguenze</a:t>
            </a:r>
          </a:p>
          <a:p>
            <a:pPr marL="0" indent="0" algn="l" rtl="0">
              <a:buFont typeface="Lucida Grande"/>
              <a:buNone/>
            </a:pPr>
            <a:endParaRPr lang="i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it" altLang="fr-FR" b="1" dirty="0" smtClean="0">
              <a:cs typeface="Arial" pitchFamily="34" charset="0"/>
            </a:endParaRPr>
          </a:p>
          <a:p>
            <a:pPr marL="0" indent="0" algn="l" rtl="0"/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8DFAC1F-2B9F-43F1-825F-01048CCCC972}" type="slidenum">
              <a:rPr/>
              <a:pPr/>
              <a:t>13</a:t>
            </a:fld>
            <a:endParaRPr lang="it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4058" y="5229200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800" b="0" i="0" u="none" baseline="0">
                <a:solidFill>
                  <a:srgbClr val="A90025"/>
                </a:solidFill>
              </a:rPr>
              <a:t>	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it" sz="2000" b="1" i="0" u="none" baseline="0">
                <a:solidFill>
                  <a:srgbClr val="A90025"/>
                </a:solidFill>
              </a:rPr>
              <a:t>Il diritto all'errore esiste</a:t>
            </a:r>
            <a:endParaRPr lang="it" altLang="fr-FR" sz="2000" b="1" dirty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sintesi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14</a:t>
            </a:fld>
            <a:endParaRPr lang="it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62956" y="1108135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it" sz="2000" b="1" i="0" u="none" baseline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Comportamento = azione osservabile</a:t>
            </a:r>
            <a:r>
              <a:rPr lang="it" sz="2000" b="1" i="0" u="none" baseline="0">
                <a:solidFill>
                  <a:srgbClr val="E20031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 </a:t>
            </a:r>
            <a:r>
              <a:rPr lang="i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it" sz="2000" b="1" i="0" u="none" baseline="0">
                <a:solidFill>
                  <a:srgbClr val="A90025"/>
                </a:solidFill>
              </a:rPr>
              <a:t>intenzione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i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it" sz="2000" b="1" i="0" u="none" baseline="0">
                <a:solidFill>
                  <a:srgbClr val="A90025"/>
                </a:solidFill>
              </a:rPr>
              <a:t>opinione</a:t>
            </a:r>
            <a:endParaRPr lang="it" altLang="fr-FR" sz="2000" b="1" dirty="0">
              <a:solidFill>
                <a:srgbClr val="A90025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5" y="2403361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2000" b="1" i="0" u="none" baseline="0">
                <a:solidFill>
                  <a:srgbClr val="A90025"/>
                </a:solidFill>
              </a:rPr>
              <a:t>Conoscere le regole e applicarle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62887" y="3328660"/>
            <a:ext cx="6372000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2000" b="1" i="0" u="none" baseline="0" dirty="0">
                <a:solidFill>
                  <a:srgbClr val="A90025"/>
                </a:solidFill>
              </a:rPr>
              <a:t>Praticare la riconoscenza nel lavoro di tutti i giorni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5" y="4253959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2000" b="0" i="0" u="none" baseline="0">
                <a:solidFill>
                  <a:srgbClr val="A90025"/>
                </a:solidFill>
              </a:rPr>
              <a:t>Qualsiasi scarto deve condurre ad una reazione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24054" y="5179258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800" b="0" i="0" u="none" baseline="0">
                <a:solidFill>
                  <a:srgbClr val="A90025"/>
                </a:solidFill>
              </a:rPr>
              <a:t>	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it" sz="2000" b="1" i="0" u="none" baseline="0">
                <a:solidFill>
                  <a:srgbClr val="A90025"/>
                </a:solidFill>
              </a:rPr>
              <a:t>Il diritto all'errore esiste</a:t>
            </a:r>
            <a:endParaRPr lang="it" altLang="fr-FR" sz="2000" b="1" dirty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2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79238B1-A10D-48F3-B24F-D9C121A8AEF7}" type="slidenum">
              <a:rPr/>
              <a:pPr/>
              <a:t>2</a:t>
            </a:fld>
            <a:endParaRPr lang="it" altLang="fr-FR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Gli 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735882"/>
          </a:xfrm>
        </p:spPr>
        <p:txBody>
          <a:bodyPr/>
          <a:lstStyle/>
          <a:p>
            <a:pPr marL="0" indent="0" algn="l" rtl="0" eaLnBrk="1" hangingPunct="1">
              <a:buFont typeface="Lucida Grande"/>
              <a:buNone/>
            </a:pPr>
            <a:r>
              <a:rPr lang="it" b="1" i="0" u="none" baseline="0">
                <a:cs typeface="Arial" pitchFamily="34" charset="0"/>
              </a:rPr>
              <a:t>Al termine di questo modulo:</a:t>
            </a:r>
          </a:p>
          <a:p>
            <a:pPr marL="0" indent="0" algn="l" rtl="0" eaLnBrk="1" hangingPunct="1"/>
            <a:endParaRPr lang="it" altLang="fr-FR" dirty="0" smtClean="0">
              <a:cs typeface="Arial" pitchFamily="34" charset="0"/>
            </a:endParaRPr>
          </a:p>
          <a:p>
            <a:pPr marL="284400" indent="-284400" algn="l" rtl="0" eaLnBrk="1" hangingPunct="1"/>
            <a:r>
              <a:rPr lang="it" b="0" i="0" u="none" baseline="0">
                <a:cs typeface="Arial" pitchFamily="34" charset="0"/>
              </a:rPr>
              <a:t>Avrete capito che gli errori comportamentali possono avere conseguenze gravi (HIPO*, incidenti,…).</a:t>
            </a:r>
          </a:p>
          <a:p>
            <a:pPr marL="284400" indent="-284400" algn="l" rtl="0" eaLnBrk="1" hangingPunct="1"/>
            <a:r>
              <a:rPr lang="it" b="0" i="0" u="none" baseline="0">
                <a:cs typeface="Arial" pitchFamily="34" charset="0"/>
              </a:rPr>
              <a:t>Conoscerete il comportamento sicurezza atteso dai dipendenti Total.</a:t>
            </a:r>
          </a:p>
          <a:p>
            <a:pPr marL="284400" indent="-284400" algn="l" rtl="0" eaLnBrk="1" hangingPunct="1"/>
            <a:r>
              <a:rPr lang="it" b="0" i="0" u="none" baseline="0">
                <a:cs typeface="Arial" pitchFamily="34" charset="0"/>
              </a:rPr>
              <a:t>Sarete in grado di identificare un comportamento positivo da incoraggiare ed un comportamento negativo sul quale intervenire all’interno di Total.</a:t>
            </a:r>
          </a:p>
          <a:p>
            <a:pPr marL="0" indent="0" algn="l" rtl="0" eaLnBrk="1" hangingPunct="1"/>
            <a:endParaRPr lang="it" altLang="fr-FR" dirty="0" smtClean="0">
              <a:cs typeface="Arial" pitchFamily="34" charset="0"/>
            </a:endParaRPr>
          </a:p>
          <a:p>
            <a:pPr marL="0" indent="0" algn="l" rtl="0" eaLnBrk="1" hangingPunct="1"/>
            <a:endParaRPr lang="it" altLang="fr-FR" dirty="0" smtClean="0">
              <a:cs typeface="Arial" pitchFamily="34" charset="0"/>
            </a:endParaRPr>
          </a:p>
          <a:p>
            <a:pPr marL="0" indent="0" algn="l" rtl="0" eaLnBrk="1" hangingPunct="1"/>
            <a:endParaRPr lang="it" altLang="fr-FR" dirty="0" smtClean="0">
              <a:cs typeface="Arial" pitchFamily="34" charset="0"/>
            </a:endParaRPr>
          </a:p>
          <a:p>
            <a:pPr marL="0" indent="0" algn="l" rtl="0" eaLnBrk="1" hangingPunct="1">
              <a:buFont typeface="Lucida Grande"/>
              <a:buNone/>
            </a:pPr>
            <a:r>
              <a:rPr lang="it" sz="1600" b="0" i="1" u="none" baseline="0">
                <a:cs typeface="Arial" pitchFamily="34" charset="0"/>
              </a:rPr>
              <a:t>*HIPO = HIgh POtential incidents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Video feedback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3</a:t>
            </a:fld>
            <a:endParaRPr lang="it" alt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69" y="1916832"/>
            <a:ext cx="4251549" cy="3168352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52CC1649-3A62-4590-9077-6808426157B9}" type="slidenum">
              <a:rPr/>
              <a:pPr/>
              <a:t>4</a:t>
            </a:fld>
            <a:endParaRPr lang="it" altLang="fr-FR"/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562230"/>
            <a:ext cx="8218488" cy="4392612"/>
          </a:xfrm>
        </p:spPr>
        <p:txBody>
          <a:bodyPr/>
          <a:lstStyle/>
          <a:p>
            <a:pPr marL="0" indent="0" algn="l" rtl="0" eaLnBrk="1" hangingPunct="1">
              <a:lnSpc>
                <a:spcPct val="80000"/>
              </a:lnSpc>
              <a:buFont typeface="Lucida Grande"/>
              <a:buNone/>
            </a:pPr>
            <a:r>
              <a:rPr lang="it" b="1" i="0" u="none" baseline="0">
                <a:cs typeface="Arial" pitchFamily="34" charset="0"/>
              </a:rPr>
              <a:t>La sicurezza si basa su 3 pilastri:</a:t>
            </a:r>
          </a:p>
          <a:p>
            <a:pPr marL="0" indent="0" algn="l" rtl="0" eaLnBrk="1" hangingPunct="1">
              <a:lnSpc>
                <a:spcPct val="80000"/>
              </a:lnSpc>
              <a:buFont typeface="Lucida Grande"/>
              <a:buNone/>
            </a:pPr>
            <a:endParaRPr lang="it" altLang="fr-FR" sz="1700" dirty="0" smtClean="0">
              <a:cs typeface="Arial" pitchFamily="34" charset="0"/>
            </a:endParaRP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pitchFamily="34" charset="0"/>
              </a:rPr>
              <a:t>Il modo in cui gli impianti/equipaggiamenti sono concepiti/costruiti.</a:t>
            </a: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pitchFamily="34" charset="0"/>
              </a:rPr>
              <a:t>Un sistema di management (regole, procedure, responsabilità...)</a:t>
            </a: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pitchFamily="34" charset="0"/>
              </a:rPr>
              <a:t>I comportamenti umani </a:t>
            </a:r>
          </a:p>
          <a:p>
            <a:pPr marL="0" indent="0" algn="l" rtl="0" eaLnBrk="1" hangingPunct="1">
              <a:lnSpc>
                <a:spcPct val="80000"/>
              </a:lnSpc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r>
              <a:rPr lang="it" sz="1800" b="0" i="0" u="none" baseline="0">
                <a:cs typeface="Arial" pitchFamily="34" charset="0"/>
              </a:rPr>
              <a:t>Tra il 60% e l'80% degli incidenti in postazione lavoro                 </a:t>
            </a:r>
            <a:endParaRPr lang="i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r>
              <a:rPr lang="it" sz="1800" b="0" i="0" u="none" baseline="0">
                <a:cs typeface="Arial" pitchFamily="34" charset="0"/>
              </a:rPr>
              <a:t>cause comportamentali</a:t>
            </a:r>
            <a:endParaRPr lang="it" altLang="fr-FR" sz="1800" dirty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it" altLang="fr-FR" sz="1800" dirty="0" smtClean="0">
              <a:cs typeface="Arial" pitchFamily="34" charset="0"/>
            </a:endParaRPr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4175919" y="4497643"/>
            <a:ext cx="792163" cy="55721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/>
            <a:endParaRPr lang="it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baseline="0">
                <a:cs typeface="Arial" pitchFamily="34" charset="0"/>
              </a:rPr>
              <a:t>I 3 pilastri della sicurezza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6" y="2708920"/>
            <a:ext cx="2629672" cy="20233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Definizione del comportamento</a:t>
            </a:r>
            <a:endParaRPr lang="i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850" y="981075"/>
            <a:ext cx="7993063" cy="5040313"/>
          </a:xfrm>
        </p:spPr>
        <p:txBody>
          <a:bodyPr/>
          <a:lstStyle/>
          <a:p>
            <a:pPr algn="l" rtl="0" eaLnBrk="1" hangingPunct="1"/>
            <a:r>
              <a:rPr lang="it" b="0" i="0" u="sng" baseline="0">
                <a:cs typeface="Arial" pitchFamily="34" charset="0"/>
              </a:rPr>
              <a:t>Esempi di comportamenti: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Parlare alla gente della sicurezza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Non applicare una procedura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Ispezionare regolarmente gli impianti 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…</a:t>
            </a:r>
          </a:p>
          <a:p>
            <a:pPr algn="l" rtl="0" eaLnBrk="1" hangingPunct="1">
              <a:buFont typeface="Courier New" pitchFamily="49" charset="0"/>
              <a:buChar char="o"/>
            </a:pPr>
            <a:endParaRPr lang="it" altLang="fr-FR" sz="1400" dirty="0" smtClean="0">
              <a:cs typeface="Arial" pitchFamily="34" charset="0"/>
            </a:endParaRPr>
          </a:p>
          <a:p>
            <a:pPr algn="l" rtl="0" eaLnBrk="1" hangingPunct="1"/>
            <a:r>
              <a:rPr lang="it" b="0" i="0" u="sng" baseline="0">
                <a:cs typeface="Arial" pitchFamily="34" charset="0"/>
              </a:rPr>
              <a:t>Esempi di altre "attività" che non sono comportamenti: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Pensare di parlare alla gente della sicurezza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Chiedersi se una procedura è applicabile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Riflettere sulla data della prossima ispezione da compiere</a:t>
            </a:r>
          </a:p>
          <a:p>
            <a:pPr lvl="1" algn="l" rtl="0" eaLnBrk="1" hangingPunct="1"/>
            <a:r>
              <a:rPr lang="it" b="0" i="0" u="none" baseline="0">
                <a:cs typeface="Arial" pitchFamily="34" charset="0"/>
              </a:rPr>
              <a:t>…</a:t>
            </a:r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3A6812D-A10A-470C-B244-9295182252DD}" type="slidenum">
              <a:rPr/>
              <a:pPr/>
              <a:t>5</a:t>
            </a:fld>
            <a:endParaRPr lang="it" altLang="fr-FR"/>
          </a:p>
        </p:txBody>
      </p:sp>
      <p:sp>
        <p:nvSpPr>
          <p:cNvPr id="17413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16893" y="5168900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it" sz="2000" b="1" i="0" u="none" baseline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Comportamento = azione osservabile</a:t>
            </a:r>
            <a:r>
              <a:rPr lang="it" sz="2000" b="1" i="0" u="none" baseline="0">
                <a:solidFill>
                  <a:srgbClr val="E20031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 </a:t>
            </a:r>
            <a:r>
              <a:rPr lang="i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it" sz="2000" b="1" i="0" u="none" baseline="0">
                <a:solidFill>
                  <a:srgbClr val="A90025"/>
                </a:solidFill>
              </a:rPr>
              <a:t>intenzione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i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it" sz="2000" b="1" i="0" u="none" baseline="0">
                <a:solidFill>
                  <a:srgbClr val="A90025"/>
                </a:solidFill>
              </a:rPr>
              <a:t>opinione</a:t>
            </a:r>
            <a:endParaRPr lang="it" altLang="fr-FR" sz="2000" b="1" dirty="0">
              <a:solidFill>
                <a:srgbClr val="A900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Esercizio</a:t>
            </a:r>
            <a:endParaRPr lang="it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spcAft>
                <a:spcPts val="1200"/>
              </a:spcAft>
              <a:buFont typeface="Lucida Grande"/>
              <a:buNone/>
            </a:pPr>
            <a:r>
              <a:rPr lang="it" sz="2400" b="1" i="0" u="none" baseline="0">
                <a:solidFill>
                  <a:srgbClr val="404040"/>
                </a:solidFill>
                <a:cs typeface="Arial" pitchFamily="34" charset="0"/>
              </a:rPr>
              <a:t>Comportamento o no?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" b="0" i="0" u="none" baseline="0">
                <a:cs typeface="Arial" pitchFamily="34" charset="0"/>
              </a:rPr>
              <a:t>Lavorare in altezza senza imbracatura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" b="0" i="0" u="none" baseline="0">
                <a:cs typeface="Arial" pitchFamily="34" charset="0"/>
              </a:rPr>
              <a:t>Essere stressato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" b="0" i="0" u="none" baseline="0">
                <a:cs typeface="Arial" pitchFamily="34" charset="0"/>
              </a:rPr>
              <a:t>Realizzare un Safety tour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" b="0" i="0" u="none" baseline="0">
                <a:cs typeface="Arial" pitchFamily="34" charset="0"/>
              </a:rPr>
              <a:t>Suggerire ad uno dei vostri colleghi di fare un Safety tour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" b="0" i="0" u="none" baseline="0">
                <a:cs typeface="Arial" pitchFamily="34" charset="0"/>
              </a:rPr>
              <a:t>Convincervi che la sicurezza è la vostra priorità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it" b="0" i="0" u="none" baseline="0">
                <a:cs typeface="Arial" pitchFamily="34" charset="0"/>
              </a:rPr>
              <a:t>Guidare contromano in autostrada</a:t>
            </a:r>
          </a:p>
          <a:p>
            <a:pPr marL="0" indent="0" algn="l" rtl="0" eaLnBrk="1" hangingPunct="1">
              <a:spcBef>
                <a:spcPts val="600"/>
              </a:spcBef>
            </a:pPr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A077FCEB-2FAB-41EF-B401-039C56F3F4B2}" type="slidenum">
              <a:rPr/>
              <a:pPr/>
              <a:t>6</a:t>
            </a:fld>
            <a:endParaRPr lang="it" altLang="fr-FR"/>
          </a:p>
        </p:txBody>
      </p:sp>
      <p:sp>
        <p:nvSpPr>
          <p:cNvPr id="6" name="Rectangle 5"/>
          <p:cNvSpPr/>
          <p:nvPr/>
        </p:nvSpPr>
        <p:spPr>
          <a:xfrm rot="20366507">
            <a:off x="5386182" y="1246445"/>
            <a:ext cx="34385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eaLnBrk="1" hangingPunct="1">
              <a:defRPr/>
            </a:pPr>
            <a:r>
              <a:rPr lang="it" sz="48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Azione?</a:t>
            </a:r>
          </a:p>
          <a:p>
            <a:pPr algn="l" rtl="0" eaLnBrk="1" hangingPunct="1">
              <a:defRPr/>
            </a:pPr>
            <a:r>
              <a:rPr lang="it" sz="48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Osservabile </a:t>
            </a:r>
            <a:r>
              <a:rPr lang="it" sz="36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Freeform 173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539552" y="2301379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it"/>
          </a:p>
        </p:txBody>
      </p:sp>
      <p:sp>
        <p:nvSpPr>
          <p:cNvPr id="8" name="Freeform 173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39552" y="3813547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it"/>
          </a:p>
        </p:txBody>
      </p:sp>
      <p:sp>
        <p:nvSpPr>
          <p:cNvPr id="9" name="Freeform 17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39552" y="1748267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it"/>
          </a:p>
        </p:txBody>
      </p:sp>
      <p:sp>
        <p:nvSpPr>
          <p:cNvPr id="10" name="Freeform 17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21767" y="2708920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it"/>
          </a:p>
        </p:txBody>
      </p:sp>
      <p:sp>
        <p:nvSpPr>
          <p:cNvPr id="11" name="Freeform 17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21767" y="3212976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it"/>
          </a:p>
        </p:txBody>
      </p:sp>
      <p:sp>
        <p:nvSpPr>
          <p:cNvPr id="12" name="Freeform 172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21767" y="4221088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it"/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 eaLnBrk="1" hangingPunct="1"/>
            <a:endParaRPr lang="it" altLang="fr-FR" dirty="0" smtClean="0">
              <a:cs typeface="Arial" pitchFamily="34" charset="0"/>
            </a:endParaRPr>
          </a:p>
          <a:p>
            <a:pPr algn="l" rtl="0" eaLnBrk="1" hangingPunct="1"/>
            <a:endParaRPr lang="it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Sensazione generale che evitare gli incidenti è innato</a:t>
            </a:r>
          </a:p>
          <a:p>
            <a:pPr algn="l" rtl="0" eaLnBrk="1" hangingPunct="1"/>
            <a:endParaRPr lang="it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In realtà, comportarsi in sicurezza non è né logico, né naturale</a:t>
            </a:r>
          </a:p>
          <a:p>
            <a:pPr algn="l" rtl="0" eaLnBrk="1" hangingPunct="1"/>
            <a:endParaRPr lang="it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Comportarsi in sicurezza è una cosa che si impara</a:t>
            </a:r>
          </a:p>
          <a:p>
            <a:pPr algn="l" rtl="0" eaLnBrk="1" hangingPunct="1"/>
            <a:endParaRPr lang="it" altLang="fr-FR" dirty="0" smtClean="0">
              <a:cs typeface="Arial" pitchFamily="34" charset="0"/>
            </a:endParaRPr>
          </a:p>
          <a:p>
            <a:pPr algn="ctr" rtl="0" eaLnBrk="1" hangingPunct="1">
              <a:buFont typeface="Lucida Grande"/>
              <a:buNone/>
            </a:pPr>
            <a:endParaRPr lang="it" altLang="fr-FR" b="1" dirty="0" smtClean="0">
              <a:solidFill>
                <a:srgbClr val="A90025"/>
              </a:solidFill>
              <a:cs typeface="Arial" pitchFamily="34" charset="0"/>
            </a:endParaRPr>
          </a:p>
          <a:p>
            <a:pPr algn="l" rtl="0" eaLnBrk="1" hangingPunct="1"/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4AC712C-06CC-4052-AF11-65B028D9D197}" type="slidenum">
              <a:rPr/>
              <a:pPr/>
              <a:t>7</a:t>
            </a:fld>
            <a:endParaRPr lang="it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6" y="4603194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2000" b="1" i="0" u="none" baseline="0">
                <a:solidFill>
                  <a:srgbClr val="A90025"/>
                </a:solidFill>
              </a:rPr>
              <a:t>Conoscere le regole e applicarle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Adottare il corretto comportamento sicurezza </a:t>
            </a:r>
            <a:endParaRPr lang="it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Adottare il corretto comportamento sicurezza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80728"/>
            <a:ext cx="8218800" cy="5256584"/>
          </a:xfrm>
        </p:spPr>
        <p:txBody>
          <a:bodyPr/>
          <a:lstStyle/>
          <a:p>
            <a:pPr algn="l" rtl="0" eaLnBrk="1" hangingPunct="1">
              <a:buNone/>
            </a:pPr>
            <a:r>
              <a:rPr lang="it" b="0" i="0" u="none" baseline="0">
                <a:cs typeface="Arial" pitchFamily="34" charset="0"/>
              </a:rPr>
              <a:t>Esempio:</a:t>
            </a:r>
          </a:p>
          <a:p>
            <a:pPr algn="l" rtl="0" eaLnBrk="1" hangingPunct="1">
              <a:buNone/>
            </a:pPr>
            <a:endParaRPr lang="it" altLang="fr-FR" dirty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i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it" altLang="fr-FR" dirty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i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i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i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it" altLang="fr-FR" dirty="0">
              <a:cs typeface="Arial" pitchFamily="34" charset="0"/>
            </a:endParaRPr>
          </a:p>
          <a:p>
            <a:pPr algn="l" rtl="0" eaLnBrk="1" hangingPunct="1">
              <a:spcBef>
                <a:spcPts val="1200"/>
              </a:spcBef>
            </a:pPr>
            <a:r>
              <a:rPr lang="it" b="0" i="0" u="none" baseline="0">
                <a:cs typeface="Arial" pitchFamily="34" charset="0"/>
              </a:rPr>
              <a:t>Tutti i conducenti sanno che ci si ferma ad un semaforo rosso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it" b="0" i="0" u="none" baseline="0">
                <a:cs typeface="Arial" pitchFamily="34" charset="0"/>
              </a:rPr>
              <a:t>Non è né logico né naturale fermarsi su una linea diritta senza circolazione quando c'è una luce rossa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it" b="0" i="0" u="none" baseline="0">
                <a:cs typeface="Arial" pitchFamily="34" charset="0"/>
              </a:rPr>
              <a:t>Tuttavia, abbiamo appreso che occorre fermarsi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8</a:t>
            </a:fld>
            <a:endParaRPr lang="it" altLang="fr-FR"/>
          </a:p>
        </p:txBody>
      </p:sp>
      <p:pic>
        <p:nvPicPr>
          <p:cNvPr id="7" name="Image 6" descr="Image1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4744"/>
            <a:ext cx="4032448" cy="2451728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it" b="1" i="0" u="none" cap="none" baseline="0">
                <a:cs typeface="Arial" pitchFamily="34" charset="0"/>
              </a:rPr>
              <a:t>TRATTAMENTO DEI COMPORTAMENTI CORRETTI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Ci si aspetta dai dipendenti di Total di:</a:t>
            </a:r>
            <a:endParaRPr lang="i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it" altLang="fr-FR" b="1" dirty="0" smtClean="0">
              <a:cs typeface="Arial" pitchFamily="34" charset="0"/>
            </a:endParaRPr>
          </a:p>
          <a:p>
            <a:pPr algn="l" rtl="0"/>
            <a:r>
              <a:rPr lang="it" b="0" i="0" u="none" baseline="0">
                <a:cs typeface="Arial" pitchFamily="34" charset="0"/>
              </a:rPr>
              <a:t>Considerare il rispetto delle regole, l'esemplarità, la reattività,…</a:t>
            </a:r>
          </a:p>
          <a:p>
            <a:pPr lvl="1" algn="l" rtl="0">
              <a:buFont typeface="Wingdings" charset="2"/>
              <a:buChar char="Ø"/>
            </a:pPr>
            <a:r>
              <a:rPr lang="it" b="0" i="0" u="none" baseline="0">
                <a:cs typeface="Arial" pitchFamily="34" charset="0"/>
              </a:rPr>
              <a:t>Incoraggiare nel quotidiano ogni pratica conforme alle regole</a:t>
            </a:r>
          </a:p>
          <a:p>
            <a:pPr lvl="1" algn="l" rtl="0">
              <a:buFont typeface="Wingdings" charset="2"/>
              <a:buChar char="Ø"/>
            </a:pPr>
            <a:endParaRPr lang="it" altLang="fr-FR" dirty="0" smtClean="0">
              <a:cs typeface="Arial" pitchFamily="34" charset="0"/>
            </a:endParaRPr>
          </a:p>
          <a:p>
            <a:pPr marL="271463" indent="-271463" algn="l" rtl="0"/>
            <a:r>
              <a:rPr lang="it" b="0" i="0" u="none" baseline="0">
                <a:cs typeface="Arial" pitchFamily="34" charset="0"/>
              </a:rPr>
              <a:t>Riconoscere un atteggiamento proattivo</a:t>
            </a:r>
          </a:p>
          <a:p>
            <a:pPr lvl="1" algn="l" rtl="0">
              <a:buFont typeface="Wingdings" charset="2"/>
              <a:buChar char="Ø"/>
            </a:pPr>
            <a:r>
              <a:rPr lang="it" b="0" i="0" u="none" baseline="0">
                <a:cs typeface="Arial" pitchFamily="34" charset="0"/>
              </a:rPr>
              <a:t>Incoraggiare gli atteggiamenti proattivi (iniziative, contributo attivo, segnalazione delle difficoltà proponendo soluzioni,…) piuttosto che soltanto i risultati</a:t>
            </a:r>
          </a:p>
          <a:p>
            <a:pPr lvl="1" algn="l" rtl="0">
              <a:buFont typeface="Wingdings" charset="2"/>
              <a:buChar char="Ø"/>
            </a:pPr>
            <a:endParaRPr lang="it" altLang="fr-FR" dirty="0" smtClean="0">
              <a:cs typeface="Arial" pitchFamily="34" charset="0"/>
            </a:endParaRPr>
          </a:p>
          <a:p>
            <a:pPr marL="271463" indent="-271463" algn="l" rtl="0"/>
            <a:r>
              <a:rPr lang="it" b="0" i="0" u="none" baseline="0">
                <a:cs typeface="Arial" pitchFamily="34" charset="0"/>
              </a:rPr>
              <a:t>Promuovere un'azione o un comportamento</a:t>
            </a:r>
          </a:p>
          <a:p>
            <a:pPr lvl="1" algn="l" rtl="0">
              <a:buFont typeface="Wingdings" charset="2"/>
              <a:buChar char="Ø"/>
            </a:pPr>
            <a:r>
              <a:rPr lang="it" b="0" i="0" u="none" baseline="0">
                <a:cs typeface="Arial" pitchFamily="34" charset="0"/>
              </a:rPr>
              <a:t>Premiare le azioni significative, i comportamenti esemplari,…</a:t>
            </a:r>
          </a:p>
          <a:p>
            <a:pPr marL="0" indent="0" algn="l" rtl="0">
              <a:buFont typeface="Wingdings" pitchFamily="2" charset="2"/>
              <a:buChar char="Ø"/>
            </a:pPr>
            <a:endParaRPr lang="it" altLang="fr-FR" sz="1600" dirty="0" smtClean="0">
              <a:cs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E5E253E-5F0A-4893-9938-A004B9C5954B}" type="slidenum">
              <a:rPr/>
              <a:pPr/>
              <a:t>9</a:t>
            </a:fld>
            <a:endParaRPr lang="it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62890" y="5517232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it" sz="2000" b="1" i="0" u="none" baseline="0">
                <a:solidFill>
                  <a:srgbClr val="A90025"/>
                </a:solidFill>
              </a:rPr>
              <a:t>Praticare la riconoscenza nel lavoro di tutti i giorni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i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sz="900" b="0" i="0" u="none" baseline="0">
                <a:latin typeface="Arial" pitchFamily="34" charset="0"/>
                <a:cs typeface="Arial" pitchFamily="34" charset="0"/>
              </a:rPr>
              <a:t>Kit di inserimento H3SE - TCG 4.1 - Comportamenti (positivi e negativi) – V2</a:t>
            </a:r>
            <a:endParaRPr lang="i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1011</TotalTime>
  <Words>892</Words>
  <Application>Microsoft Office PowerPoint</Application>
  <PresentationFormat>Affichage à l'écran (4:3)</PresentationFormat>
  <Paragraphs>175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fr_total_modele_rouge_fonce</vt:lpstr>
      <vt:lpstr>Comportamenti  (positivi e negativi)</vt:lpstr>
      <vt:lpstr>Gli obiettivi del modulo</vt:lpstr>
      <vt:lpstr>Video feedback</vt:lpstr>
      <vt:lpstr>I 3 pilastri della sicurezza</vt:lpstr>
      <vt:lpstr>Definizione del comportamento</vt:lpstr>
      <vt:lpstr>Esercizio</vt:lpstr>
      <vt:lpstr>Adottare il corretto comportamento sicurezza </vt:lpstr>
      <vt:lpstr>Adottare il corretto comportamento sicurezza </vt:lpstr>
      <vt:lpstr>TRATTAMENTO DEI COMPORTAMENTI CORRETTI</vt:lpstr>
      <vt:lpstr>Trattamento rispetto alle cattive condotte</vt:lpstr>
      <vt:lpstr>Cattiva condotta</vt:lpstr>
      <vt:lpstr>Valutazione della natura della cattiva condotta</vt:lpstr>
      <vt:lpstr>Reazione adeguata alla cattiva condotta</vt:lpstr>
      <vt:lpstr>sintesi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93</cp:revision>
  <dcterms:created xsi:type="dcterms:W3CDTF">2015-09-07T13:13:13Z</dcterms:created>
  <dcterms:modified xsi:type="dcterms:W3CDTF">2017-06-08T13:53:20Z</dcterms:modified>
</cp:coreProperties>
</file>