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5" r:id="rId4"/>
    <p:sldId id="264" r:id="rId5"/>
    <p:sldId id="265" r:id="rId6"/>
    <p:sldId id="266" r:id="rId7"/>
    <p:sldId id="267" r:id="rId8"/>
    <p:sldId id="274" r:id="rId9"/>
    <p:sldId id="268" r:id="rId10"/>
    <p:sldId id="269" r:id="rId11"/>
    <p:sldId id="270" r:id="rId12"/>
    <p:sldId id="271" r:id="rId13"/>
    <p:sldId id="272" r:id="rId14"/>
    <p:sldId id="276" r:id="rId1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LAFAGE" initials="ML" lastIdx="1" clrIdx="0">
    <p:extLst/>
  </p:cmAuthor>
  <p:cmAuthor id="2" name="Vincent Martin" initials="V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0"/>
    <a:srgbClr val="BD2B0B"/>
    <a:srgbClr val="3876AF"/>
    <a:srgbClr val="133C75"/>
    <a:srgbClr val="7ABFC0"/>
    <a:srgbClr val="CAEBEA"/>
    <a:srgbClr val="55DD61"/>
    <a:srgbClr val="3AA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861" autoAdjust="0"/>
    <p:restoredTop sz="86364" autoAdjust="0"/>
  </p:normalViewPr>
  <p:slideViewPr>
    <p:cSldViewPr snapToObjects="1">
      <p:cViewPr>
        <p:scale>
          <a:sx n="60" d="100"/>
          <a:sy n="60" d="100"/>
        </p:scale>
        <p:origin x="-72" y="-36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36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E79C938-FA7D-452D-A8CB-8D628AB482C3}" type="datetimeFigureOut">
              <a:rPr lang="fr-FR" altLang="fr-FR"/>
              <a:pPr/>
              <a:t>05/06/2017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1927B4A-8086-4C0D-B358-F214493D19A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321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CD01CFA-4AA6-4544-A106-63EA7A58E759}" type="datetimeFigureOut">
              <a:rPr lang="fr-FR" altLang="fr-FR"/>
              <a:pPr/>
              <a:t>05/06/2017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F77C4B3-80C1-46C4-8F8A-F343DB2277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5843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186060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p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chegar à noção de que um comportamento é um ação observável, concreta e não uma ideia ou intenção...</a:t>
            </a:r>
          </a:p>
          <a:p>
            <a:pPr algn="l" rtl="0"/>
            <a:r>
              <a:rPr lang="pt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necessário, orientar os participantes para que façam a comparação entre comportamento e intenção.</a:t>
            </a:r>
          </a:p>
          <a:p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5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43566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comportamentos de segurança não são fáceis de adotar. Por vezes, é preciso mudar hábitos, aprender a evoluir... Por isso, é ainda mais importante reconhecê-los e avaliá-los para estar próximo dos colegas. Proponho que vejamos a forma como são abordados os bons e maus comportamentos na Total.</a:t>
            </a:r>
          </a:p>
          <a:p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6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151380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pt" b="0" i="0" u="none" baseline="0"/>
              <a:t>Estes comportamentos esperados valem igualmente para os nossos contratados.</a:t>
            </a:r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9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3601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11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150570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pt" b="0" i="0" u="none" baseline="0"/>
              <a:t>Este logograma mostra a lógica da análise de um desvio para decidir se se trata de culpa ou erro.</a:t>
            </a:r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12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120919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pt" b="0" i="0" u="none" baseline="0"/>
              <a:t>O Stop Card é, obviamente, uma ferramenta essencial na reação à discrepância.</a:t>
            </a:r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F77C4B3-80C1-46C4-8F8A-F343DB22774B}" type="slidenum">
              <a:rPr/>
              <a:pPr/>
              <a:t>13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val="131189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36CE5-2BC7-4F54-B7E0-8109D33A9A4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E53D222-3A21-41F0-A754-4195D86F7AE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FE0E69-A6A0-4514-9645-50717F5B397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4222A-88D1-42CD-80D5-E8565A07345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5E55D9-300B-427E-9D66-B6AB9FDB4F9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52DF0C-42F9-46CB-9960-E48E272C052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5790CCF-2FFD-4978-840B-E0C82665C38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B10086-099E-4035-88BE-7438193C4C7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0DB065-26C5-42A6-9691-99CA056CE2E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947174E9-708B-4AA3-8616-D76E6DDC57A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2" name="Image 10" descr="TOTAL_AD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mtClean="0"/>
              <a:t>Kit intégration H3SE - TCG 4.1 - Comportements (positifs et négatifs) – V1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teriel/Death%20in%20the%20oilfield-fr.fl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p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ea typeface="+mj-ea"/>
              </a:rPr>
              <a:t>Comportamentos</a:t>
            </a:r>
            <a:r>
              <a:rPr lang="pt">
                <a:ea typeface="+mj-ea"/>
              </a:rPr>
              <a:t/>
            </a:r>
            <a:br>
              <a:rPr lang="pt">
                <a:ea typeface="+mj-ea"/>
              </a:rPr>
            </a:br>
            <a:r>
              <a:rPr lang="pt" b="1" i="0" u="none" baseline="0">
                <a:ea typeface="+mj-ea"/>
              </a:rPr>
              <a:t>(positivos e negativos)</a:t>
            </a:r>
            <a:endParaRPr lang="p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pt" b="0" i="0" u="none" baseline="0">
                <a:cs typeface="Arial" pitchFamily="34" charset="0"/>
              </a:rPr>
              <a:t>Kit de Integração de H3SA</a:t>
            </a:r>
          </a:p>
          <a:p>
            <a:pPr algn="l" rtl="0" eaLnBrk="1" hangingPunct="1"/>
            <a:r>
              <a:rPr lang="pt" b="0" i="0" u="none" baseline="0">
                <a:cs typeface="Arial" pitchFamily="34" charset="0"/>
              </a:rPr>
              <a:t>Módulo TCG 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Tratamento dos desvios de comportamento</a:t>
            </a:r>
            <a:endParaRPr lang="pt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268413"/>
            <a:ext cx="8218488" cy="5040312"/>
          </a:xfrm>
          <a:solidFill>
            <a:schemeClr val="bg1"/>
          </a:solidFill>
        </p:spPr>
        <p:txBody>
          <a:bodyPr/>
          <a:lstStyle/>
          <a:p>
            <a:pPr marL="0" indent="0" algn="l" rtl="0">
              <a:buFont typeface="Lucida Grande"/>
              <a:buNone/>
            </a:pPr>
            <a:endParaRPr lang="pt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lang="pt" b="1" i="0" u="none" baseline="0">
                <a:cs typeface="Arial" pitchFamily="34" charset="0"/>
              </a:rPr>
              <a:t>Diferença entre culpa e erro</a:t>
            </a:r>
          </a:p>
          <a:p>
            <a:pPr marL="0" indent="0" algn="l" rtl="0"/>
            <a:endParaRPr lang="pt" altLang="fr-FR" dirty="0" smtClean="0">
              <a:cs typeface="Arial" pitchFamily="34" charset="0"/>
            </a:endParaRPr>
          </a:p>
          <a:p>
            <a:pPr marL="432000" indent="0" algn="l" rtl="0">
              <a:buFont typeface="Lucida Grande"/>
              <a:buNone/>
            </a:pPr>
            <a:r>
              <a:rPr lang="pt" sz="1800" b="1" i="0" u="none" baseline="0">
                <a:cs typeface="Arial" pitchFamily="34" charset="0"/>
              </a:rPr>
              <a:t>Culpa:</a:t>
            </a:r>
            <a:r>
              <a:rPr lang="pt" sz="1800" b="0" i="0" u="none" baseline="0">
                <a:cs typeface="Arial" pitchFamily="34" charset="0"/>
              </a:rPr>
              <a:t> caráter </a:t>
            </a:r>
            <a:r>
              <a:rPr lang="pt" sz="1800" b="1" i="0" u="none" baseline="0">
                <a:cs typeface="Arial" pitchFamily="34" charset="0"/>
              </a:rPr>
              <a:t>intencional</a:t>
            </a:r>
            <a:endParaRPr lang="pt" altLang="fr-FR" sz="1800" dirty="0" smtClean="0">
              <a:cs typeface="Arial" pitchFamily="34" charset="0"/>
            </a:endParaRPr>
          </a:p>
          <a:p>
            <a:pPr marL="432000" indent="0" algn="l" rtl="0">
              <a:buFont typeface="Wingdings" pitchFamily="2" charset="2"/>
              <a:buChar char="Ø"/>
            </a:pPr>
            <a:r>
              <a:rPr lang="pt" sz="1800" b="0" i="0" u="none" baseline="0">
                <a:cs typeface="Arial" pitchFamily="34" charset="0"/>
              </a:rPr>
              <a:t>Necessidade de reagir em termos de </a:t>
            </a:r>
            <a:r>
              <a:rPr lang="pt" sz="1800" b="1" i="0" u="none" baseline="0">
                <a:solidFill>
                  <a:srgbClr val="C00000"/>
                </a:solidFill>
                <a:cs typeface="Arial" pitchFamily="34" charset="0"/>
              </a:rPr>
              <a:t>sanção adequada</a:t>
            </a:r>
          </a:p>
          <a:p>
            <a:pPr marL="0" indent="0" algn="l" rtl="0">
              <a:buFont typeface="Lucida Grande"/>
              <a:buNone/>
            </a:pPr>
            <a:endParaRPr lang="pt" altLang="fr-FR" sz="1800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pt" altLang="fr-FR" sz="1800" dirty="0" smtClean="0">
              <a:cs typeface="Arial" pitchFamily="34" charset="0"/>
            </a:endParaRPr>
          </a:p>
          <a:p>
            <a:pPr marL="432000" indent="0" algn="l" rtl="0">
              <a:buNone/>
            </a:pPr>
            <a:r>
              <a:rPr lang="pt" sz="1800" b="1" i="0" u="none" baseline="0">
                <a:cs typeface="Arial" pitchFamily="34" charset="0"/>
              </a:rPr>
              <a:t>Erro:</a:t>
            </a:r>
            <a:r>
              <a:rPr lang="pt" sz="1800" b="0" i="0" u="none" baseline="0">
                <a:cs typeface="Arial" pitchFamily="34" charset="0"/>
              </a:rPr>
              <a:t> caráter </a:t>
            </a:r>
            <a:r>
              <a:rPr lang="pt" sz="1800" b="1" i="0" u="none" baseline="0">
                <a:cs typeface="Arial" pitchFamily="34" charset="0"/>
              </a:rPr>
              <a:t>não-intencional</a:t>
            </a:r>
          </a:p>
          <a:p>
            <a:pPr marL="432000" indent="0" algn="l" rtl="0">
              <a:buFont typeface="Wingdings" pitchFamily="2" charset="2"/>
              <a:buChar char="Ø"/>
            </a:pPr>
            <a:r>
              <a:rPr lang="pt" sz="1800" b="0" i="0" u="none" baseline="0">
                <a:cs typeface="Arial" pitchFamily="34" charset="0"/>
              </a:rPr>
              <a:t>Necessidade de fazer prova de </a:t>
            </a:r>
            <a:r>
              <a:rPr lang="pt" sz="1800" b="1" i="0" u="none" baseline="0">
                <a:solidFill>
                  <a:srgbClr val="FFFF00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cs typeface="Arial" pitchFamily="34" charset="0"/>
              </a:rPr>
              <a:t>pedagogia</a:t>
            </a:r>
            <a:r>
              <a:rPr lang="pt" sz="1800" b="0" i="0" u="none" baseline="0">
                <a:solidFill>
                  <a:srgbClr val="FFFF00"/>
                </a:solidFill>
                <a:cs typeface="Arial" pitchFamily="34" charset="0"/>
              </a:rPr>
              <a:t> </a:t>
            </a:r>
          </a:p>
          <a:p>
            <a:pPr marL="0" indent="0" algn="l" rtl="0">
              <a:buFont typeface="Lucida Grande"/>
              <a:buNone/>
            </a:pPr>
            <a:endParaRPr lang="pt" altLang="fr-FR" sz="1800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pt" altLang="fr-FR" sz="1800" dirty="0" smtClean="0">
              <a:cs typeface="Arial" pitchFamily="34" charset="0"/>
            </a:endParaRP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A82E376-B67B-4A6F-9632-231F6692FD3F}" type="slidenum">
              <a:rPr/>
              <a:pPr/>
              <a:t>10</a:t>
            </a:fld>
            <a:endParaRPr lang="pt" altLang="fr-FR"/>
          </a:p>
        </p:txBody>
      </p:sp>
      <p:sp>
        <p:nvSpPr>
          <p:cNvPr id="6" name="Cube 5"/>
          <p:cNvSpPr>
            <a:spLocks noChangeArrowheads="1"/>
          </p:cNvSpPr>
          <p:nvPr/>
        </p:nvSpPr>
        <p:spPr bwMode="auto">
          <a:xfrm rot="609520">
            <a:off x="437231" y="2520719"/>
            <a:ext cx="360363" cy="504825"/>
          </a:xfrm>
          <a:prstGeom prst="cube">
            <a:avLst>
              <a:gd name="adj" fmla="val 9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rtl="0"/>
            <a:endParaRPr lang="pt" altLang="fr-FR">
              <a:solidFill>
                <a:srgbClr val="FFFFFF"/>
              </a:solidFill>
            </a:endParaRPr>
          </a:p>
        </p:txBody>
      </p:sp>
      <p:sp>
        <p:nvSpPr>
          <p:cNvPr id="8" name="Cube 7"/>
          <p:cNvSpPr>
            <a:spLocks noChangeArrowheads="1"/>
          </p:cNvSpPr>
          <p:nvPr/>
        </p:nvSpPr>
        <p:spPr bwMode="auto">
          <a:xfrm rot="609520">
            <a:off x="437232" y="3898331"/>
            <a:ext cx="360362" cy="504825"/>
          </a:xfrm>
          <a:prstGeom prst="cube">
            <a:avLst>
              <a:gd name="adj" fmla="val 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rtl="0"/>
            <a:endParaRPr lang="pt" alt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24058" y="5085184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2000" b="1" i="0" u="none" baseline="0">
                <a:solidFill>
                  <a:srgbClr val="A90025"/>
                </a:solidFill>
              </a:rPr>
              <a:t>Todo o desvio deverá levar a uma reação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Desvios de comportamento</a:t>
            </a:r>
            <a:endParaRPr lang="pt" dirty="0"/>
          </a:p>
        </p:txBody>
      </p:sp>
      <p:sp>
        <p:nvSpPr>
          <p:cNvPr id="22530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0FED822-FB17-4D7F-A9B1-7283ECAB6D60}" type="slidenum">
              <a:rPr/>
              <a:pPr/>
              <a:t>11</a:t>
            </a:fld>
            <a:endParaRPr lang="pt" altLang="fr-FR"/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3744913" y="836613"/>
            <a:ext cx="52197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pt" b="0" i="0" u="none" baseline="0"/>
              <a:t>Conduzir em excesso de velocidade no sítio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pt" b="0" i="0" u="none" baseline="0"/>
              <a:t>Esquecer uma etapa importante de um procedimento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pt" b="0" i="0" u="none" baseline="0"/>
              <a:t>Trazer álcool para o local de trabalho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pt" b="0" i="0" u="none" baseline="0"/>
              <a:t>Compreende mal um plano ou um procedimento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pt" b="0" i="0" u="none" baseline="0"/>
              <a:t>Não utilizar os EPIs fornecidos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pt" b="0" i="0" u="none" baseline="0"/>
              <a:t>Confundir dois produtos químicos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pt" b="0" i="0" u="none" baseline="0"/>
              <a:t>Conduzir uma máquina de estaleiro sem colocar o cinto de segurança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pt" b="0" i="0" u="none" baseline="0"/>
              <a:t>Utilizar um telefone portátil, enquanto conduz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lang="pt" b="0" i="0" u="none" baseline="0"/>
              <a:t>Abrir uma válvula diferente daquela indicada no procedimento pois não parece ser a adequada</a:t>
            </a:r>
          </a:p>
        </p:txBody>
      </p:sp>
      <p:sp>
        <p:nvSpPr>
          <p:cNvPr id="7" name="Rectangle 6"/>
          <p:cNvSpPr/>
          <p:nvPr/>
        </p:nvSpPr>
        <p:spPr>
          <a:xfrm rot="20532324">
            <a:off x="477948" y="2053064"/>
            <a:ext cx="286809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pt" sz="3200" b="1" i="0" u="none" baseline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Intencional?</a:t>
            </a:r>
          </a:p>
        </p:txBody>
      </p:sp>
      <p:sp>
        <p:nvSpPr>
          <p:cNvPr id="8" name="Rectangle 7"/>
          <p:cNvSpPr/>
          <p:nvPr/>
        </p:nvSpPr>
        <p:spPr>
          <a:xfrm rot="1714872">
            <a:off x="11473" y="3926940"/>
            <a:ext cx="380104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pt" sz="3200" b="1" i="0" u="none" baseline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Não-Intencional?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Avaliação da natureza do desvio</a:t>
            </a:r>
            <a:endParaRPr lang="pt" dirty="0"/>
          </a:p>
        </p:txBody>
      </p:sp>
      <p:sp>
        <p:nvSpPr>
          <p:cNvPr id="23554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DFB17313-296B-4732-ADDB-D854810B3799}" type="slidenum">
              <a:rPr/>
              <a:pPr/>
              <a:t>12</a:t>
            </a:fld>
            <a:endParaRPr lang="pt" alt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052736"/>
            <a:ext cx="4726682" cy="5049275"/>
          </a:xfrm>
          <a:prstGeom prst="rect">
            <a:avLst/>
          </a:prstGeom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pt" b="1" i="0" u="none" baseline="0"/>
              <a:t>Reação adaptada ao desvio</a:t>
            </a:r>
            <a:endParaRPr lang="pt" dirty="0"/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>
              <a:buFont typeface="Lucida Grande"/>
              <a:buNone/>
            </a:pPr>
            <a:endParaRPr lang="pt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lang="pt" b="0" i="0" u="none" baseline="0">
                <a:cs typeface="Arial" pitchFamily="34" charset="0"/>
              </a:rPr>
              <a:t>Em caso de desvio, é necessário </a:t>
            </a:r>
            <a:r>
              <a:rPr lang="pt" b="1" i="0" u="none" baseline="0">
                <a:cs typeface="Arial" pitchFamily="34" charset="0"/>
              </a:rPr>
              <a:t>tudo fazer para evitar uma recorrência do desvio:</a:t>
            </a:r>
            <a:endParaRPr lang="pt" altLang="fr-FR" dirty="0" smtClean="0">
              <a:cs typeface="Arial" pitchFamily="34" charset="0"/>
            </a:endParaRPr>
          </a:p>
          <a:p>
            <a:pPr algn="l" rtl="0"/>
            <a:r>
              <a:rPr lang="pt" b="0" i="0" u="none" baseline="0">
                <a:cs typeface="Arial" pitchFamily="34" charset="0"/>
              </a:rPr>
              <a:t>Reagir e ousar dizer… usando o </a:t>
            </a:r>
            <a:r>
              <a:rPr lang="pt" b="1" i="0" u="none" baseline="0">
                <a:solidFill>
                  <a:srgbClr val="C00000"/>
                </a:solidFill>
                <a:cs typeface="Arial" pitchFamily="34" charset="0"/>
              </a:rPr>
              <a:t>Stop Card</a:t>
            </a:r>
            <a:r>
              <a:rPr lang="pt" b="0" i="0" u="none" baseline="0">
                <a:cs typeface="Arial" pitchFamily="34" charset="0"/>
              </a:rPr>
              <a:t>.</a:t>
            </a:r>
            <a:endParaRPr lang="pt" altLang="fr-FR" dirty="0" smtClean="0">
              <a:cs typeface="Arial" pitchFamily="34" charset="0"/>
            </a:endParaRPr>
          </a:p>
          <a:p>
            <a:pPr algn="l" rtl="0"/>
            <a:r>
              <a:rPr lang="pt" b="0" i="0" u="none" baseline="0">
                <a:cs typeface="Arial" pitchFamily="34" charset="0"/>
              </a:rPr>
              <a:t>Comunicar o episódio</a:t>
            </a:r>
          </a:p>
          <a:p>
            <a:endParaRPr lang="pt" altLang="fr-FR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lang="pt" b="0" i="0" u="none" baseline="0">
                <a:cs typeface="Arial" pitchFamily="34" charset="0"/>
              </a:rPr>
              <a:t>A reação deve ser adaptada em função:</a:t>
            </a:r>
          </a:p>
          <a:p>
            <a:pPr algn="l" rtl="0"/>
            <a:r>
              <a:rPr lang="pt" b="0" i="0" u="none" baseline="0">
                <a:cs typeface="Arial" pitchFamily="34" charset="0"/>
              </a:rPr>
              <a:t>da natureza do desvio</a:t>
            </a:r>
          </a:p>
          <a:p>
            <a:pPr algn="l" rtl="0"/>
            <a:r>
              <a:rPr lang="pt" b="0" i="0" u="none" baseline="0">
                <a:cs typeface="Arial" pitchFamily="34" charset="0"/>
              </a:rPr>
              <a:t>da gravidade potencial das suas consequências</a:t>
            </a:r>
          </a:p>
          <a:p>
            <a:pPr marL="0" indent="0" algn="l" rtl="0">
              <a:buFont typeface="Lucida Grande"/>
              <a:buNone/>
            </a:pPr>
            <a:endParaRPr lang="pt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pt" altLang="fr-FR" b="1" dirty="0" smtClean="0">
              <a:cs typeface="Arial" pitchFamily="34" charset="0"/>
            </a:endParaRPr>
          </a:p>
          <a:p>
            <a:pPr marL="0" indent="0" algn="l" rtl="0"/>
            <a:endParaRPr lang="pt" altLang="fr-FR" dirty="0" smtClean="0">
              <a:cs typeface="Arial" pitchFamily="34" charset="0"/>
            </a:endParaRP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8DFAC1F-2B9F-43F1-825F-01048CCCC972}" type="slidenum">
              <a:rPr/>
              <a:pPr/>
              <a:t>13</a:t>
            </a:fld>
            <a:endParaRPr lang="pt" alt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24058" y="5229200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800" b="0" i="0" u="none" baseline="0">
                <a:solidFill>
                  <a:srgbClr val="A90025"/>
                </a:solidFill>
              </a:rPr>
              <a:t>	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</a:pPr>
            <a:r>
              <a:rPr lang="pt" sz="2000" b="1" i="0" u="none" baseline="0">
                <a:solidFill>
                  <a:srgbClr val="A90025"/>
                </a:solidFill>
              </a:rPr>
              <a:t>O direito ao erro existe</a:t>
            </a:r>
            <a:endParaRPr lang="pt" altLang="fr-FR" sz="2000" b="1" dirty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resumo</a:t>
            </a:r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fld id="{CE53D222-3A21-41F0-A754-4195D86F7AE3}" type="slidenum">
              <a:rPr/>
              <a:pPr/>
              <a:t>14</a:t>
            </a:fld>
            <a:endParaRPr lang="pt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62956" y="1108135"/>
            <a:ext cx="5006975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pt" sz="2000" b="1" i="0" u="none" baseline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Comportamento = ação observável</a:t>
            </a:r>
            <a:r>
              <a:rPr lang="pt" sz="2000" b="1" i="0" u="none" baseline="0">
                <a:solidFill>
                  <a:srgbClr val="E20031"/>
                </a:solidFill>
                <a:latin typeface="Arial" charset="0"/>
                <a:ea typeface="Arial" charset="0"/>
                <a:cs typeface="Arial" charset="0"/>
                <a:sym typeface="Symbol" pitchFamily="18" charset="2"/>
              </a:rPr>
              <a:t> </a:t>
            </a:r>
            <a:r>
              <a:rPr lang="pt" sz="2000" b="1" i="0" u="none" baseline="0">
                <a:solidFill>
                  <a:srgbClr val="A90025"/>
                </a:solidFill>
                <a:sym typeface="Symbol" pitchFamily="18" charset="2"/>
              </a:rPr>
              <a:t>Comportamento  </a:t>
            </a:r>
            <a:r>
              <a:rPr lang="pt" sz="2000" b="1" i="0" u="none" baseline="0">
                <a:solidFill>
                  <a:srgbClr val="A90025"/>
                </a:solidFill>
              </a:rPr>
              <a:t>intenção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pt" sz="2000" b="1" i="0" u="none" baseline="0">
                <a:solidFill>
                  <a:srgbClr val="A90025"/>
                </a:solidFill>
                <a:sym typeface="Symbol" pitchFamily="18" charset="2"/>
              </a:rPr>
              <a:t>Comportamento  </a:t>
            </a:r>
            <a:r>
              <a:rPr lang="pt" sz="2000" b="1" i="0" u="none" baseline="0">
                <a:solidFill>
                  <a:srgbClr val="A90025"/>
                </a:solidFill>
              </a:rPr>
              <a:t>opinião</a:t>
            </a:r>
            <a:endParaRPr lang="pt" altLang="fr-FR" sz="2000" b="1" dirty="0">
              <a:solidFill>
                <a:srgbClr val="A90025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62955" y="2403361"/>
            <a:ext cx="5006975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2000" b="1" i="0" u="none" baseline="0">
                <a:solidFill>
                  <a:srgbClr val="A90025"/>
                </a:solidFill>
              </a:rPr>
              <a:t>Conhecer as regras </a:t>
            </a:r>
            <a:r>
              <a:rPr lang="pt" sz="2000" b="1" i="0" u="sng" baseline="0">
                <a:solidFill>
                  <a:srgbClr val="A90025"/>
                </a:solidFill>
              </a:rPr>
              <a:t>e</a:t>
            </a:r>
            <a:r>
              <a:rPr lang="pt" sz="2000" b="1" i="0" u="none" baseline="0">
                <a:solidFill>
                  <a:srgbClr val="A90025"/>
                </a:solidFill>
              </a:rPr>
              <a:t> aplicá-las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62888" y="3328660"/>
            <a:ext cx="6007107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2000" b="1" i="0" u="none" baseline="0">
                <a:solidFill>
                  <a:srgbClr val="A90025"/>
                </a:solidFill>
              </a:rPr>
              <a:t>Praticar o reconhecimento diariamente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24055" y="4253959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2000" b="1" i="0" u="none" baseline="0">
                <a:solidFill>
                  <a:srgbClr val="A90025"/>
                </a:solidFill>
              </a:rPr>
              <a:t>Todo o desvio deverá levar a uma reação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24054" y="5179258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800" b="0" i="0" u="none" baseline="0">
                <a:solidFill>
                  <a:srgbClr val="A90025"/>
                </a:solidFill>
              </a:rPr>
              <a:t>	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</a:pPr>
            <a:r>
              <a:rPr lang="pt" sz="2000" b="1" i="0" u="none" baseline="0">
                <a:solidFill>
                  <a:srgbClr val="A90025"/>
                </a:solidFill>
              </a:rPr>
              <a:t>O direito ao erro existe</a:t>
            </a:r>
            <a:endParaRPr lang="pt" altLang="fr-FR" sz="2000" b="1" dirty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2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279238B1-A10D-48F3-B24F-D9C121A8AEF7}" type="slidenum">
              <a:rPr/>
              <a:pPr/>
              <a:t>2</a:t>
            </a:fld>
            <a:endParaRPr lang="pt" altLang="fr-FR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p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Objetivos do módulo</a:t>
            </a:r>
            <a:endParaRPr lang="p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735882"/>
          </a:xfrm>
        </p:spPr>
        <p:txBody>
          <a:bodyPr/>
          <a:lstStyle/>
          <a:p>
            <a:pPr marL="0" indent="0" algn="l" rtl="0" eaLnBrk="1" hangingPunct="1">
              <a:buFont typeface="Lucida Grande"/>
              <a:buNone/>
            </a:pPr>
            <a:r>
              <a:rPr lang="pt" b="1" i="0" u="none" baseline="0">
                <a:cs typeface="Arial" pitchFamily="34" charset="0"/>
              </a:rPr>
              <a:t>No final deste módulo:</a:t>
            </a:r>
          </a:p>
          <a:p>
            <a:pPr marL="0" indent="0" algn="l" rtl="0" eaLnBrk="1" hangingPunct="1"/>
            <a:endParaRPr lang="pt" altLang="fr-FR" dirty="0" smtClean="0">
              <a:cs typeface="Arial" pitchFamily="34" charset="0"/>
            </a:endParaRPr>
          </a:p>
          <a:p>
            <a:pPr marL="284400" indent="-284400" algn="l" rtl="0" eaLnBrk="1" hangingPunct="1"/>
            <a:r>
              <a:rPr lang="pt" b="0" i="0" u="none" baseline="0">
                <a:cs typeface="Arial" pitchFamily="34" charset="0"/>
              </a:rPr>
              <a:t>Terá compreendido que os erros comportamentais podem ter consequências graves (HIPO*, acidentes, ...).</a:t>
            </a:r>
          </a:p>
          <a:p>
            <a:pPr marL="284400" indent="-284400" algn="l" rtl="0" eaLnBrk="1" hangingPunct="1"/>
            <a:r>
              <a:rPr lang="pt" b="0" i="0" u="none" baseline="0">
                <a:cs typeface="Arial" pitchFamily="34" charset="0"/>
              </a:rPr>
              <a:t>Conhecerá o comportamento de segurança esperado dos funcionários da Total.</a:t>
            </a:r>
          </a:p>
          <a:p>
            <a:pPr marL="284400" indent="-284400" algn="l" rtl="0" eaLnBrk="1" hangingPunct="1"/>
            <a:r>
              <a:rPr lang="pt" b="0" i="0" u="none" baseline="0">
                <a:cs typeface="Arial" pitchFamily="34" charset="0"/>
              </a:rPr>
              <a:t>Saberá identificar um comportamento positivo a incentivar e um comportamento negativo onde intervir dentro da Total.</a:t>
            </a:r>
          </a:p>
          <a:p>
            <a:pPr marL="0" indent="0" algn="l" rtl="0" eaLnBrk="1" hangingPunct="1"/>
            <a:endParaRPr lang="pt" altLang="fr-FR" dirty="0" smtClean="0">
              <a:cs typeface="Arial" pitchFamily="34" charset="0"/>
            </a:endParaRPr>
          </a:p>
          <a:p>
            <a:pPr marL="0" indent="0" algn="l" rtl="0" eaLnBrk="1" hangingPunct="1"/>
            <a:endParaRPr lang="pt" altLang="fr-FR" dirty="0" smtClean="0">
              <a:cs typeface="Arial" pitchFamily="34" charset="0"/>
            </a:endParaRPr>
          </a:p>
          <a:p>
            <a:pPr marL="0" indent="0" algn="l" rtl="0" eaLnBrk="1" hangingPunct="1"/>
            <a:endParaRPr lang="pt" altLang="fr-FR" dirty="0" smtClean="0">
              <a:cs typeface="Arial" pitchFamily="34" charset="0"/>
            </a:endParaRPr>
          </a:p>
          <a:p>
            <a:pPr marL="0" indent="0" algn="l" rtl="0" eaLnBrk="1" hangingPunct="1">
              <a:buFont typeface="Lucida Grande"/>
              <a:buNone/>
            </a:pPr>
            <a:r>
              <a:rPr lang="pt" sz="1600" b="0" i="1" u="none" baseline="0">
                <a:cs typeface="Arial" pitchFamily="34" charset="0"/>
              </a:rPr>
              <a:t>*HIPO = HIgh POtential incidents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Vídeo feedback</a:t>
            </a:r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fld id="{CE53D222-3A21-41F0-A754-4195D86F7AE3}" type="slidenum">
              <a:rPr/>
              <a:pPr/>
              <a:t>3</a:t>
            </a:fld>
            <a:endParaRPr lang="pt" altLang="fr-FR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669" y="1916832"/>
            <a:ext cx="4251549" cy="3168352"/>
          </a:xfrm>
          <a:prstGeom prst="rect">
            <a:avLst/>
          </a:prstGeom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52CC1649-3A62-4590-9077-6808426157B9}" type="slidenum">
              <a:rPr/>
              <a:pPr/>
              <a:t>4</a:t>
            </a:fld>
            <a:endParaRPr lang="pt" altLang="fr-FR"/>
          </a:p>
        </p:txBody>
      </p:sp>
      <p:sp>
        <p:nvSpPr>
          <p:cNvPr id="1638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562230"/>
            <a:ext cx="8218488" cy="4392612"/>
          </a:xfrm>
        </p:spPr>
        <p:txBody>
          <a:bodyPr/>
          <a:lstStyle/>
          <a:p>
            <a:pPr marL="0" indent="0" algn="l" rtl="0" eaLnBrk="1" hangingPunct="1">
              <a:lnSpc>
                <a:spcPct val="80000"/>
              </a:lnSpc>
              <a:buFont typeface="Lucida Grande"/>
              <a:buNone/>
            </a:pPr>
            <a:r>
              <a:rPr lang="pt" b="1" i="0" u="none" baseline="0">
                <a:cs typeface="Arial" pitchFamily="34" charset="0"/>
              </a:rPr>
              <a:t>O sucesso assenta em 3 pilares:</a:t>
            </a:r>
          </a:p>
          <a:p>
            <a:pPr marL="0" indent="0" algn="l" rtl="0" eaLnBrk="1" hangingPunct="1">
              <a:lnSpc>
                <a:spcPct val="80000"/>
              </a:lnSpc>
              <a:buFont typeface="Lucida Grande"/>
              <a:buNone/>
            </a:pPr>
            <a:endParaRPr lang="pt" altLang="fr-FR" sz="1700" dirty="0" smtClean="0">
              <a:cs typeface="Arial" pitchFamily="34" charset="0"/>
            </a:endParaRPr>
          </a:p>
          <a:p>
            <a:pPr marL="284400" indent="-284400" algn="l" rtl="0" eaLnBrk="1" hangingPunct="1">
              <a:lnSpc>
                <a:spcPct val="80000"/>
              </a:lnSpc>
            </a:pPr>
            <a:r>
              <a:rPr lang="pt" b="0" i="0" u="none" baseline="0">
                <a:cs typeface="Arial" pitchFamily="34" charset="0"/>
              </a:rPr>
              <a:t>A forma como as instalações/os equipamentos são concebidos/construídos.</a:t>
            </a:r>
          </a:p>
          <a:p>
            <a:pPr marL="284400" indent="-284400" algn="l" rtl="0" eaLnBrk="1" hangingPunct="1">
              <a:lnSpc>
                <a:spcPct val="80000"/>
              </a:lnSpc>
            </a:pPr>
            <a:r>
              <a:rPr lang="pt" b="0" i="0" u="none" baseline="0">
                <a:cs typeface="Arial" pitchFamily="34" charset="0"/>
              </a:rPr>
              <a:t>Um sistema de gestão (regras, procedimentos, responsabilidades…)</a:t>
            </a:r>
          </a:p>
          <a:p>
            <a:pPr marL="284400" indent="-284400" algn="l" rtl="0" eaLnBrk="1" hangingPunct="1">
              <a:lnSpc>
                <a:spcPct val="80000"/>
              </a:lnSpc>
            </a:pPr>
            <a:r>
              <a:rPr lang="pt" b="0" i="0" u="none" baseline="0">
                <a:cs typeface="Arial" pitchFamily="34" charset="0"/>
              </a:rPr>
              <a:t>Os comportamentos humanos </a:t>
            </a:r>
          </a:p>
          <a:p>
            <a:pPr marL="0" indent="0" algn="l" rtl="0" eaLnBrk="1" hangingPunct="1">
              <a:lnSpc>
                <a:spcPct val="80000"/>
              </a:lnSpc>
            </a:pPr>
            <a:endParaRPr lang="pt" altLang="fr-FR" sz="1800" dirty="0" smtClean="0">
              <a:cs typeface="Arial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</a:pPr>
            <a:endParaRPr lang="pt" altLang="fr-FR" sz="1800" dirty="0" smtClean="0">
              <a:cs typeface="Arial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</a:pPr>
            <a:endParaRPr lang="pt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r>
              <a:rPr lang="pt" sz="1800" b="0" i="0" u="none" baseline="0">
                <a:cs typeface="Arial" pitchFamily="34" charset="0"/>
              </a:rPr>
              <a:t>Entre 60% e 80% dos acidentes no posto de trabalho                 </a:t>
            </a:r>
            <a:endParaRPr lang="pt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pt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pt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pt" altLang="fr-FR" sz="1800" dirty="0" smtClean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r>
              <a:rPr lang="pt" sz="1800" b="0" i="0" u="none" baseline="0">
                <a:cs typeface="Arial" pitchFamily="34" charset="0"/>
              </a:rPr>
              <a:t>causas comportamentais</a:t>
            </a:r>
            <a:endParaRPr lang="pt" altLang="fr-FR" sz="1800" dirty="0">
              <a:cs typeface="Arial" pitchFamily="34" charset="0"/>
            </a:endParaRPr>
          </a:p>
          <a:p>
            <a:pPr marL="0" indent="0" algn="ctr" rtl="0" eaLnBrk="1" hangingPunct="1">
              <a:lnSpc>
                <a:spcPct val="80000"/>
              </a:lnSpc>
              <a:buFont typeface="Lucida Grande"/>
              <a:buNone/>
            </a:pPr>
            <a:endParaRPr lang="pt" altLang="fr-FR" sz="1800" dirty="0" smtClean="0">
              <a:cs typeface="Arial" pitchFamily="34" charset="0"/>
            </a:endParaRPr>
          </a:p>
        </p:txBody>
      </p:sp>
      <p:sp>
        <p:nvSpPr>
          <p:cNvPr id="8" name="Flèche vers la droite 7"/>
          <p:cNvSpPr/>
          <p:nvPr/>
        </p:nvSpPr>
        <p:spPr>
          <a:xfrm rot="5400000">
            <a:off x="4175919" y="4698528"/>
            <a:ext cx="792163" cy="55721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/>
            <a:endParaRPr lang="pt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1" i="0" u="none" baseline="0">
                <a:cs typeface="Arial" pitchFamily="34" charset="0"/>
              </a:rPr>
              <a:t>Os 3 pilares da segurança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16" y="2708920"/>
            <a:ext cx="2629672" cy="20233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pt" b="1" i="0" u="none" baseline="0"/>
              <a:t>Definição do Comportamento</a:t>
            </a:r>
            <a:endParaRPr lang="pt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23850" y="764704"/>
            <a:ext cx="7993063" cy="5040313"/>
          </a:xfrm>
        </p:spPr>
        <p:txBody>
          <a:bodyPr/>
          <a:lstStyle/>
          <a:p>
            <a:pPr algn="l" rtl="0" eaLnBrk="1" hangingPunct="1"/>
            <a:r>
              <a:rPr lang="pt" b="0" i="0" u="sng" baseline="0" dirty="0">
                <a:cs typeface="Arial" pitchFamily="34" charset="0"/>
              </a:rPr>
              <a:t>Exemplos de comportamentos:</a:t>
            </a:r>
          </a:p>
          <a:p>
            <a:pPr lvl="1" algn="l" rtl="0" eaLnBrk="1" hangingPunct="1"/>
            <a:r>
              <a:rPr lang="pt" b="0" i="0" u="none" baseline="0" dirty="0">
                <a:cs typeface="Arial" pitchFamily="34" charset="0"/>
              </a:rPr>
              <a:t>Falar com as pessoas sobre a segurança</a:t>
            </a:r>
          </a:p>
          <a:p>
            <a:pPr lvl="1" algn="l" rtl="0" eaLnBrk="1" hangingPunct="1"/>
            <a:r>
              <a:rPr lang="pt" b="0" i="0" u="none" baseline="0" dirty="0">
                <a:cs typeface="Arial" pitchFamily="34" charset="0"/>
              </a:rPr>
              <a:t>Não aplicar num procedimento</a:t>
            </a:r>
          </a:p>
          <a:p>
            <a:pPr lvl="1" algn="l" rtl="0" eaLnBrk="1" hangingPunct="1"/>
            <a:r>
              <a:rPr lang="pt" b="0" i="0" u="none" baseline="0" dirty="0">
                <a:cs typeface="Arial" pitchFamily="34" charset="0"/>
              </a:rPr>
              <a:t>Inspecionar com regularidade as instalações </a:t>
            </a:r>
          </a:p>
          <a:p>
            <a:pPr lvl="1" algn="l" rtl="0" eaLnBrk="1" hangingPunct="1"/>
            <a:r>
              <a:rPr lang="pt" b="0" i="0" u="none" baseline="0" dirty="0">
                <a:cs typeface="Arial" pitchFamily="34" charset="0"/>
              </a:rPr>
              <a:t>…</a:t>
            </a:r>
          </a:p>
          <a:p>
            <a:pPr algn="l" rtl="0" eaLnBrk="1" hangingPunct="1">
              <a:buFont typeface="Courier New" pitchFamily="49" charset="0"/>
              <a:buChar char="o"/>
            </a:pPr>
            <a:endParaRPr lang="pt" altLang="fr-FR" sz="1400" dirty="0" smtClean="0">
              <a:cs typeface="Arial" pitchFamily="34" charset="0"/>
            </a:endParaRPr>
          </a:p>
          <a:p>
            <a:pPr algn="l" rtl="0" eaLnBrk="1" hangingPunct="1"/>
            <a:r>
              <a:rPr lang="pt" b="0" i="0" u="sng" baseline="0" dirty="0">
                <a:cs typeface="Arial" pitchFamily="34" charset="0"/>
              </a:rPr>
              <a:t>Exemplos de outras «atividades» que não são comportamentos:</a:t>
            </a:r>
          </a:p>
          <a:p>
            <a:pPr lvl="1" algn="l" rtl="0" eaLnBrk="1" hangingPunct="1"/>
            <a:r>
              <a:rPr lang="pt" b="0" i="0" u="none" baseline="0" dirty="0">
                <a:cs typeface="Arial" pitchFamily="34" charset="0"/>
              </a:rPr>
              <a:t>Pensar em falar com as pessoas sobre a segurança</a:t>
            </a:r>
          </a:p>
          <a:p>
            <a:pPr lvl="1" algn="l" rtl="0" eaLnBrk="1" hangingPunct="1"/>
            <a:r>
              <a:rPr lang="pt" b="0" i="0" u="none" baseline="0" dirty="0">
                <a:cs typeface="Arial" pitchFamily="34" charset="0"/>
              </a:rPr>
              <a:t>Questionar-se se existe procedimento a aplicar</a:t>
            </a:r>
          </a:p>
          <a:p>
            <a:pPr lvl="1" algn="l" rtl="0" eaLnBrk="1" hangingPunct="1"/>
            <a:r>
              <a:rPr lang="pt" b="0" i="0" u="none" baseline="0" dirty="0">
                <a:cs typeface="Arial" pitchFamily="34" charset="0"/>
              </a:rPr>
              <a:t>Refletor sobre a data da próxima inspeção a realizar</a:t>
            </a:r>
          </a:p>
          <a:p>
            <a:pPr lvl="1" algn="l" rtl="0" eaLnBrk="1" hangingPunct="1"/>
            <a:r>
              <a:rPr lang="pt" b="0" i="0" u="none" baseline="0" dirty="0">
                <a:cs typeface="Arial" pitchFamily="34" charset="0"/>
              </a:rPr>
              <a:t>…</a:t>
            </a:r>
            <a:endParaRPr lang="pt" altLang="fr-FR" dirty="0" smtClean="0">
              <a:cs typeface="Arial" pitchFamily="34" charset="0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3A6812D-A10A-470C-B244-9295182252DD}" type="slidenum">
              <a:rPr/>
              <a:pPr/>
              <a:t>5</a:t>
            </a:fld>
            <a:endParaRPr lang="pt" altLang="fr-FR"/>
          </a:p>
        </p:txBody>
      </p:sp>
      <p:sp>
        <p:nvSpPr>
          <p:cNvPr id="17413" name="Espace réservé du pied de page 1"/>
          <p:cNvSpPr>
            <a:spLocks noGrp="1"/>
          </p:cNvSpPr>
          <p:nvPr>
            <p:ph type="ftr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16893" y="5168900"/>
            <a:ext cx="5006975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pt" sz="2000" b="1" i="0" u="none" baseline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Comportamento = ação observável</a:t>
            </a:r>
            <a:r>
              <a:rPr lang="pt" sz="2000" b="1" i="0" u="none" baseline="0">
                <a:solidFill>
                  <a:srgbClr val="E20031"/>
                </a:solidFill>
                <a:latin typeface="Arial" charset="0"/>
                <a:ea typeface="Arial" charset="0"/>
                <a:cs typeface="Arial" charset="0"/>
                <a:sym typeface="Symbol" pitchFamily="18" charset="2"/>
              </a:rPr>
              <a:t> </a:t>
            </a:r>
            <a:r>
              <a:rPr lang="pt" sz="2000" b="1" i="0" u="none" baseline="0">
                <a:solidFill>
                  <a:srgbClr val="A90025"/>
                </a:solidFill>
                <a:sym typeface="Symbol" pitchFamily="18" charset="2"/>
              </a:rPr>
              <a:t>Comportamento  </a:t>
            </a:r>
            <a:r>
              <a:rPr lang="pt" sz="2000" b="1" i="0" u="none" baseline="0">
                <a:solidFill>
                  <a:srgbClr val="A90025"/>
                </a:solidFill>
              </a:rPr>
              <a:t>intenção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pt" sz="2000" b="1" i="0" u="none" baseline="0">
                <a:solidFill>
                  <a:srgbClr val="A90025"/>
                </a:solidFill>
                <a:sym typeface="Symbol" pitchFamily="18" charset="2"/>
              </a:rPr>
              <a:t>Comportamento  </a:t>
            </a:r>
            <a:r>
              <a:rPr lang="pt" sz="2000" b="1" i="0" u="none" baseline="0">
                <a:solidFill>
                  <a:srgbClr val="A90025"/>
                </a:solidFill>
              </a:rPr>
              <a:t>opinião</a:t>
            </a:r>
            <a:endParaRPr lang="pt" altLang="fr-FR" sz="2000" b="1" dirty="0">
              <a:solidFill>
                <a:srgbClr val="A900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pt" b="1" i="0" u="none" baseline="0"/>
              <a:t>Exercício</a:t>
            </a:r>
            <a:endParaRPr lang="pt" dirty="0"/>
          </a:p>
        </p:txBody>
      </p:sp>
      <p:sp>
        <p:nvSpPr>
          <p:cNvPr id="1843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 eaLnBrk="1" hangingPunct="1">
              <a:spcAft>
                <a:spcPts val="1200"/>
              </a:spcAft>
              <a:buFont typeface="Lucida Grande"/>
              <a:buNone/>
            </a:pPr>
            <a:r>
              <a:rPr lang="pt" sz="2400" b="1" i="0" u="none" baseline="0">
                <a:solidFill>
                  <a:srgbClr val="404040"/>
                </a:solidFill>
                <a:cs typeface="Arial" pitchFamily="34" charset="0"/>
              </a:rPr>
              <a:t>Comportamento ou não?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pt" b="0" i="0" u="none" baseline="0">
                <a:cs typeface="Arial" pitchFamily="34" charset="0"/>
              </a:rPr>
              <a:t>Trabalho em altura sem arnês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pt" b="0" i="0" u="none" baseline="0">
                <a:cs typeface="Arial" pitchFamily="34" charset="0"/>
              </a:rPr>
              <a:t>Estar stressado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pt" b="0" i="0" u="none" baseline="0">
                <a:cs typeface="Arial" pitchFamily="34" charset="0"/>
              </a:rPr>
              <a:t>Realizar um Safety Tour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pt" b="0" i="0" u="none" baseline="0">
                <a:cs typeface="Arial" pitchFamily="34" charset="0"/>
              </a:rPr>
              <a:t>Sugerir a um dos seus colegas que faça um Safety Tour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pt" b="0" i="0" u="none" baseline="0">
                <a:cs typeface="Arial" pitchFamily="34" charset="0"/>
              </a:rPr>
              <a:t>Convencê-lo de que a segurança é a sua prioridade</a:t>
            </a:r>
          </a:p>
          <a:p>
            <a:pPr marL="284400" indent="-284400" algn="l" rtl="0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pt" b="0" i="0" u="none" baseline="0">
                <a:cs typeface="Arial" pitchFamily="34" charset="0"/>
              </a:rPr>
              <a:t>Conduzir em sentido contrário na autoestrada</a:t>
            </a:r>
          </a:p>
          <a:p>
            <a:pPr marL="0" indent="0" algn="l" rtl="0" eaLnBrk="1" hangingPunct="1">
              <a:spcBef>
                <a:spcPts val="600"/>
              </a:spcBef>
            </a:pPr>
            <a:endParaRPr lang="pt" altLang="fr-FR" dirty="0" smtClean="0">
              <a:cs typeface="Arial" pitchFamily="34" charset="0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A077FCEB-2FAB-41EF-B401-039C56F3F4B2}" type="slidenum">
              <a:rPr/>
              <a:pPr/>
              <a:t>6</a:t>
            </a:fld>
            <a:endParaRPr lang="pt" altLang="fr-FR"/>
          </a:p>
        </p:txBody>
      </p:sp>
      <p:sp>
        <p:nvSpPr>
          <p:cNvPr id="6" name="Rectangle 5"/>
          <p:cNvSpPr/>
          <p:nvPr/>
        </p:nvSpPr>
        <p:spPr>
          <a:xfrm rot="20366507">
            <a:off x="5386182" y="1246445"/>
            <a:ext cx="343850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eaLnBrk="1" hangingPunct="1">
              <a:defRPr/>
            </a:pPr>
            <a:r>
              <a:rPr lang="pt" sz="4800" b="1" i="0" u="none" baseline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Ação?</a:t>
            </a:r>
          </a:p>
          <a:p>
            <a:pPr algn="l" rtl="0" eaLnBrk="1" hangingPunct="1">
              <a:defRPr/>
            </a:pPr>
            <a:r>
              <a:rPr lang="pt" sz="4800" b="1" i="0" u="none" baseline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Observável </a:t>
            </a:r>
            <a:r>
              <a:rPr lang="pt" sz="3600" b="1" i="0" u="none" baseline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7" name="Freeform 173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539552" y="2301379"/>
            <a:ext cx="282575" cy="263525"/>
          </a:xfrm>
          <a:custGeom>
            <a:avLst/>
            <a:gdLst>
              <a:gd name="T0" fmla="*/ 2147483647 w 141"/>
              <a:gd name="T1" fmla="*/ 2147483647 h 131"/>
              <a:gd name="T2" fmla="*/ 2147483647 w 141"/>
              <a:gd name="T3" fmla="*/ 2147483647 h 131"/>
              <a:gd name="T4" fmla="*/ 2147483647 w 141"/>
              <a:gd name="T5" fmla="*/ 2147483647 h 131"/>
              <a:gd name="T6" fmla="*/ 0 w 141"/>
              <a:gd name="T7" fmla="*/ 2147483647 h 131"/>
              <a:gd name="T8" fmla="*/ 2147483647 w 141"/>
              <a:gd name="T9" fmla="*/ 2147483647 h 131"/>
              <a:gd name="T10" fmla="*/ 2147483647 w 141"/>
              <a:gd name="T11" fmla="*/ 2147483647 h 131"/>
              <a:gd name="T12" fmla="*/ 2147483647 w 141"/>
              <a:gd name="T13" fmla="*/ 2147483647 h 131"/>
              <a:gd name="T14" fmla="*/ 2147483647 w 141"/>
              <a:gd name="T15" fmla="*/ 2147483647 h 131"/>
              <a:gd name="T16" fmla="*/ 2147483647 w 141"/>
              <a:gd name="T17" fmla="*/ 2147483647 h 131"/>
              <a:gd name="T18" fmla="*/ 2147483647 w 141"/>
              <a:gd name="T19" fmla="*/ 0 h 131"/>
              <a:gd name="T20" fmla="*/ 2147483647 w 141"/>
              <a:gd name="T21" fmla="*/ 2147483647 h 131"/>
              <a:gd name="T22" fmla="*/ 2147483647 w 141"/>
              <a:gd name="T23" fmla="*/ 2147483647 h 131"/>
              <a:gd name="T24" fmla="*/ 2147483647 w 141"/>
              <a:gd name="T25" fmla="*/ 2147483647 h 131"/>
              <a:gd name="T26" fmla="*/ 2147483647 w 141"/>
              <a:gd name="T27" fmla="*/ 2147483647 h 131"/>
              <a:gd name="T28" fmla="*/ 2147483647 w 141"/>
              <a:gd name="T29" fmla="*/ 2147483647 h 131"/>
              <a:gd name="T30" fmla="*/ 2147483647 w 141"/>
              <a:gd name="T31" fmla="*/ 2147483647 h 131"/>
              <a:gd name="T32" fmla="*/ 2147483647 w 141"/>
              <a:gd name="T33" fmla="*/ 2147483647 h 131"/>
              <a:gd name="T34" fmla="*/ 2147483647 w 141"/>
              <a:gd name="T35" fmla="*/ 2147483647 h 131"/>
              <a:gd name="T36" fmla="*/ 2147483647 w 141"/>
              <a:gd name="T37" fmla="*/ 2147483647 h 131"/>
              <a:gd name="T38" fmla="*/ 2147483647 w 141"/>
              <a:gd name="T39" fmla="*/ 2147483647 h 131"/>
              <a:gd name="T40" fmla="*/ 2147483647 w 141"/>
              <a:gd name="T41" fmla="*/ 2147483647 h 131"/>
              <a:gd name="T42" fmla="*/ 2147483647 w 141"/>
              <a:gd name="T43" fmla="*/ 2147483647 h 131"/>
              <a:gd name="T44" fmla="*/ 2147483647 w 141"/>
              <a:gd name="T45" fmla="*/ 2147483647 h 131"/>
              <a:gd name="T46" fmla="*/ 2147483647 w 141"/>
              <a:gd name="T47" fmla="*/ 2147483647 h 1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1" h="131">
                <a:moveTo>
                  <a:pt x="69" y="95"/>
                </a:moveTo>
                <a:cubicBezTo>
                  <a:pt x="67" y="98"/>
                  <a:pt x="67" y="98"/>
                  <a:pt x="67" y="98"/>
                </a:cubicBezTo>
                <a:cubicBezTo>
                  <a:pt x="53" y="120"/>
                  <a:pt x="41" y="131"/>
                  <a:pt x="31" y="131"/>
                </a:cubicBezTo>
                <a:cubicBezTo>
                  <a:pt x="21" y="131"/>
                  <a:pt x="10" y="122"/>
                  <a:pt x="0" y="105"/>
                </a:cubicBezTo>
                <a:cubicBezTo>
                  <a:pt x="1" y="105"/>
                  <a:pt x="2" y="105"/>
                  <a:pt x="3" y="105"/>
                </a:cubicBezTo>
                <a:cubicBezTo>
                  <a:pt x="15" y="105"/>
                  <a:pt x="29" y="96"/>
                  <a:pt x="44" y="77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67"/>
                  <a:pt x="43" y="67"/>
                  <a:pt x="43" y="67"/>
                </a:cubicBezTo>
                <a:cubicBezTo>
                  <a:pt x="29" y="52"/>
                  <a:pt x="22" y="40"/>
                  <a:pt x="22" y="29"/>
                </a:cubicBezTo>
                <a:cubicBezTo>
                  <a:pt x="22" y="21"/>
                  <a:pt x="30" y="11"/>
                  <a:pt x="44" y="0"/>
                </a:cubicBezTo>
                <a:cubicBezTo>
                  <a:pt x="47" y="14"/>
                  <a:pt x="53" y="29"/>
                  <a:pt x="64" y="42"/>
                </a:cubicBezTo>
                <a:cubicBezTo>
                  <a:pt x="68" y="48"/>
                  <a:pt x="68" y="48"/>
                  <a:pt x="68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87" y="23"/>
                  <a:pt x="101" y="13"/>
                  <a:pt x="114" y="13"/>
                </a:cubicBezTo>
                <a:cubicBezTo>
                  <a:pt x="124" y="13"/>
                  <a:pt x="131" y="21"/>
                  <a:pt x="136" y="36"/>
                </a:cubicBezTo>
                <a:cubicBezTo>
                  <a:pt x="135" y="36"/>
                  <a:pt x="134" y="36"/>
                  <a:pt x="133" y="36"/>
                </a:cubicBezTo>
                <a:cubicBezTo>
                  <a:pt x="129" y="36"/>
                  <a:pt x="122" y="39"/>
                  <a:pt x="114" y="45"/>
                </a:cubicBezTo>
                <a:cubicBezTo>
                  <a:pt x="106" y="51"/>
                  <a:pt x="99" y="58"/>
                  <a:pt x="94" y="65"/>
                </a:cubicBezTo>
                <a:cubicBezTo>
                  <a:pt x="89" y="71"/>
                  <a:pt x="89" y="71"/>
                  <a:pt x="89" y="71"/>
                </a:cubicBezTo>
                <a:cubicBezTo>
                  <a:pt x="93" y="75"/>
                  <a:pt x="93" y="75"/>
                  <a:pt x="93" y="75"/>
                </a:cubicBezTo>
                <a:cubicBezTo>
                  <a:pt x="108" y="90"/>
                  <a:pt x="124" y="97"/>
                  <a:pt x="141" y="97"/>
                </a:cubicBezTo>
                <a:cubicBezTo>
                  <a:pt x="132" y="114"/>
                  <a:pt x="123" y="123"/>
                  <a:pt x="113" y="123"/>
                </a:cubicBezTo>
                <a:cubicBezTo>
                  <a:pt x="104" y="123"/>
                  <a:pt x="92" y="116"/>
                  <a:pt x="76" y="101"/>
                </a:cubicBezTo>
                <a:lnTo>
                  <a:pt x="69" y="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pt"/>
          </a:p>
        </p:txBody>
      </p:sp>
      <p:sp>
        <p:nvSpPr>
          <p:cNvPr id="8" name="Freeform 173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539552" y="3813547"/>
            <a:ext cx="282575" cy="263525"/>
          </a:xfrm>
          <a:custGeom>
            <a:avLst/>
            <a:gdLst>
              <a:gd name="T0" fmla="*/ 2147483647 w 141"/>
              <a:gd name="T1" fmla="*/ 2147483647 h 131"/>
              <a:gd name="T2" fmla="*/ 2147483647 w 141"/>
              <a:gd name="T3" fmla="*/ 2147483647 h 131"/>
              <a:gd name="T4" fmla="*/ 2147483647 w 141"/>
              <a:gd name="T5" fmla="*/ 2147483647 h 131"/>
              <a:gd name="T6" fmla="*/ 0 w 141"/>
              <a:gd name="T7" fmla="*/ 2147483647 h 131"/>
              <a:gd name="T8" fmla="*/ 2147483647 w 141"/>
              <a:gd name="T9" fmla="*/ 2147483647 h 131"/>
              <a:gd name="T10" fmla="*/ 2147483647 w 141"/>
              <a:gd name="T11" fmla="*/ 2147483647 h 131"/>
              <a:gd name="T12" fmla="*/ 2147483647 w 141"/>
              <a:gd name="T13" fmla="*/ 2147483647 h 131"/>
              <a:gd name="T14" fmla="*/ 2147483647 w 141"/>
              <a:gd name="T15" fmla="*/ 2147483647 h 131"/>
              <a:gd name="T16" fmla="*/ 2147483647 w 141"/>
              <a:gd name="T17" fmla="*/ 2147483647 h 131"/>
              <a:gd name="T18" fmla="*/ 2147483647 w 141"/>
              <a:gd name="T19" fmla="*/ 0 h 131"/>
              <a:gd name="T20" fmla="*/ 2147483647 w 141"/>
              <a:gd name="T21" fmla="*/ 2147483647 h 131"/>
              <a:gd name="T22" fmla="*/ 2147483647 w 141"/>
              <a:gd name="T23" fmla="*/ 2147483647 h 131"/>
              <a:gd name="T24" fmla="*/ 2147483647 w 141"/>
              <a:gd name="T25" fmla="*/ 2147483647 h 131"/>
              <a:gd name="T26" fmla="*/ 2147483647 w 141"/>
              <a:gd name="T27" fmla="*/ 2147483647 h 131"/>
              <a:gd name="T28" fmla="*/ 2147483647 w 141"/>
              <a:gd name="T29" fmla="*/ 2147483647 h 131"/>
              <a:gd name="T30" fmla="*/ 2147483647 w 141"/>
              <a:gd name="T31" fmla="*/ 2147483647 h 131"/>
              <a:gd name="T32" fmla="*/ 2147483647 w 141"/>
              <a:gd name="T33" fmla="*/ 2147483647 h 131"/>
              <a:gd name="T34" fmla="*/ 2147483647 w 141"/>
              <a:gd name="T35" fmla="*/ 2147483647 h 131"/>
              <a:gd name="T36" fmla="*/ 2147483647 w 141"/>
              <a:gd name="T37" fmla="*/ 2147483647 h 131"/>
              <a:gd name="T38" fmla="*/ 2147483647 w 141"/>
              <a:gd name="T39" fmla="*/ 2147483647 h 131"/>
              <a:gd name="T40" fmla="*/ 2147483647 w 141"/>
              <a:gd name="T41" fmla="*/ 2147483647 h 131"/>
              <a:gd name="T42" fmla="*/ 2147483647 w 141"/>
              <a:gd name="T43" fmla="*/ 2147483647 h 131"/>
              <a:gd name="T44" fmla="*/ 2147483647 w 141"/>
              <a:gd name="T45" fmla="*/ 2147483647 h 131"/>
              <a:gd name="T46" fmla="*/ 2147483647 w 141"/>
              <a:gd name="T47" fmla="*/ 2147483647 h 1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1" h="131">
                <a:moveTo>
                  <a:pt x="69" y="95"/>
                </a:moveTo>
                <a:cubicBezTo>
                  <a:pt x="67" y="98"/>
                  <a:pt x="67" y="98"/>
                  <a:pt x="67" y="98"/>
                </a:cubicBezTo>
                <a:cubicBezTo>
                  <a:pt x="53" y="120"/>
                  <a:pt x="41" y="131"/>
                  <a:pt x="31" y="131"/>
                </a:cubicBezTo>
                <a:cubicBezTo>
                  <a:pt x="21" y="131"/>
                  <a:pt x="10" y="122"/>
                  <a:pt x="0" y="105"/>
                </a:cubicBezTo>
                <a:cubicBezTo>
                  <a:pt x="1" y="105"/>
                  <a:pt x="2" y="105"/>
                  <a:pt x="3" y="105"/>
                </a:cubicBezTo>
                <a:cubicBezTo>
                  <a:pt x="15" y="105"/>
                  <a:pt x="29" y="96"/>
                  <a:pt x="44" y="77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67"/>
                  <a:pt x="43" y="67"/>
                  <a:pt x="43" y="67"/>
                </a:cubicBezTo>
                <a:cubicBezTo>
                  <a:pt x="29" y="52"/>
                  <a:pt x="22" y="40"/>
                  <a:pt x="22" y="29"/>
                </a:cubicBezTo>
                <a:cubicBezTo>
                  <a:pt x="22" y="21"/>
                  <a:pt x="30" y="11"/>
                  <a:pt x="44" y="0"/>
                </a:cubicBezTo>
                <a:cubicBezTo>
                  <a:pt x="47" y="14"/>
                  <a:pt x="53" y="29"/>
                  <a:pt x="64" y="42"/>
                </a:cubicBezTo>
                <a:cubicBezTo>
                  <a:pt x="68" y="48"/>
                  <a:pt x="68" y="48"/>
                  <a:pt x="68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87" y="23"/>
                  <a:pt x="101" y="13"/>
                  <a:pt x="114" y="13"/>
                </a:cubicBezTo>
                <a:cubicBezTo>
                  <a:pt x="124" y="13"/>
                  <a:pt x="131" y="21"/>
                  <a:pt x="136" y="36"/>
                </a:cubicBezTo>
                <a:cubicBezTo>
                  <a:pt x="135" y="36"/>
                  <a:pt x="134" y="36"/>
                  <a:pt x="133" y="36"/>
                </a:cubicBezTo>
                <a:cubicBezTo>
                  <a:pt x="129" y="36"/>
                  <a:pt x="122" y="39"/>
                  <a:pt x="114" y="45"/>
                </a:cubicBezTo>
                <a:cubicBezTo>
                  <a:pt x="106" y="51"/>
                  <a:pt x="99" y="58"/>
                  <a:pt x="94" y="65"/>
                </a:cubicBezTo>
                <a:cubicBezTo>
                  <a:pt x="89" y="71"/>
                  <a:pt x="89" y="71"/>
                  <a:pt x="89" y="71"/>
                </a:cubicBezTo>
                <a:cubicBezTo>
                  <a:pt x="93" y="75"/>
                  <a:pt x="93" y="75"/>
                  <a:pt x="93" y="75"/>
                </a:cubicBezTo>
                <a:cubicBezTo>
                  <a:pt x="108" y="90"/>
                  <a:pt x="124" y="97"/>
                  <a:pt x="141" y="97"/>
                </a:cubicBezTo>
                <a:cubicBezTo>
                  <a:pt x="132" y="114"/>
                  <a:pt x="123" y="123"/>
                  <a:pt x="113" y="123"/>
                </a:cubicBezTo>
                <a:cubicBezTo>
                  <a:pt x="104" y="123"/>
                  <a:pt x="92" y="116"/>
                  <a:pt x="76" y="101"/>
                </a:cubicBezTo>
                <a:lnTo>
                  <a:pt x="69" y="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pt"/>
          </a:p>
        </p:txBody>
      </p:sp>
      <p:sp>
        <p:nvSpPr>
          <p:cNvPr id="9" name="Freeform 172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39552" y="1748267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pt"/>
          </a:p>
        </p:txBody>
      </p:sp>
      <p:sp>
        <p:nvSpPr>
          <p:cNvPr id="10" name="Freeform 172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521767" y="2708920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pt"/>
          </a:p>
        </p:txBody>
      </p:sp>
      <p:sp>
        <p:nvSpPr>
          <p:cNvPr id="11" name="Freeform 172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21767" y="3212976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pt"/>
          </a:p>
        </p:txBody>
      </p:sp>
      <p:sp>
        <p:nvSpPr>
          <p:cNvPr id="12" name="Freeform 172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521767" y="4221088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pt"/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 eaLnBrk="1" hangingPunct="1"/>
            <a:endParaRPr lang="pt" altLang="fr-FR" dirty="0" smtClean="0">
              <a:cs typeface="Arial" pitchFamily="34" charset="0"/>
            </a:endParaRPr>
          </a:p>
          <a:p>
            <a:pPr algn="l" rtl="0" eaLnBrk="1" hangingPunct="1"/>
            <a:endParaRPr lang="pt" altLang="fr-FR" dirty="0" smtClean="0">
              <a:cs typeface="Arial" pitchFamily="34" charset="0"/>
            </a:endParaRPr>
          </a:p>
          <a:p>
            <a:pPr algn="l" rtl="0" eaLnBrk="1" hangingPunct="1"/>
            <a:r>
              <a:rPr lang="pt" b="0" i="0" u="none" baseline="0">
                <a:cs typeface="Arial" pitchFamily="34" charset="0"/>
              </a:rPr>
              <a:t>Sentimento geral que evitar os acidentes é inato</a:t>
            </a:r>
          </a:p>
          <a:p>
            <a:pPr algn="l" rtl="0" eaLnBrk="1" hangingPunct="1"/>
            <a:endParaRPr lang="pt" altLang="fr-FR" dirty="0" smtClean="0">
              <a:cs typeface="Arial" pitchFamily="34" charset="0"/>
            </a:endParaRPr>
          </a:p>
          <a:p>
            <a:pPr algn="l" rtl="0" eaLnBrk="1" hangingPunct="1"/>
            <a:r>
              <a:rPr lang="pt" b="0" i="0" u="none" baseline="0">
                <a:cs typeface="Arial" pitchFamily="34" charset="0"/>
              </a:rPr>
              <a:t>Na realidade, comportar-se com segurança não é lógico, nem natural</a:t>
            </a:r>
          </a:p>
          <a:p>
            <a:pPr algn="l" rtl="0" eaLnBrk="1" hangingPunct="1"/>
            <a:endParaRPr lang="pt" altLang="fr-FR" dirty="0" smtClean="0">
              <a:cs typeface="Arial" pitchFamily="34" charset="0"/>
            </a:endParaRPr>
          </a:p>
          <a:p>
            <a:pPr algn="l" rtl="0" eaLnBrk="1" hangingPunct="1"/>
            <a:r>
              <a:rPr lang="pt" b="0" i="0" u="none" baseline="0">
                <a:cs typeface="Arial" pitchFamily="34" charset="0"/>
              </a:rPr>
              <a:t>Comportar-se com segurança, aprende-se</a:t>
            </a:r>
          </a:p>
          <a:p>
            <a:pPr algn="l" rtl="0" eaLnBrk="1" hangingPunct="1"/>
            <a:endParaRPr lang="pt" altLang="fr-FR" dirty="0" smtClean="0">
              <a:cs typeface="Arial" pitchFamily="34" charset="0"/>
            </a:endParaRPr>
          </a:p>
          <a:p>
            <a:pPr algn="ctr" rtl="0" eaLnBrk="1" hangingPunct="1">
              <a:buFont typeface="Lucida Grande"/>
              <a:buNone/>
            </a:pPr>
            <a:endParaRPr lang="pt" altLang="fr-FR" b="1" dirty="0" smtClean="0">
              <a:solidFill>
                <a:srgbClr val="A90025"/>
              </a:solidFill>
              <a:cs typeface="Arial" pitchFamily="34" charset="0"/>
            </a:endParaRPr>
          </a:p>
          <a:p>
            <a:pPr algn="l" rtl="0" eaLnBrk="1" hangingPunct="1"/>
            <a:endParaRPr lang="pt" altLang="fr-FR" dirty="0" smtClean="0">
              <a:cs typeface="Arial" pitchFamily="34" charset="0"/>
            </a:endParaRPr>
          </a:p>
        </p:txBody>
      </p:sp>
      <p:sp>
        <p:nvSpPr>
          <p:cNvPr id="19458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4AC712C-06CC-4052-AF11-65B028D9D197}" type="slidenum">
              <a:rPr/>
              <a:pPr/>
              <a:t>7</a:t>
            </a:fld>
            <a:endParaRPr lang="pt" altLang="fr-F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62956" y="4603194"/>
            <a:ext cx="5006975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2000" b="1" i="0" u="none" baseline="0">
                <a:solidFill>
                  <a:srgbClr val="A90025"/>
                </a:solidFill>
              </a:rPr>
              <a:t>Conhecer as regras </a:t>
            </a:r>
            <a:r>
              <a:rPr lang="pt" sz="2000" b="1" i="0" u="sng" baseline="0">
                <a:solidFill>
                  <a:srgbClr val="A90025"/>
                </a:solidFill>
              </a:rPr>
              <a:t>e</a:t>
            </a:r>
            <a:r>
              <a:rPr lang="pt" sz="2000" b="1" i="0" u="none" baseline="0">
                <a:solidFill>
                  <a:srgbClr val="A90025"/>
                </a:solidFill>
              </a:rPr>
              <a:t> aplicá-las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Adotar o bom comportamento de segurança</a:t>
            </a:r>
            <a:endParaRPr lang="pt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Adotar o bom comportamento de segurança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80728"/>
            <a:ext cx="8218800" cy="5256584"/>
          </a:xfrm>
        </p:spPr>
        <p:txBody>
          <a:bodyPr/>
          <a:lstStyle/>
          <a:p>
            <a:pPr algn="l" rtl="0" eaLnBrk="1" hangingPunct="1">
              <a:buNone/>
            </a:pPr>
            <a:r>
              <a:rPr lang="pt" b="0" i="0" u="none" baseline="0">
                <a:cs typeface="Arial" pitchFamily="34" charset="0"/>
              </a:rPr>
              <a:t>Exemplo:</a:t>
            </a:r>
          </a:p>
          <a:p>
            <a:pPr algn="l" rtl="0" eaLnBrk="1" hangingPunct="1">
              <a:buNone/>
            </a:pPr>
            <a:endParaRPr lang="pt" altLang="fr-FR" dirty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pt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pt" altLang="fr-FR" dirty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pt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pt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pt" altLang="fr-FR" dirty="0" smtClean="0">
              <a:cs typeface="Arial" pitchFamily="34" charset="0"/>
            </a:endParaRPr>
          </a:p>
          <a:p>
            <a:pPr algn="l" rtl="0" eaLnBrk="1" hangingPunct="1">
              <a:buNone/>
            </a:pPr>
            <a:endParaRPr lang="pt" altLang="fr-FR" dirty="0">
              <a:cs typeface="Arial" pitchFamily="34" charset="0"/>
            </a:endParaRPr>
          </a:p>
          <a:p>
            <a:pPr algn="l" rtl="0" eaLnBrk="1" hangingPunct="1">
              <a:spcBef>
                <a:spcPts val="1200"/>
              </a:spcBef>
            </a:pPr>
            <a:r>
              <a:rPr lang="pt" b="0" i="0" u="none" baseline="0">
                <a:cs typeface="Arial" pitchFamily="34" charset="0"/>
              </a:rPr>
              <a:t>Todos os condutores sabem que devemos parar ao sinal vermelho</a:t>
            </a:r>
          </a:p>
          <a:p>
            <a:pPr algn="l" rtl="0" eaLnBrk="1" hangingPunct="1">
              <a:spcBef>
                <a:spcPts val="1200"/>
              </a:spcBef>
            </a:pPr>
            <a:r>
              <a:rPr lang="pt" b="0" i="0" u="none" baseline="0">
                <a:cs typeface="Arial" pitchFamily="34" charset="0"/>
              </a:rPr>
              <a:t>Não é lógico nem natural parar numa linha reta sem circulação quando há um uma luz vermelha</a:t>
            </a:r>
          </a:p>
          <a:p>
            <a:pPr algn="l" rtl="0" eaLnBrk="1" hangingPunct="1">
              <a:spcBef>
                <a:spcPts val="1200"/>
              </a:spcBef>
            </a:pPr>
            <a:r>
              <a:rPr lang="pt" b="0" i="0" u="none" baseline="0">
                <a:cs typeface="Arial" pitchFamily="34" charset="0"/>
              </a:rPr>
              <a:t>Porém, aprendemos que temos de parar</a:t>
            </a:r>
          </a:p>
          <a:p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fld id="{CE53D222-3A21-41F0-A754-4195D86F7AE3}" type="slidenum">
              <a:rPr/>
              <a:pPr/>
              <a:t>8</a:t>
            </a:fld>
            <a:endParaRPr lang="pt" altLang="fr-FR"/>
          </a:p>
        </p:txBody>
      </p:sp>
      <p:pic>
        <p:nvPicPr>
          <p:cNvPr id="7" name="Image 6" descr="Image1 c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24744"/>
            <a:ext cx="4032448" cy="2451728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pt" b="1" i="0" u="none" cap="none" baseline="0">
                <a:cs typeface="Arial" pitchFamily="34" charset="0"/>
              </a:rPr>
              <a:t>TRATAMENTO DOS BONS COMPORTAMENTOS.</a:t>
            </a: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18488" cy="5040312"/>
          </a:xfrm>
        </p:spPr>
        <p:txBody>
          <a:bodyPr/>
          <a:lstStyle/>
          <a:p>
            <a:pPr marL="0" indent="0" algn="l" rtl="0">
              <a:buFont typeface="Lucida Grande"/>
              <a:buNone/>
            </a:pPr>
            <a:r>
              <a:rPr lang="pt" b="1" i="0" u="none" baseline="0" dirty="0">
                <a:cs typeface="Arial" pitchFamily="34" charset="0"/>
              </a:rPr>
              <a:t>Espera-se dos colaboradores da Total que:</a:t>
            </a:r>
            <a:endParaRPr lang="pt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pt" altLang="fr-FR" b="1" dirty="0" smtClean="0">
              <a:cs typeface="Arial" pitchFamily="34" charset="0"/>
            </a:endParaRPr>
          </a:p>
          <a:p>
            <a:pPr algn="l" rtl="0"/>
            <a:r>
              <a:rPr lang="pt" b="0" i="0" u="none" baseline="0" dirty="0">
                <a:cs typeface="Arial" pitchFamily="34" charset="0"/>
              </a:rPr>
              <a:t>Considerem o respeito das regras, a exemplaridade, a reatividade,…</a:t>
            </a:r>
          </a:p>
          <a:p>
            <a:pPr lvl="1" algn="l" rtl="0">
              <a:buFont typeface="Wingdings" charset="2"/>
              <a:buChar char="Ø"/>
            </a:pPr>
            <a:r>
              <a:rPr lang="pt" b="0" i="0" u="none" baseline="0" dirty="0">
                <a:cs typeface="Arial" pitchFamily="34" charset="0"/>
              </a:rPr>
              <a:t>Fomentem diariamente qualquer prática em conformidade com as regras</a:t>
            </a:r>
          </a:p>
          <a:p>
            <a:pPr lvl="1" algn="l" rtl="0">
              <a:buFont typeface="Wingdings" charset="2"/>
              <a:buChar char="Ø"/>
            </a:pPr>
            <a:endParaRPr lang="pt" altLang="fr-FR" dirty="0" smtClean="0">
              <a:cs typeface="Arial" pitchFamily="34" charset="0"/>
            </a:endParaRPr>
          </a:p>
          <a:p>
            <a:pPr marL="271463" indent="-271463" algn="l" rtl="0"/>
            <a:r>
              <a:rPr lang="pt" b="0" i="0" u="none" baseline="0" dirty="0">
                <a:cs typeface="Arial" pitchFamily="34" charset="0"/>
              </a:rPr>
              <a:t>Reconheçam uma atitude proactiva</a:t>
            </a:r>
          </a:p>
          <a:p>
            <a:pPr lvl="1" algn="l" rtl="0">
              <a:buFont typeface="Wingdings" charset="2"/>
              <a:buChar char="Ø"/>
            </a:pPr>
            <a:r>
              <a:rPr lang="pt" b="0" i="0" u="none" baseline="0" dirty="0">
                <a:cs typeface="Arial" pitchFamily="34" charset="0"/>
              </a:rPr>
              <a:t>Fomentem as atitudes proactivas (iniciativas, contribuição ativa, comunicação das dificuldades propondo soluções,…) em vez de unicamente resultados</a:t>
            </a:r>
          </a:p>
          <a:p>
            <a:pPr lvl="1" algn="l" rtl="0">
              <a:buFont typeface="Wingdings" charset="2"/>
              <a:buChar char="Ø"/>
            </a:pPr>
            <a:endParaRPr lang="pt" altLang="fr-FR" dirty="0" smtClean="0">
              <a:cs typeface="Arial" pitchFamily="34" charset="0"/>
            </a:endParaRPr>
          </a:p>
          <a:p>
            <a:pPr marL="271463" indent="-271463" algn="l" rtl="0"/>
            <a:r>
              <a:rPr lang="pt" b="0" i="0" u="none" baseline="0" dirty="0">
                <a:cs typeface="Arial" pitchFamily="34" charset="0"/>
              </a:rPr>
              <a:t>Promovam uma ação ou um comportamento</a:t>
            </a:r>
          </a:p>
          <a:p>
            <a:pPr lvl="1" algn="l" rtl="0">
              <a:buFont typeface="Wingdings" charset="2"/>
              <a:buChar char="Ø"/>
            </a:pPr>
            <a:r>
              <a:rPr lang="pt" b="0" i="0" u="none" baseline="0" dirty="0">
                <a:cs typeface="Arial" pitchFamily="34" charset="0"/>
              </a:rPr>
              <a:t>Recompensem as ações significativas, comportamentos exemplares...</a:t>
            </a:r>
          </a:p>
          <a:p>
            <a:pPr marL="0" indent="0" algn="l" rtl="0">
              <a:buFont typeface="Wingdings" pitchFamily="2" charset="2"/>
              <a:buChar char="Ø"/>
            </a:pPr>
            <a:endParaRPr lang="pt" altLang="fr-FR" sz="1600" dirty="0" smtClean="0">
              <a:cs typeface="Arial" pitchFamily="34" charset="0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CE5E253E-5F0A-4893-9938-A004B9C5954B}" type="slidenum">
              <a:rPr/>
              <a:pPr/>
              <a:t>9</a:t>
            </a:fld>
            <a:endParaRPr lang="pt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62890" y="5517232"/>
            <a:ext cx="6007107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 smtClean="0">
              <a:solidFill>
                <a:srgbClr val="A90025"/>
              </a:solidFill>
            </a:endParaRP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lang="pt" sz="2000" b="1" i="0" u="none" baseline="0">
                <a:solidFill>
                  <a:srgbClr val="A90025"/>
                </a:solidFill>
              </a:rPr>
              <a:t>Praticar o reconhecimento diariamente</a:t>
            </a:r>
          </a:p>
          <a:p>
            <a:pPr algn="ctr" rtl="0" eaLnBrk="1" hangingPunct="1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pt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pt" sz="900" b="0" i="0" u="none" baseline="0">
                <a:latin typeface="Arial" pitchFamily="34" charset="0"/>
                <a:cs typeface="Arial" pitchFamily="34" charset="0"/>
              </a:rPr>
              <a:t>Kit de Integração de H3SA - TCG 4.1 - Comportamentos (positivos e negativos) – V2</a:t>
            </a:r>
            <a:endParaRPr lang="pt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8fW2NMMUGNFssej4M1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8fW2NMMUGNFssej4M1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1012</TotalTime>
  <Words>891</Words>
  <Application>Microsoft Office PowerPoint</Application>
  <PresentationFormat>Affichage à l'écran (4:3)</PresentationFormat>
  <Paragraphs>175</Paragraphs>
  <Slides>14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fr_total_modele_rouge_fonce</vt:lpstr>
      <vt:lpstr>Comportamentos (positivos e negativos)</vt:lpstr>
      <vt:lpstr>Objetivos do módulo</vt:lpstr>
      <vt:lpstr>Vídeo feedback</vt:lpstr>
      <vt:lpstr>Os 3 pilares da segurança</vt:lpstr>
      <vt:lpstr>Definição do Comportamento</vt:lpstr>
      <vt:lpstr>Exercício</vt:lpstr>
      <vt:lpstr>Adotar o bom comportamento de segurança</vt:lpstr>
      <vt:lpstr>Adotar o bom comportamento de segurança</vt:lpstr>
      <vt:lpstr>TRATAMENTO DOS BONS COMPORTAMENTOS.</vt:lpstr>
      <vt:lpstr>Tratamento dos desvios de comportamento</vt:lpstr>
      <vt:lpstr>Desvios de comportamento</vt:lpstr>
      <vt:lpstr>Avaliação da natureza do desvio</vt:lpstr>
      <vt:lpstr>Reação adaptada ao desvio</vt:lpstr>
      <vt:lpstr>resumo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93</cp:revision>
  <dcterms:created xsi:type="dcterms:W3CDTF">2015-09-07T13:13:13Z</dcterms:created>
  <dcterms:modified xsi:type="dcterms:W3CDTF">2017-06-05T14:02:35Z</dcterms:modified>
</cp:coreProperties>
</file>