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5" r:id="rId4"/>
    <p:sldId id="264" r:id="rId5"/>
    <p:sldId id="265" r:id="rId6"/>
    <p:sldId id="266" r:id="rId7"/>
    <p:sldId id="267" r:id="rId8"/>
    <p:sldId id="274" r:id="rId9"/>
    <p:sldId id="268" r:id="rId10"/>
    <p:sldId id="269" r:id="rId11"/>
    <p:sldId id="270" r:id="rId12"/>
    <p:sldId id="271" r:id="rId13"/>
    <p:sldId id="272" r:id="rId14"/>
    <p:sldId id="276" r:id="rId1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LAFAGE" initials="ML" lastIdx="1" clrIdx="0">
    <p:extLst/>
  </p:cmAuthor>
  <p:cmAuthor id="2" name="Vincent Martin" initials="V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00"/>
    <a:srgbClr val="BD2B0B"/>
    <a:srgbClr val="3876AF"/>
    <a:srgbClr val="133C75"/>
    <a:srgbClr val="7ABFC0"/>
    <a:srgbClr val="CAEBEA"/>
    <a:srgbClr val="55DD61"/>
    <a:srgbClr val="3AA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861" autoAdjust="0"/>
    <p:restoredTop sz="86364" autoAdjust="0"/>
  </p:normalViewPr>
  <p:slideViewPr>
    <p:cSldViewPr snapToObjects="1">
      <p:cViewPr>
        <p:scale>
          <a:sx n="90" d="100"/>
          <a:sy n="90" d="100"/>
        </p:scale>
        <p:origin x="-96" y="-19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36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E79C938-FA7D-452D-A8CB-8D628AB482C3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1927B4A-8086-4C0D-B358-F214493D19A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321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CD01CFA-4AA6-4544-A106-63EA7A58E759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F77C4B3-80C1-46C4-8F8A-F343DB2277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5843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2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86060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-RU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состоит в том, чтобы прийти следующему понятию поведения: это конкретное наблюдаемое действие, а не идея или намерение...</a:t>
            </a:r>
          </a:p>
          <a:p>
            <a:pPr algn="l" rtl="0"/>
            <a:r>
              <a:rPr lang="ru-RU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необходимости помочь участникам, попросив их сравнить поведение и намерение.</a:t>
            </a:r>
          </a:p>
          <a:p>
            <a:endParaRPr lang="ru-R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5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43566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Поведение при выполнении техники безопасности не так легко принять. Иногда приходится менять свои привычки, учиться, развиваться ... Поэтому тем более важно это поощрять и ценить, чтобы быть рядом с коллегами. Я предлагаю вам посмотреть вместе, как трактуется правильное и неправильное поведение в компании Total.</a:t>
            </a:r>
          </a:p>
          <a:p>
            <a:endParaRPr lang="ru-R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6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513802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Эти ожидаемые модели поведения также относятся к нашим подрядчикам.</a:t>
            </a:r>
            <a:endParaRPr lang="ru-R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9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6013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11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50570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Эта блок-схема показывает логику анализа отклонения в поведении, чтобы решить, проступок это или ошибка.</a:t>
            </a:r>
            <a:endParaRPr lang="ru-R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12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20919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Стоп-карта, конечно, является важным инструментом реакции при отклонении в поведении.</a:t>
            </a:r>
            <a:endParaRPr lang="ru-R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13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31189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536CE5-2BC7-4F54-B7E0-8109D33A9A4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E53D222-3A21-41F0-A754-4195D86F7AE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FE0E69-A6A0-4514-9645-50717F5B397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D4222A-88D1-42CD-80D5-E8565A07345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5E55D9-300B-427E-9D66-B6AB9FDB4F9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C52DF0C-42F9-46CB-9960-E48E272C052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5790CCF-2FFD-4978-840B-E0C82665C38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B10086-099E-4035-88BE-7438193C4C7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0DB065-26C5-42A6-9691-99CA056CE2E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947174E9-708B-4AA3-8616-D76E6DDC57A4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2" name="Image 10" descr="TOTAL_AD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 sz="1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mtClean="0"/>
              <a:t>Kit intégration H3SE - TCG 4.1 - Comportements (positifs et négatifs) – V1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teriel/Death%20in%20the%20oilfield-fr.fl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ru-RU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ea typeface="+mj-ea"/>
              </a:rPr>
              <a:t>Поведение</a:t>
            </a:r>
            <a:r>
              <a:rPr lang="ru-RU">
                <a:ea typeface="+mj-ea"/>
              </a:rPr>
              <a:t/>
            </a:r>
            <a:br>
              <a:rPr lang="ru-RU">
                <a:ea typeface="+mj-ea"/>
              </a:rPr>
            </a:br>
            <a:r>
              <a:rPr lang="ru-RU" b="1" i="0" u="none" baseline="0">
                <a:ea typeface="+mj-ea"/>
              </a:rPr>
              <a:t>(положительные и отрицательные формы)</a:t>
            </a:r>
            <a:endParaRPr lang="ru-RU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ru-RU" b="0" i="0" u="none" baseline="0">
                <a:cs typeface="Arial" pitchFamily="34" charset="0"/>
              </a:rPr>
              <a:t>Общий пакет H3SE</a:t>
            </a:r>
          </a:p>
          <a:p>
            <a:pPr algn="l" rtl="0" eaLnBrk="1" hangingPunct="1"/>
            <a:r>
              <a:rPr lang="ru-RU" b="0" i="0" u="none" baseline="0">
                <a:cs typeface="Arial" pitchFamily="34" charset="0"/>
              </a:rPr>
              <a:t>Модуль TCG 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Как реагировать на отклонения от правильного поведения</a:t>
            </a:r>
            <a:endParaRPr lang="ru-RU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268413"/>
            <a:ext cx="8218488" cy="5040312"/>
          </a:xfrm>
          <a:solidFill>
            <a:schemeClr val="bg1"/>
          </a:solidFill>
        </p:spPr>
        <p:txBody>
          <a:bodyPr/>
          <a:lstStyle/>
          <a:p>
            <a:pPr marL="0" indent="0" algn="l" rtl="0">
              <a:buFont typeface="Lucida Grande"/>
              <a:buNone/>
            </a:pPr>
            <a:endParaRPr lang="ru-RU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r>
              <a:rPr lang="ru-RU" b="1" i="0" u="none" baseline="0">
                <a:cs typeface="Arial" pitchFamily="34" charset="0"/>
              </a:rPr>
              <a:t>Разница между ошибкой и проступком</a:t>
            </a:r>
          </a:p>
          <a:p>
            <a:pPr marL="0" indent="0" algn="l" rtl="0"/>
            <a:endParaRPr lang="ru-RU" altLang="fr-FR" dirty="0" smtClean="0">
              <a:cs typeface="Arial" pitchFamily="34" charset="0"/>
            </a:endParaRPr>
          </a:p>
          <a:p>
            <a:pPr marL="432000" indent="0" algn="l" rtl="0">
              <a:buFont typeface="Lucida Grande"/>
              <a:buNone/>
            </a:pPr>
            <a:r>
              <a:rPr lang="ru-RU" sz="1800" b="1" i="0" u="none" baseline="0">
                <a:cs typeface="Arial" pitchFamily="34" charset="0"/>
              </a:rPr>
              <a:t>Проступок:</a:t>
            </a:r>
            <a:r>
              <a:rPr lang="ru-RU" sz="1800" b="0" i="0" u="none" baseline="0">
                <a:cs typeface="Arial" pitchFamily="34" charset="0"/>
              </a:rPr>
              <a:t> </a:t>
            </a:r>
            <a:r>
              <a:rPr lang="ru-RU" sz="1800" b="1" i="0" u="none" baseline="0">
                <a:cs typeface="Arial" pitchFamily="34" charset="0"/>
              </a:rPr>
              <a:t> преднамеренный</a:t>
            </a:r>
            <a:r>
              <a:rPr lang="ru-RU" sz="1800" b="0" i="0" u="none" baseline="0">
                <a:cs typeface="Arial" pitchFamily="34" charset="0"/>
              </a:rPr>
              <a:t> характер</a:t>
            </a:r>
            <a:endParaRPr lang="ru-RU" altLang="fr-FR" sz="1800" dirty="0" smtClean="0">
              <a:cs typeface="Arial" pitchFamily="34" charset="0"/>
            </a:endParaRPr>
          </a:p>
          <a:p>
            <a:pPr marL="432000" indent="0" algn="l" rtl="0">
              <a:buFont typeface="Wingdings" pitchFamily="2" charset="2"/>
              <a:buChar char="Ø"/>
            </a:pPr>
            <a:r>
              <a:rPr lang="ru-RU" sz="1800" b="0" i="0" u="none" baseline="0">
                <a:cs typeface="Arial" pitchFamily="34" charset="0"/>
              </a:rPr>
              <a:t>Нужно реагировать с точки зрения </a:t>
            </a:r>
            <a:r>
              <a:rPr lang="ru-RU" sz="1800" b="1" i="0" u="none" baseline="0">
                <a:solidFill>
                  <a:srgbClr val="C00000"/>
                </a:solidFill>
                <a:cs typeface="Arial" pitchFamily="34" charset="0"/>
              </a:rPr>
              <a:t>соответствующего</a:t>
            </a:r>
            <a:r>
              <a:rPr lang="ru-RU" sz="1800" b="0" i="0" u="none" baseline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1800" b="1" i="0" u="none" baseline="0">
                <a:solidFill>
                  <a:srgbClr val="C00000"/>
                </a:solidFill>
                <a:cs typeface="Arial" pitchFamily="34" charset="0"/>
              </a:rPr>
              <a:t>правила</a:t>
            </a:r>
          </a:p>
          <a:p>
            <a:pPr marL="0" indent="0" algn="l" rtl="0">
              <a:buFont typeface="Lucida Grande"/>
              <a:buNone/>
            </a:pPr>
            <a:endParaRPr lang="ru-RU" altLang="fr-FR" sz="1800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ru-RU" altLang="fr-FR" sz="1800" dirty="0" smtClean="0">
              <a:cs typeface="Arial" pitchFamily="34" charset="0"/>
            </a:endParaRPr>
          </a:p>
          <a:p>
            <a:pPr marL="432000" indent="0" algn="l" rtl="0">
              <a:buNone/>
            </a:pPr>
            <a:r>
              <a:rPr lang="ru-RU" sz="1800" b="1" i="0" u="none" baseline="0">
                <a:cs typeface="Arial" pitchFamily="34" charset="0"/>
              </a:rPr>
              <a:t>Ошибка: непреднамеренный</a:t>
            </a:r>
            <a:r>
              <a:rPr lang="ru-RU" sz="1800" b="0" i="0" u="none" baseline="0">
                <a:cs typeface="Arial" pitchFamily="34" charset="0"/>
              </a:rPr>
              <a:t> характер</a:t>
            </a:r>
          </a:p>
          <a:p>
            <a:pPr marL="432000" indent="0" algn="l" rtl="0">
              <a:buFont typeface="Wingdings" pitchFamily="2" charset="2"/>
              <a:buChar char="Ø"/>
            </a:pPr>
            <a:r>
              <a:rPr lang="ru-RU" sz="1800" b="0" i="0" u="none" baseline="0">
                <a:cs typeface="Arial" pitchFamily="34" charset="0"/>
              </a:rPr>
              <a:t>Нужно принять </a:t>
            </a:r>
            <a:r>
              <a:rPr lang="ru-RU" sz="1800" b="1" i="0" u="none" baseline="0">
                <a:solidFill>
                  <a:srgbClr val="FFFF00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cs typeface="Arial" pitchFamily="34" charset="0"/>
              </a:rPr>
              <a:t>педагогические меры</a:t>
            </a:r>
            <a:r>
              <a:rPr lang="ru-RU" sz="1800" b="0" i="0" u="none" baseline="0">
                <a:solidFill>
                  <a:srgbClr val="FFFF00"/>
                </a:solidFill>
                <a:cs typeface="Arial" pitchFamily="34" charset="0"/>
              </a:rPr>
              <a:t> </a:t>
            </a:r>
          </a:p>
          <a:p>
            <a:pPr marL="0" indent="0" algn="l" rtl="0">
              <a:buFont typeface="Lucida Grande"/>
              <a:buNone/>
            </a:pPr>
            <a:endParaRPr lang="ru-RU" altLang="fr-FR" sz="1800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ru-RU" altLang="fr-FR" sz="1800" dirty="0" smtClean="0">
              <a:cs typeface="Arial" pitchFamily="34" charset="0"/>
            </a:endParaRPr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EA82E376-B67B-4A6F-9632-231F6692FD3F}" type="slidenum">
              <a:rPr/>
              <a:pPr/>
              <a:t>10</a:t>
            </a:fld>
            <a:endParaRPr lang="ru-RU" altLang="fr-FR"/>
          </a:p>
        </p:txBody>
      </p:sp>
      <p:sp>
        <p:nvSpPr>
          <p:cNvPr id="6" name="Cube 5"/>
          <p:cNvSpPr>
            <a:spLocks noChangeArrowheads="1"/>
          </p:cNvSpPr>
          <p:nvPr/>
        </p:nvSpPr>
        <p:spPr bwMode="auto">
          <a:xfrm rot="609520">
            <a:off x="437231" y="2520719"/>
            <a:ext cx="360363" cy="504825"/>
          </a:xfrm>
          <a:prstGeom prst="cube">
            <a:avLst>
              <a:gd name="adj" fmla="val 9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8" name="Cube 7"/>
          <p:cNvSpPr>
            <a:spLocks noChangeArrowheads="1"/>
          </p:cNvSpPr>
          <p:nvPr/>
        </p:nvSpPr>
        <p:spPr bwMode="auto">
          <a:xfrm rot="609520">
            <a:off x="437232" y="3898331"/>
            <a:ext cx="360362" cy="504825"/>
          </a:xfrm>
          <a:prstGeom prst="cube">
            <a:avLst>
              <a:gd name="adj" fmla="val 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24058" y="4969768"/>
            <a:ext cx="5284771" cy="784830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7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ru-RU" b="1" i="0" u="none" baseline="0" dirty="0">
                <a:solidFill>
                  <a:srgbClr val="A90025"/>
                </a:solidFill>
              </a:rPr>
              <a:t>Любое отклонение от правильного поведения должно приводить к реакции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700" b="1" dirty="0">
              <a:solidFill>
                <a:srgbClr val="A90025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900" b="0" i="0" u="none" baseline="0">
                <a:latin typeface="Arial" pitchFamily="34" charset="0"/>
                <a:cs typeface="Arial" pitchFamily="34" charset="0"/>
              </a:rPr>
              <a:t>Общий пакет H3SE - TCG 4.1 – Поведение (положительные и отрицательные формы) – V2</a:t>
            </a:r>
            <a:endParaRPr lang="ru-RU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Отклонение от правильного поведения</a:t>
            </a:r>
            <a:endParaRPr lang="ru-RU" dirty="0"/>
          </a:p>
        </p:txBody>
      </p:sp>
      <p:sp>
        <p:nvSpPr>
          <p:cNvPr id="22530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0FED822-FB17-4D7F-A9B1-7283ECAB6D60}" type="slidenum">
              <a:rPr/>
              <a:pPr/>
              <a:t>11</a:t>
            </a:fld>
            <a:endParaRPr lang="ru-RU" altLang="fr-FR"/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3744913" y="836613"/>
            <a:ext cx="52197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ru-RU" sz="1550" b="0" i="0" u="none" baseline="0" dirty="0"/>
              <a:t>Вождение с превышением скорости на предприятии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ru-RU" sz="1550" b="0" i="0" u="none" baseline="0" dirty="0"/>
              <a:t>Забыть важный шаг в процедуре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ru-RU" sz="1550" b="0" i="0" u="none" baseline="0" dirty="0"/>
              <a:t>Принести алкоголь на предприятие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ru-RU" sz="1550" b="0" i="0" u="none" baseline="0" dirty="0"/>
              <a:t>Непонимание плана или процедуры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ru-RU" sz="1550" b="0" i="0" u="none" baseline="0" dirty="0"/>
              <a:t>Не использовать предоставленные средства индивидуальной защиты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ru-RU" sz="1550" b="0" i="0" u="none" baseline="0" dirty="0"/>
              <a:t>Спутать два химических вещества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ru-RU" sz="1550" b="0" i="0" u="none" baseline="0" dirty="0"/>
              <a:t>Управлять погрузочным механизмом, не надев ремень безопасности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ru-RU" sz="1550" b="0" i="0" u="none" baseline="0" dirty="0"/>
              <a:t>Использовать мобильный телефон во время вождения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ru-RU" sz="1550" b="0" i="0" u="none" baseline="0" dirty="0"/>
              <a:t>Открыть клапан, отличный от указанного в процедуре, потому что вам кажется, что первый открывать не нужно</a:t>
            </a:r>
          </a:p>
        </p:txBody>
      </p:sp>
      <p:sp>
        <p:nvSpPr>
          <p:cNvPr id="7" name="Rectangle 6"/>
          <p:cNvSpPr/>
          <p:nvPr/>
        </p:nvSpPr>
        <p:spPr>
          <a:xfrm rot="20532324">
            <a:off x="477948" y="2053064"/>
            <a:ext cx="286809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ru-RU" sz="3200" b="1" i="0" u="none" baseline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Преднамеренный?</a:t>
            </a:r>
          </a:p>
        </p:txBody>
      </p:sp>
      <p:sp>
        <p:nvSpPr>
          <p:cNvPr id="8" name="Rectangle 7"/>
          <p:cNvSpPr/>
          <p:nvPr/>
        </p:nvSpPr>
        <p:spPr>
          <a:xfrm rot="1714872">
            <a:off x="11473" y="3926940"/>
            <a:ext cx="380104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ru-RU" sz="3200" b="1" i="0" u="none" baseline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Непреднамеренный?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900" b="0" i="0" u="none" baseline="0">
                <a:latin typeface="Arial" pitchFamily="34" charset="0"/>
                <a:cs typeface="Arial" pitchFamily="34" charset="0"/>
              </a:rPr>
              <a:t>Общий пакет H3SE - TCG 4.1 – Поведение (положительные и отрицательные формы) – V2</a:t>
            </a:r>
            <a:endParaRPr lang="ru-RU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Оценка характера отклонения в поведении</a:t>
            </a:r>
            <a:endParaRPr lang="ru-RU" dirty="0"/>
          </a:p>
        </p:txBody>
      </p:sp>
      <p:sp>
        <p:nvSpPr>
          <p:cNvPr id="23554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DFB17313-296B-4732-ADDB-D854810B3799}" type="slidenum">
              <a:rPr/>
              <a:pPr/>
              <a:t>12</a:t>
            </a:fld>
            <a:endParaRPr lang="ru-RU" alt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052736"/>
            <a:ext cx="4726682" cy="5049275"/>
          </a:xfrm>
          <a:prstGeom prst="rect">
            <a:avLst/>
          </a:prstGeom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900" b="0" i="0" u="none" baseline="0">
                <a:latin typeface="Arial" pitchFamily="34" charset="0"/>
                <a:cs typeface="Arial" pitchFamily="34" charset="0"/>
              </a:rPr>
              <a:t>Общий пакет H3SE - TCG 4.1 – Поведение (положительные и отрицательные формы) – V2</a:t>
            </a:r>
            <a:endParaRPr lang="ru-RU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Реакция, соответствующая отклонению в поведении</a:t>
            </a:r>
            <a:endParaRPr lang="ru-RU" dirty="0"/>
          </a:p>
        </p:txBody>
      </p:sp>
      <p:sp>
        <p:nvSpPr>
          <p:cNvPr id="2560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>
              <a:buFont typeface="Lucida Grande"/>
              <a:buNone/>
            </a:pPr>
            <a:endParaRPr lang="ru-RU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r>
              <a:rPr lang="ru-RU" b="0" i="0" u="none" baseline="0">
                <a:cs typeface="Arial" pitchFamily="34" charset="0"/>
              </a:rPr>
              <a:t>В случае отклонения, нужно </a:t>
            </a:r>
            <a:r>
              <a:rPr lang="ru-RU" b="1" i="0" u="none" baseline="0">
                <a:cs typeface="Arial" pitchFamily="34" charset="0"/>
              </a:rPr>
              <a:t>сделать все возможное, чтобы предотвратить повторное возникновение отклонения:</a:t>
            </a:r>
            <a:endParaRPr lang="ru-RU" altLang="fr-FR" dirty="0" smtClean="0">
              <a:cs typeface="Arial" pitchFamily="34" charset="0"/>
            </a:endParaRPr>
          </a:p>
          <a:p>
            <a:pPr algn="l" rtl="0"/>
            <a:r>
              <a:rPr lang="ru-RU" b="0" i="0" u="none" baseline="0">
                <a:cs typeface="Arial" pitchFamily="34" charset="0"/>
              </a:rPr>
              <a:t>Решительно реагировать… с помощью </a:t>
            </a:r>
            <a:r>
              <a:rPr lang="ru-RU" b="1" i="0" u="none" baseline="0">
                <a:solidFill>
                  <a:srgbClr val="C00000"/>
                </a:solidFill>
                <a:cs typeface="Arial" pitchFamily="34" charset="0"/>
              </a:rPr>
              <a:t>стоп-карты</a:t>
            </a:r>
            <a:r>
              <a:rPr lang="ru-RU" b="0" i="0" u="none" baseline="0">
                <a:cs typeface="Arial" pitchFamily="34" charset="0"/>
              </a:rPr>
              <a:t>.</a:t>
            </a:r>
            <a:endParaRPr lang="ru-RU" altLang="fr-FR" dirty="0" smtClean="0">
              <a:cs typeface="Arial" pitchFamily="34" charset="0"/>
            </a:endParaRPr>
          </a:p>
          <a:p>
            <a:pPr algn="l" rtl="0"/>
            <a:r>
              <a:rPr lang="ru-RU" b="0" i="0" u="none" baseline="0">
                <a:cs typeface="Arial" pitchFamily="34" charset="0"/>
              </a:rPr>
              <a:t>Воссоздать событие</a:t>
            </a:r>
          </a:p>
          <a:p>
            <a:endParaRPr lang="ru-RU" altLang="fr-FR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r>
              <a:rPr lang="ru-RU" b="0" i="0" u="none" baseline="0">
                <a:cs typeface="Arial" pitchFamily="34" charset="0"/>
              </a:rPr>
              <a:t>Реакция должна соответствовать следующему:</a:t>
            </a:r>
          </a:p>
          <a:p>
            <a:pPr algn="l" rtl="0"/>
            <a:r>
              <a:rPr lang="ru-RU" b="0" i="0" u="none" baseline="0">
                <a:cs typeface="Arial" pitchFamily="34" charset="0"/>
              </a:rPr>
              <a:t>характер отклонения в поведении</a:t>
            </a:r>
          </a:p>
          <a:p>
            <a:pPr algn="l" rtl="0"/>
            <a:r>
              <a:rPr lang="ru-RU" b="0" i="0" u="none" baseline="0">
                <a:cs typeface="Arial" pitchFamily="34" charset="0"/>
              </a:rPr>
              <a:t>потенциальная тяжесть последствий поведения</a:t>
            </a:r>
          </a:p>
          <a:p>
            <a:pPr marL="0" indent="0" algn="l" rtl="0">
              <a:buFont typeface="Lucida Grande"/>
              <a:buNone/>
            </a:pPr>
            <a:endParaRPr lang="ru-RU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ru-RU" altLang="fr-FR" b="1" dirty="0" smtClean="0">
              <a:cs typeface="Arial" pitchFamily="34" charset="0"/>
            </a:endParaRPr>
          </a:p>
          <a:p>
            <a:pPr marL="0" indent="0" algn="l" rtl="0"/>
            <a:endParaRPr lang="ru-RU" altLang="fr-FR" dirty="0" smtClean="0">
              <a:cs typeface="Arial" pitchFamily="34" charset="0"/>
            </a:endParaRP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8DFAC1F-2B9F-43F1-825F-01048CCCC972}" type="slidenum">
              <a:rPr/>
              <a:pPr/>
              <a:t>13</a:t>
            </a:fld>
            <a:endParaRPr lang="ru-RU" alt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24058" y="5229200"/>
            <a:ext cx="528477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ru-RU" sz="800" b="0" i="0" u="none" baseline="0">
                <a:solidFill>
                  <a:srgbClr val="A90025"/>
                </a:solidFill>
              </a:rPr>
              <a:t>	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baseline="0">
                <a:solidFill>
                  <a:srgbClr val="A90025"/>
                </a:solidFill>
              </a:rPr>
              <a:t>Существует право на ошибку</a:t>
            </a:r>
            <a:endParaRPr lang="ru-RU" altLang="fr-FR" sz="2000" b="1" dirty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900" b="0" i="0" u="none" baseline="0">
                <a:latin typeface="Arial" pitchFamily="34" charset="0"/>
                <a:cs typeface="Arial" pitchFamily="34" charset="0"/>
              </a:rPr>
              <a:t>Общий пакет H3SE - TCG 4.1 – Поведение (положительные и отрицательные формы) – V2</a:t>
            </a:r>
            <a:endParaRPr lang="ru-RU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Выводы</a:t>
            </a:r>
            <a:endParaRPr lang="ru-R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/>
            <a:fld id="{CE53D222-3A21-41F0-A754-4195D86F7AE3}" type="slidenum">
              <a:rPr/>
              <a:pPr/>
              <a:t>14</a:t>
            </a:fld>
            <a:endParaRPr lang="ru-RU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62956" y="1108135"/>
            <a:ext cx="5006975" cy="923925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ru-RU" sz="2000" b="1" i="0" u="none" baseline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Поведение = наблюдаемое действие</a:t>
            </a:r>
            <a:r>
              <a:rPr lang="ru-RU" sz="2000" b="1" i="0" u="none" baseline="0">
                <a:solidFill>
                  <a:srgbClr val="E20031"/>
                </a:solidFill>
                <a:latin typeface="Arial" charset="0"/>
                <a:ea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b="1" i="0" u="none" baseline="0">
                <a:solidFill>
                  <a:srgbClr val="A90025"/>
                </a:solidFill>
                <a:sym typeface="Symbol" pitchFamily="18" charset="2"/>
              </a:rPr>
              <a:t>Поведение  </a:t>
            </a:r>
            <a:r>
              <a:rPr lang="ru-RU" sz="2000" b="1" i="0" u="none" baseline="0">
                <a:solidFill>
                  <a:srgbClr val="A90025"/>
                </a:solidFill>
              </a:rPr>
              <a:t>намерение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ru-RU" sz="2000" b="1" i="0" u="none" baseline="0">
                <a:solidFill>
                  <a:srgbClr val="A90025"/>
                </a:solidFill>
                <a:sym typeface="Symbol" pitchFamily="18" charset="2"/>
              </a:rPr>
              <a:t>Поведение  </a:t>
            </a:r>
            <a:r>
              <a:rPr lang="ru-RU" sz="2000" b="1" i="0" u="none" baseline="0">
                <a:solidFill>
                  <a:srgbClr val="A90025"/>
                </a:solidFill>
              </a:rPr>
              <a:t>мнение</a:t>
            </a:r>
            <a:endParaRPr lang="ru-RU" altLang="fr-FR" sz="2000" b="1" dirty="0">
              <a:solidFill>
                <a:srgbClr val="A90025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62955" y="2403361"/>
            <a:ext cx="5006975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ru-RU" sz="2000" b="1" i="0" u="none" baseline="0">
                <a:solidFill>
                  <a:srgbClr val="A90025"/>
                </a:solidFill>
              </a:rPr>
              <a:t>Знать правила </a:t>
            </a:r>
            <a:r>
              <a:rPr lang="ru-RU" sz="2000" b="1" i="0" u="sng" baseline="0">
                <a:solidFill>
                  <a:srgbClr val="A90025"/>
                </a:solidFill>
              </a:rPr>
              <a:t>и</a:t>
            </a:r>
            <a:r>
              <a:rPr lang="ru-RU" sz="2000" b="1" i="0" u="none" baseline="0">
                <a:solidFill>
                  <a:srgbClr val="A90025"/>
                </a:solidFill>
              </a:rPr>
              <a:t> применять их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>
              <a:solidFill>
                <a:srgbClr val="A90025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62888" y="3328660"/>
            <a:ext cx="6007107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ru-RU" sz="2000" b="1" i="0" u="none" baseline="0">
                <a:solidFill>
                  <a:srgbClr val="A90025"/>
                </a:solidFill>
              </a:rPr>
              <a:t>Всегда практиковать поощрение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>
              <a:solidFill>
                <a:srgbClr val="A90025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91680" y="4253959"/>
            <a:ext cx="5544000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ru-RU" sz="2000" b="1" i="0" u="none" baseline="0" dirty="0">
                <a:solidFill>
                  <a:srgbClr val="A90025"/>
                </a:solidFill>
              </a:rPr>
              <a:t>Любое отклонение от правильного поведения должно приводить к реакции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>
              <a:solidFill>
                <a:srgbClr val="A90025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24054" y="5179258"/>
            <a:ext cx="528477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ru-RU" sz="800" b="0" i="0" u="none" baseline="0">
                <a:solidFill>
                  <a:srgbClr val="A90025"/>
                </a:solidFill>
              </a:rPr>
              <a:t>	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baseline="0">
                <a:solidFill>
                  <a:srgbClr val="A90025"/>
                </a:solidFill>
              </a:rPr>
              <a:t>Существует право на ошибку</a:t>
            </a:r>
            <a:endParaRPr lang="ru-RU" altLang="fr-FR" sz="2000" b="1" dirty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>
              <a:solidFill>
                <a:srgbClr val="A90025"/>
              </a:solidFill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900" b="0" i="0" u="none" baseline="0">
                <a:latin typeface="Arial" pitchFamily="34" charset="0"/>
                <a:cs typeface="Arial" pitchFamily="34" charset="0"/>
              </a:rPr>
              <a:t>Общий пакет H3SE - TCG 4.1 – Поведение (положительные и отрицательные формы) – V2</a:t>
            </a:r>
            <a:endParaRPr lang="ru-RU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2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279238B1-A10D-48F3-B24F-D9C121A8AEF7}" type="slidenum">
              <a:rPr/>
              <a:pPr/>
              <a:t>2</a:t>
            </a:fld>
            <a:endParaRPr lang="ru-RU" altLang="fr-FR"/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Цели модуля</a:t>
            </a:r>
            <a:endParaRPr lang="ru-RU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735882"/>
          </a:xfrm>
        </p:spPr>
        <p:txBody>
          <a:bodyPr/>
          <a:lstStyle/>
          <a:p>
            <a:pPr marL="0" indent="0" algn="l" rtl="0" eaLnBrk="1" hangingPunct="1">
              <a:buFont typeface="Lucida Grande"/>
              <a:buNone/>
            </a:pPr>
            <a:r>
              <a:rPr lang="ru-RU" b="1" i="0" u="none" baseline="0">
                <a:cs typeface="Arial" pitchFamily="34" charset="0"/>
              </a:rPr>
              <a:t>В конце модуля вы должны:</a:t>
            </a:r>
          </a:p>
          <a:p>
            <a:pPr marL="0" indent="0" algn="l" rtl="0" eaLnBrk="1" hangingPunct="1"/>
            <a:endParaRPr lang="ru-RU" altLang="fr-FR" dirty="0" smtClean="0">
              <a:cs typeface="Arial" pitchFamily="34" charset="0"/>
            </a:endParaRPr>
          </a:p>
          <a:p>
            <a:pPr marL="284400" indent="-284400" algn="l" rtl="0" eaLnBrk="1" hangingPunct="1"/>
            <a:r>
              <a:rPr lang="ru-RU" b="0" i="0" u="none" baseline="0">
                <a:cs typeface="Arial" pitchFamily="34" charset="0"/>
              </a:rPr>
              <a:t>Понимать, что ошибки в поведении могут иметь серьезные последствия (HIPO*, аварии, ...).</a:t>
            </a:r>
          </a:p>
          <a:p>
            <a:pPr marL="284400" indent="-284400" algn="l" rtl="0" eaLnBrk="1" hangingPunct="1"/>
            <a:r>
              <a:rPr lang="ru-RU" b="0" i="0" u="none" baseline="0">
                <a:cs typeface="Arial" pitchFamily="34" charset="0"/>
              </a:rPr>
              <a:t>Знать, какое поведение в отношении безопасности ожидается от сотрудников Total.</a:t>
            </a:r>
          </a:p>
          <a:p>
            <a:pPr marL="284400" indent="-284400" algn="l" rtl="0" eaLnBrk="1" hangingPunct="1"/>
            <a:r>
              <a:rPr lang="ru-RU" b="0" i="0" u="none" baseline="0">
                <a:cs typeface="Arial" pitchFamily="34" charset="0"/>
              </a:rPr>
              <a:t>Уметь определять положительные и отрицательные формы поведения; положительное поведение нужно поощрять, а с отрицательным поведением - бороться в Total.</a:t>
            </a:r>
          </a:p>
          <a:p>
            <a:pPr marL="0" indent="0" algn="l" rtl="0" eaLnBrk="1" hangingPunct="1"/>
            <a:endParaRPr lang="ru-RU" altLang="fr-FR" dirty="0" smtClean="0">
              <a:cs typeface="Arial" pitchFamily="34" charset="0"/>
            </a:endParaRPr>
          </a:p>
          <a:p>
            <a:pPr marL="0" indent="0" algn="l" rtl="0" eaLnBrk="1" hangingPunct="1"/>
            <a:endParaRPr lang="ru-RU" altLang="fr-FR" dirty="0" smtClean="0">
              <a:cs typeface="Arial" pitchFamily="34" charset="0"/>
            </a:endParaRPr>
          </a:p>
          <a:p>
            <a:pPr marL="0" indent="0" algn="l" rtl="0" eaLnBrk="1" hangingPunct="1"/>
            <a:endParaRPr lang="ru-RU" altLang="fr-FR" dirty="0" smtClean="0">
              <a:cs typeface="Arial" pitchFamily="34" charset="0"/>
            </a:endParaRPr>
          </a:p>
          <a:p>
            <a:pPr marL="0" indent="0" algn="l" rtl="0" eaLnBrk="1" hangingPunct="1">
              <a:buFont typeface="Lucida Grande"/>
              <a:buNone/>
            </a:pPr>
            <a:r>
              <a:rPr lang="ru-RU" sz="1600" b="0" i="1" u="none" baseline="0">
                <a:cs typeface="Arial" pitchFamily="34" charset="0"/>
              </a:rPr>
              <a:t>*HIPO = потенциально серьезные происшествия (HIgh POtential incidents)</a:t>
            </a: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900" b="0" i="0" u="none" baseline="0">
                <a:latin typeface="Arial" pitchFamily="34" charset="0"/>
                <a:cs typeface="Arial" pitchFamily="34" charset="0"/>
              </a:rPr>
              <a:t>Общий пакет H3SE - TCG 4.1 – Поведение (положительные и отрицательные формы) – V2</a:t>
            </a:r>
            <a:endParaRPr lang="ru-RU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Видео об учете прошлого опыта</a:t>
            </a:r>
            <a:endParaRPr lang="ru-R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/>
            <a:fld id="{CE53D222-3A21-41F0-A754-4195D86F7AE3}" type="slidenum">
              <a:rPr/>
              <a:pPr/>
              <a:t>3</a:t>
            </a:fld>
            <a:endParaRPr lang="ru-RU" altLang="fr-FR"/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669" y="1916832"/>
            <a:ext cx="4251549" cy="3168352"/>
          </a:xfrm>
          <a:prstGeom prst="rect">
            <a:avLst/>
          </a:prstGeom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900" b="0" i="0" u="none" baseline="0">
                <a:latin typeface="Arial" pitchFamily="34" charset="0"/>
                <a:cs typeface="Arial" pitchFamily="34" charset="0"/>
              </a:rPr>
              <a:t>Общий пакет H3SE - TCG 4.1 – Поведение (положительные и отрицательные формы) – V2</a:t>
            </a:r>
            <a:endParaRPr lang="ru-RU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52CC1649-3A62-4590-9077-6808426157B9}" type="slidenum">
              <a:rPr/>
              <a:pPr/>
              <a:t>4</a:t>
            </a:fld>
            <a:endParaRPr lang="ru-RU" altLang="fr-FR"/>
          </a:p>
        </p:txBody>
      </p:sp>
      <p:sp>
        <p:nvSpPr>
          <p:cNvPr id="16387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562230"/>
            <a:ext cx="8218488" cy="4392612"/>
          </a:xfrm>
        </p:spPr>
        <p:txBody>
          <a:bodyPr/>
          <a:lstStyle/>
          <a:p>
            <a:pPr marL="0" indent="0" algn="l" rtl="0" eaLnBrk="1" hangingPunct="1">
              <a:lnSpc>
                <a:spcPct val="80000"/>
              </a:lnSpc>
              <a:buFont typeface="Lucida Grande"/>
              <a:buNone/>
            </a:pPr>
            <a:r>
              <a:rPr lang="ru-RU" b="1" i="0" u="none" baseline="0">
                <a:cs typeface="Arial" pitchFamily="34" charset="0"/>
              </a:rPr>
              <a:t>Безопасность основывается на трех принципах:</a:t>
            </a:r>
          </a:p>
          <a:p>
            <a:pPr marL="0" indent="0" algn="l" rtl="0" eaLnBrk="1" hangingPunct="1">
              <a:lnSpc>
                <a:spcPct val="80000"/>
              </a:lnSpc>
              <a:buFont typeface="Lucida Grande"/>
              <a:buNone/>
            </a:pPr>
            <a:endParaRPr lang="ru-RU" altLang="fr-FR" sz="1700" dirty="0" smtClean="0">
              <a:cs typeface="Arial" pitchFamily="34" charset="0"/>
            </a:endParaRPr>
          </a:p>
          <a:p>
            <a:pPr marL="284400" indent="-284400" algn="l" rtl="0" eaLnBrk="1" hangingPunct="1">
              <a:lnSpc>
                <a:spcPct val="80000"/>
              </a:lnSpc>
            </a:pPr>
            <a:r>
              <a:rPr lang="ru-RU" b="0" i="0" u="none" baseline="0">
                <a:cs typeface="Arial" pitchFamily="34" charset="0"/>
              </a:rPr>
              <a:t>Характер проекта/конструкции установок/оборудования.</a:t>
            </a:r>
          </a:p>
          <a:p>
            <a:pPr marL="284400" indent="-284400" algn="l" rtl="0" eaLnBrk="1" hangingPunct="1">
              <a:lnSpc>
                <a:spcPct val="80000"/>
              </a:lnSpc>
            </a:pPr>
            <a:r>
              <a:rPr lang="ru-RU" b="0" i="0" u="none" baseline="0">
                <a:cs typeface="Arial" pitchFamily="34" charset="0"/>
              </a:rPr>
              <a:t>Система управления (правила, процедуры, ответственность ...)</a:t>
            </a:r>
          </a:p>
          <a:p>
            <a:pPr marL="284400" indent="-284400" algn="l" rtl="0" eaLnBrk="1" hangingPunct="1">
              <a:lnSpc>
                <a:spcPct val="80000"/>
              </a:lnSpc>
            </a:pPr>
            <a:r>
              <a:rPr lang="ru-RU" b="0" i="0" u="none" baseline="0">
                <a:cs typeface="Arial" pitchFamily="34" charset="0"/>
              </a:rPr>
              <a:t>Человеческое поведение </a:t>
            </a:r>
          </a:p>
          <a:p>
            <a:pPr marL="0" indent="0" algn="l" rtl="0" eaLnBrk="1" hangingPunct="1">
              <a:lnSpc>
                <a:spcPct val="80000"/>
              </a:lnSpc>
            </a:pPr>
            <a:endParaRPr lang="ru-RU" altLang="fr-FR" sz="1800" dirty="0" smtClean="0">
              <a:cs typeface="Arial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</a:pPr>
            <a:endParaRPr lang="ru-RU" altLang="fr-FR" sz="1800" dirty="0" smtClean="0">
              <a:cs typeface="Arial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</a:pPr>
            <a:endParaRPr lang="ru-RU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r>
              <a:rPr lang="ru-RU" sz="1800" b="0" i="0" u="none" baseline="0">
                <a:cs typeface="Arial" pitchFamily="34" charset="0"/>
              </a:rPr>
              <a:t>60% - 80% происшествий случается на рабочем месте                 </a:t>
            </a:r>
            <a:endParaRPr lang="ru-RU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endParaRPr lang="ru-RU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endParaRPr lang="ru-RU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endParaRPr lang="ru-RU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r>
              <a:rPr lang="ru-RU" sz="1800" b="0" i="0" u="none" baseline="0">
                <a:cs typeface="Arial" pitchFamily="34" charset="0"/>
              </a:rPr>
              <a:t>поведенческие причины</a:t>
            </a:r>
            <a:endParaRPr lang="ru-RU" altLang="fr-FR" sz="1800" dirty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endParaRPr lang="ru-RU" altLang="fr-FR" sz="1800" dirty="0" smtClean="0">
              <a:cs typeface="Arial" pitchFamily="34" charset="0"/>
            </a:endParaRPr>
          </a:p>
        </p:txBody>
      </p:sp>
      <p:sp>
        <p:nvSpPr>
          <p:cNvPr id="8" name="Flèche vers la droite 7"/>
          <p:cNvSpPr/>
          <p:nvPr/>
        </p:nvSpPr>
        <p:spPr>
          <a:xfrm rot="5400000">
            <a:off x="4175919" y="4497643"/>
            <a:ext cx="792163" cy="55721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/>
            <a:endParaRPr lang="ru-RU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b="1" i="0" u="none" baseline="0">
                <a:cs typeface="Arial" pitchFamily="34" charset="0"/>
              </a:rPr>
              <a:t>3 принципа безопасности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900" b="0" i="0" u="none" baseline="0">
                <a:latin typeface="Arial" pitchFamily="34" charset="0"/>
                <a:cs typeface="Arial" pitchFamily="34" charset="0"/>
              </a:rPr>
              <a:t>Общий пакет H3SE - TCG 4.1 – Поведение (положительные и отрицательные формы) – V2</a:t>
            </a:r>
            <a:endParaRPr lang="ru-RU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05823"/>
            <a:ext cx="2629672" cy="202337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ru-RU" b="1" i="0" u="none" baseline="0"/>
              <a:t>Определение поведения</a:t>
            </a:r>
            <a:endParaRPr lang="ru-RU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23850" y="981075"/>
            <a:ext cx="7993063" cy="5040313"/>
          </a:xfrm>
        </p:spPr>
        <p:txBody>
          <a:bodyPr/>
          <a:lstStyle/>
          <a:p>
            <a:pPr algn="l" rtl="0" eaLnBrk="1" hangingPunct="1"/>
            <a:r>
              <a:rPr lang="ru-RU" b="0" i="0" u="sng" baseline="0" dirty="0">
                <a:cs typeface="Arial" pitchFamily="34" charset="0"/>
              </a:rPr>
              <a:t>Примеры поведения:</a:t>
            </a:r>
          </a:p>
          <a:p>
            <a:pPr lvl="1" algn="l" rtl="0" eaLnBrk="1" hangingPunct="1"/>
            <a:r>
              <a:rPr lang="ru-RU" b="0" i="0" u="none" baseline="0" dirty="0">
                <a:cs typeface="Arial" pitchFamily="34" charset="0"/>
              </a:rPr>
              <a:t>Говорить с людьми о безопасности</a:t>
            </a:r>
          </a:p>
          <a:p>
            <a:pPr lvl="1" algn="l" rtl="0" eaLnBrk="1" hangingPunct="1"/>
            <a:r>
              <a:rPr lang="ru-RU" b="0" i="0" u="none" baseline="0" dirty="0">
                <a:cs typeface="Arial" pitchFamily="34" charset="0"/>
              </a:rPr>
              <a:t>Не применять процедуру</a:t>
            </a:r>
          </a:p>
          <a:p>
            <a:pPr lvl="1" algn="l" rtl="0" eaLnBrk="1" hangingPunct="1"/>
            <a:r>
              <a:rPr lang="ru-RU" b="0" i="0" u="none" baseline="0" dirty="0">
                <a:cs typeface="Arial" pitchFamily="34" charset="0"/>
              </a:rPr>
              <a:t>Регулярно проверять установки </a:t>
            </a:r>
          </a:p>
          <a:p>
            <a:pPr lvl="1" algn="l" rtl="0" eaLnBrk="1" hangingPunct="1"/>
            <a:r>
              <a:rPr lang="ru-RU" b="0" i="0" u="none" baseline="0" dirty="0">
                <a:cs typeface="Arial" pitchFamily="34" charset="0"/>
              </a:rPr>
              <a:t>…</a:t>
            </a:r>
          </a:p>
          <a:p>
            <a:pPr algn="l" rtl="0" eaLnBrk="1" hangingPunct="1"/>
            <a:r>
              <a:rPr lang="ru-RU" b="0" i="0" u="sng" baseline="0" dirty="0" smtClean="0">
                <a:cs typeface="Arial" pitchFamily="34" charset="0"/>
              </a:rPr>
              <a:t>Примеры </a:t>
            </a:r>
            <a:r>
              <a:rPr lang="ru-RU" b="0" i="0" u="sng" baseline="0" dirty="0">
                <a:cs typeface="Arial" pitchFamily="34" charset="0"/>
              </a:rPr>
              <a:t>других «видов деятельности», которые не являются поведением:</a:t>
            </a:r>
          </a:p>
          <a:p>
            <a:pPr lvl="1" algn="l" rtl="0" eaLnBrk="1" hangingPunct="1"/>
            <a:r>
              <a:rPr lang="ru-RU" b="0" i="0" u="none" baseline="0" dirty="0">
                <a:cs typeface="Arial" pitchFamily="34" charset="0"/>
              </a:rPr>
              <a:t>Думать о том, чтобы говорить с людьми о безопасности</a:t>
            </a:r>
          </a:p>
          <a:p>
            <a:pPr lvl="1" algn="l" rtl="0" eaLnBrk="1" hangingPunct="1"/>
            <a:r>
              <a:rPr lang="ru-RU" b="0" i="0" u="none" baseline="0" dirty="0">
                <a:cs typeface="Arial" pitchFamily="34" charset="0"/>
              </a:rPr>
              <a:t>Задаваться вопросом, является ли процедура применимой</a:t>
            </a:r>
          </a:p>
          <a:p>
            <a:pPr lvl="1" algn="l" rtl="0" eaLnBrk="1" hangingPunct="1"/>
            <a:r>
              <a:rPr lang="ru-RU" b="0" i="0" u="none" baseline="0" dirty="0">
                <a:cs typeface="Arial" pitchFamily="34" charset="0"/>
              </a:rPr>
              <a:t>Думать о дате проведения следующей проверки</a:t>
            </a:r>
          </a:p>
          <a:p>
            <a:pPr lvl="1" algn="l" rtl="0" eaLnBrk="1" hangingPunct="1"/>
            <a:r>
              <a:rPr lang="ru-RU" b="0" i="0" u="none" baseline="0" dirty="0">
                <a:cs typeface="Arial" pitchFamily="34" charset="0"/>
              </a:rPr>
              <a:t>…</a:t>
            </a:r>
            <a:endParaRPr lang="ru-RU" altLang="fr-FR" dirty="0" smtClean="0">
              <a:cs typeface="Arial" pitchFamily="34" charset="0"/>
            </a:endParaRP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3A6812D-A10A-470C-B244-9295182252DD}" type="slidenum">
              <a:rPr/>
              <a:pPr/>
              <a:t>5</a:t>
            </a:fld>
            <a:endParaRPr lang="ru-RU" altLang="fr-FR"/>
          </a:p>
        </p:txBody>
      </p:sp>
      <p:sp>
        <p:nvSpPr>
          <p:cNvPr id="17413" name="Espace réservé du pied de page 1"/>
          <p:cNvSpPr>
            <a:spLocks noGrp="1"/>
          </p:cNvSpPr>
          <p:nvPr>
            <p:ph type="ftr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b="0" i="0" u="none" baseline="0">
                <a:latin typeface="Arial" pitchFamily="34" charset="0"/>
                <a:cs typeface="Arial" pitchFamily="34" charset="0"/>
              </a:rPr>
              <a:t>Общий пакет H3SE - TCG 4.1 – Поведение (положительные и отрицательные формы) – V1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16893" y="5168900"/>
            <a:ext cx="5006975" cy="923925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ru-RU" sz="2000" b="1" i="0" u="none" baseline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Поведение = наблюдаемое действие</a:t>
            </a:r>
            <a:r>
              <a:rPr lang="ru-RU" sz="2000" b="1" i="0" u="none" baseline="0">
                <a:solidFill>
                  <a:srgbClr val="E20031"/>
                </a:solidFill>
                <a:latin typeface="Arial" charset="0"/>
                <a:ea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b="1" i="0" u="none" baseline="0">
                <a:solidFill>
                  <a:srgbClr val="A90025"/>
                </a:solidFill>
                <a:sym typeface="Symbol" pitchFamily="18" charset="2"/>
              </a:rPr>
              <a:t>Поведение  </a:t>
            </a:r>
            <a:r>
              <a:rPr lang="ru-RU" sz="2000" b="1" i="0" u="none" baseline="0">
                <a:solidFill>
                  <a:srgbClr val="A90025"/>
                </a:solidFill>
              </a:rPr>
              <a:t>намерение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ru-RU" sz="2000" b="1" i="0" u="none" baseline="0">
                <a:solidFill>
                  <a:srgbClr val="A90025"/>
                </a:solidFill>
                <a:sym typeface="Symbol" pitchFamily="18" charset="2"/>
              </a:rPr>
              <a:t>Поведение  </a:t>
            </a:r>
            <a:r>
              <a:rPr lang="ru-RU" sz="2000" b="1" i="0" u="none" baseline="0">
                <a:solidFill>
                  <a:srgbClr val="A90025"/>
                </a:solidFill>
              </a:rPr>
              <a:t>мнение</a:t>
            </a:r>
            <a:endParaRPr lang="ru-RU" altLang="fr-FR" sz="2000" b="1" dirty="0">
              <a:solidFill>
                <a:srgbClr val="A900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ru-RU" b="1" i="0" u="none" baseline="0"/>
              <a:t>Упражнение</a:t>
            </a:r>
            <a:endParaRPr lang="ru-RU" dirty="0"/>
          </a:p>
        </p:txBody>
      </p:sp>
      <p:sp>
        <p:nvSpPr>
          <p:cNvPr id="1843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 eaLnBrk="1" hangingPunct="1">
              <a:spcAft>
                <a:spcPts val="1200"/>
              </a:spcAft>
              <a:buFont typeface="Lucida Grande"/>
              <a:buNone/>
            </a:pPr>
            <a:r>
              <a:rPr lang="ru-RU" sz="2400" b="1" i="0" u="none" baseline="0" dirty="0">
                <a:solidFill>
                  <a:srgbClr val="404040"/>
                </a:solidFill>
                <a:cs typeface="Arial" pitchFamily="34" charset="0"/>
              </a:rPr>
              <a:t>Поведение или нет?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ru-RU" b="0" i="0" u="none" baseline="0" dirty="0">
                <a:cs typeface="Arial" pitchFamily="34" charset="0"/>
              </a:rPr>
              <a:t>Работать на высоте без страховки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ru-RU" b="0" i="0" u="none" baseline="0" dirty="0">
                <a:cs typeface="Arial" pitchFamily="34" charset="0"/>
              </a:rPr>
              <a:t>Быть в состоянии стресса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ru-RU" b="0" i="0" u="none" baseline="0" dirty="0">
                <a:cs typeface="Arial" pitchFamily="34" charset="0"/>
              </a:rPr>
              <a:t>Выполнить круг обязанностей по безопасности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ru-RU" b="0" i="0" u="none" baseline="0" dirty="0">
                <a:cs typeface="Arial" pitchFamily="34" charset="0"/>
              </a:rPr>
              <a:t>Предложить одному из ваших коллег выполнить круг обязанностей по безопасности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ru-RU" b="0" i="0" u="none" baseline="0" dirty="0">
                <a:cs typeface="Arial" pitchFamily="34" charset="0"/>
              </a:rPr>
              <a:t>Убедиться, что безопасность является вашим приоритетом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ru-RU" b="0" i="0" u="none" baseline="0" dirty="0">
                <a:cs typeface="Arial" pitchFamily="34" charset="0"/>
              </a:rPr>
              <a:t>Вождение по встречному пути на автомобильной дороге</a:t>
            </a:r>
          </a:p>
          <a:p>
            <a:pPr marL="0" indent="0" algn="l" rtl="0" eaLnBrk="1" hangingPunct="1">
              <a:spcBef>
                <a:spcPts val="600"/>
              </a:spcBef>
            </a:pPr>
            <a:endParaRPr lang="ru-RU" altLang="fr-FR" dirty="0" smtClean="0">
              <a:cs typeface="Arial" pitchFamily="34" charset="0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A077FCEB-2FAB-41EF-B401-039C56F3F4B2}" type="slidenum">
              <a:rPr/>
              <a:pPr/>
              <a:t>6</a:t>
            </a:fld>
            <a:endParaRPr lang="ru-RU" altLang="fr-FR"/>
          </a:p>
        </p:txBody>
      </p:sp>
      <p:sp>
        <p:nvSpPr>
          <p:cNvPr id="6" name="Rectangle 5"/>
          <p:cNvSpPr/>
          <p:nvPr/>
        </p:nvSpPr>
        <p:spPr>
          <a:xfrm rot="20366507">
            <a:off x="4804406" y="875953"/>
            <a:ext cx="403456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eaLnBrk="1" hangingPunct="1">
              <a:defRPr/>
            </a:pPr>
            <a:r>
              <a:rPr lang="ru-RU" sz="4400" b="1" i="0" u="none" baseline="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Arial" charset="0"/>
                <a:cs typeface="Arial" charset="0"/>
              </a:rPr>
              <a:t>Действие?</a:t>
            </a:r>
          </a:p>
          <a:p>
            <a:pPr algn="l" rtl="0" eaLnBrk="1" hangingPunct="1">
              <a:defRPr/>
            </a:pPr>
            <a:r>
              <a:rPr lang="ru-RU" sz="4400" b="1" i="0" u="none" baseline="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Arial" charset="0"/>
                <a:cs typeface="Arial" charset="0"/>
              </a:rPr>
              <a:t>Наблюдаемое </a:t>
            </a:r>
            <a:r>
              <a:rPr lang="ru-RU" sz="3200" b="1" i="0" u="none" baseline="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7" name="Freeform 173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539552" y="2301379"/>
            <a:ext cx="282575" cy="263525"/>
          </a:xfrm>
          <a:custGeom>
            <a:avLst/>
            <a:gdLst>
              <a:gd name="T0" fmla="*/ 2147483647 w 141"/>
              <a:gd name="T1" fmla="*/ 2147483647 h 131"/>
              <a:gd name="T2" fmla="*/ 2147483647 w 141"/>
              <a:gd name="T3" fmla="*/ 2147483647 h 131"/>
              <a:gd name="T4" fmla="*/ 2147483647 w 141"/>
              <a:gd name="T5" fmla="*/ 2147483647 h 131"/>
              <a:gd name="T6" fmla="*/ 0 w 141"/>
              <a:gd name="T7" fmla="*/ 2147483647 h 131"/>
              <a:gd name="T8" fmla="*/ 2147483647 w 141"/>
              <a:gd name="T9" fmla="*/ 2147483647 h 131"/>
              <a:gd name="T10" fmla="*/ 2147483647 w 141"/>
              <a:gd name="T11" fmla="*/ 2147483647 h 131"/>
              <a:gd name="T12" fmla="*/ 2147483647 w 141"/>
              <a:gd name="T13" fmla="*/ 2147483647 h 131"/>
              <a:gd name="T14" fmla="*/ 2147483647 w 141"/>
              <a:gd name="T15" fmla="*/ 2147483647 h 131"/>
              <a:gd name="T16" fmla="*/ 2147483647 w 141"/>
              <a:gd name="T17" fmla="*/ 2147483647 h 131"/>
              <a:gd name="T18" fmla="*/ 2147483647 w 141"/>
              <a:gd name="T19" fmla="*/ 0 h 131"/>
              <a:gd name="T20" fmla="*/ 2147483647 w 141"/>
              <a:gd name="T21" fmla="*/ 2147483647 h 131"/>
              <a:gd name="T22" fmla="*/ 2147483647 w 141"/>
              <a:gd name="T23" fmla="*/ 2147483647 h 131"/>
              <a:gd name="T24" fmla="*/ 2147483647 w 141"/>
              <a:gd name="T25" fmla="*/ 2147483647 h 131"/>
              <a:gd name="T26" fmla="*/ 2147483647 w 141"/>
              <a:gd name="T27" fmla="*/ 2147483647 h 131"/>
              <a:gd name="T28" fmla="*/ 2147483647 w 141"/>
              <a:gd name="T29" fmla="*/ 2147483647 h 131"/>
              <a:gd name="T30" fmla="*/ 2147483647 w 141"/>
              <a:gd name="T31" fmla="*/ 2147483647 h 131"/>
              <a:gd name="T32" fmla="*/ 2147483647 w 141"/>
              <a:gd name="T33" fmla="*/ 2147483647 h 131"/>
              <a:gd name="T34" fmla="*/ 2147483647 w 141"/>
              <a:gd name="T35" fmla="*/ 2147483647 h 131"/>
              <a:gd name="T36" fmla="*/ 2147483647 w 141"/>
              <a:gd name="T37" fmla="*/ 2147483647 h 131"/>
              <a:gd name="T38" fmla="*/ 2147483647 w 141"/>
              <a:gd name="T39" fmla="*/ 2147483647 h 131"/>
              <a:gd name="T40" fmla="*/ 2147483647 w 141"/>
              <a:gd name="T41" fmla="*/ 2147483647 h 131"/>
              <a:gd name="T42" fmla="*/ 2147483647 w 141"/>
              <a:gd name="T43" fmla="*/ 2147483647 h 131"/>
              <a:gd name="T44" fmla="*/ 2147483647 w 141"/>
              <a:gd name="T45" fmla="*/ 2147483647 h 131"/>
              <a:gd name="T46" fmla="*/ 2147483647 w 141"/>
              <a:gd name="T47" fmla="*/ 2147483647 h 1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1" h="131">
                <a:moveTo>
                  <a:pt x="69" y="95"/>
                </a:moveTo>
                <a:cubicBezTo>
                  <a:pt x="67" y="98"/>
                  <a:pt x="67" y="98"/>
                  <a:pt x="67" y="98"/>
                </a:cubicBezTo>
                <a:cubicBezTo>
                  <a:pt x="53" y="120"/>
                  <a:pt x="41" y="131"/>
                  <a:pt x="31" y="131"/>
                </a:cubicBezTo>
                <a:cubicBezTo>
                  <a:pt x="21" y="131"/>
                  <a:pt x="10" y="122"/>
                  <a:pt x="0" y="105"/>
                </a:cubicBezTo>
                <a:cubicBezTo>
                  <a:pt x="1" y="105"/>
                  <a:pt x="2" y="105"/>
                  <a:pt x="3" y="105"/>
                </a:cubicBezTo>
                <a:cubicBezTo>
                  <a:pt x="15" y="105"/>
                  <a:pt x="29" y="96"/>
                  <a:pt x="44" y="77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67"/>
                  <a:pt x="43" y="67"/>
                  <a:pt x="43" y="67"/>
                </a:cubicBezTo>
                <a:cubicBezTo>
                  <a:pt x="29" y="52"/>
                  <a:pt x="22" y="40"/>
                  <a:pt x="22" y="29"/>
                </a:cubicBezTo>
                <a:cubicBezTo>
                  <a:pt x="22" y="21"/>
                  <a:pt x="30" y="11"/>
                  <a:pt x="44" y="0"/>
                </a:cubicBezTo>
                <a:cubicBezTo>
                  <a:pt x="47" y="14"/>
                  <a:pt x="53" y="29"/>
                  <a:pt x="64" y="42"/>
                </a:cubicBezTo>
                <a:cubicBezTo>
                  <a:pt x="68" y="48"/>
                  <a:pt x="68" y="48"/>
                  <a:pt x="68" y="48"/>
                </a:cubicBezTo>
                <a:cubicBezTo>
                  <a:pt x="71" y="43"/>
                  <a:pt x="71" y="43"/>
                  <a:pt x="71" y="43"/>
                </a:cubicBezTo>
                <a:cubicBezTo>
                  <a:pt x="87" y="23"/>
                  <a:pt x="101" y="13"/>
                  <a:pt x="114" y="13"/>
                </a:cubicBezTo>
                <a:cubicBezTo>
                  <a:pt x="124" y="13"/>
                  <a:pt x="131" y="21"/>
                  <a:pt x="136" y="36"/>
                </a:cubicBezTo>
                <a:cubicBezTo>
                  <a:pt x="135" y="36"/>
                  <a:pt x="134" y="36"/>
                  <a:pt x="133" y="36"/>
                </a:cubicBezTo>
                <a:cubicBezTo>
                  <a:pt x="129" y="36"/>
                  <a:pt x="122" y="39"/>
                  <a:pt x="114" y="45"/>
                </a:cubicBezTo>
                <a:cubicBezTo>
                  <a:pt x="106" y="51"/>
                  <a:pt x="99" y="58"/>
                  <a:pt x="94" y="65"/>
                </a:cubicBezTo>
                <a:cubicBezTo>
                  <a:pt x="89" y="71"/>
                  <a:pt x="89" y="71"/>
                  <a:pt x="89" y="71"/>
                </a:cubicBezTo>
                <a:cubicBezTo>
                  <a:pt x="93" y="75"/>
                  <a:pt x="93" y="75"/>
                  <a:pt x="93" y="75"/>
                </a:cubicBezTo>
                <a:cubicBezTo>
                  <a:pt x="108" y="90"/>
                  <a:pt x="124" y="97"/>
                  <a:pt x="141" y="97"/>
                </a:cubicBezTo>
                <a:cubicBezTo>
                  <a:pt x="132" y="114"/>
                  <a:pt x="123" y="123"/>
                  <a:pt x="113" y="123"/>
                </a:cubicBezTo>
                <a:cubicBezTo>
                  <a:pt x="104" y="123"/>
                  <a:pt x="92" y="116"/>
                  <a:pt x="76" y="101"/>
                </a:cubicBezTo>
                <a:lnTo>
                  <a:pt x="69" y="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8" name="Freeform 173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539552" y="3813547"/>
            <a:ext cx="282575" cy="263525"/>
          </a:xfrm>
          <a:custGeom>
            <a:avLst/>
            <a:gdLst>
              <a:gd name="T0" fmla="*/ 2147483647 w 141"/>
              <a:gd name="T1" fmla="*/ 2147483647 h 131"/>
              <a:gd name="T2" fmla="*/ 2147483647 w 141"/>
              <a:gd name="T3" fmla="*/ 2147483647 h 131"/>
              <a:gd name="T4" fmla="*/ 2147483647 w 141"/>
              <a:gd name="T5" fmla="*/ 2147483647 h 131"/>
              <a:gd name="T6" fmla="*/ 0 w 141"/>
              <a:gd name="T7" fmla="*/ 2147483647 h 131"/>
              <a:gd name="T8" fmla="*/ 2147483647 w 141"/>
              <a:gd name="T9" fmla="*/ 2147483647 h 131"/>
              <a:gd name="T10" fmla="*/ 2147483647 w 141"/>
              <a:gd name="T11" fmla="*/ 2147483647 h 131"/>
              <a:gd name="T12" fmla="*/ 2147483647 w 141"/>
              <a:gd name="T13" fmla="*/ 2147483647 h 131"/>
              <a:gd name="T14" fmla="*/ 2147483647 w 141"/>
              <a:gd name="T15" fmla="*/ 2147483647 h 131"/>
              <a:gd name="T16" fmla="*/ 2147483647 w 141"/>
              <a:gd name="T17" fmla="*/ 2147483647 h 131"/>
              <a:gd name="T18" fmla="*/ 2147483647 w 141"/>
              <a:gd name="T19" fmla="*/ 0 h 131"/>
              <a:gd name="T20" fmla="*/ 2147483647 w 141"/>
              <a:gd name="T21" fmla="*/ 2147483647 h 131"/>
              <a:gd name="T22" fmla="*/ 2147483647 w 141"/>
              <a:gd name="T23" fmla="*/ 2147483647 h 131"/>
              <a:gd name="T24" fmla="*/ 2147483647 w 141"/>
              <a:gd name="T25" fmla="*/ 2147483647 h 131"/>
              <a:gd name="T26" fmla="*/ 2147483647 w 141"/>
              <a:gd name="T27" fmla="*/ 2147483647 h 131"/>
              <a:gd name="T28" fmla="*/ 2147483647 w 141"/>
              <a:gd name="T29" fmla="*/ 2147483647 h 131"/>
              <a:gd name="T30" fmla="*/ 2147483647 w 141"/>
              <a:gd name="T31" fmla="*/ 2147483647 h 131"/>
              <a:gd name="T32" fmla="*/ 2147483647 w 141"/>
              <a:gd name="T33" fmla="*/ 2147483647 h 131"/>
              <a:gd name="T34" fmla="*/ 2147483647 w 141"/>
              <a:gd name="T35" fmla="*/ 2147483647 h 131"/>
              <a:gd name="T36" fmla="*/ 2147483647 w 141"/>
              <a:gd name="T37" fmla="*/ 2147483647 h 131"/>
              <a:gd name="T38" fmla="*/ 2147483647 w 141"/>
              <a:gd name="T39" fmla="*/ 2147483647 h 131"/>
              <a:gd name="T40" fmla="*/ 2147483647 w 141"/>
              <a:gd name="T41" fmla="*/ 2147483647 h 131"/>
              <a:gd name="T42" fmla="*/ 2147483647 w 141"/>
              <a:gd name="T43" fmla="*/ 2147483647 h 131"/>
              <a:gd name="T44" fmla="*/ 2147483647 w 141"/>
              <a:gd name="T45" fmla="*/ 2147483647 h 131"/>
              <a:gd name="T46" fmla="*/ 2147483647 w 141"/>
              <a:gd name="T47" fmla="*/ 2147483647 h 1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1" h="131">
                <a:moveTo>
                  <a:pt x="69" y="95"/>
                </a:moveTo>
                <a:cubicBezTo>
                  <a:pt x="67" y="98"/>
                  <a:pt x="67" y="98"/>
                  <a:pt x="67" y="98"/>
                </a:cubicBezTo>
                <a:cubicBezTo>
                  <a:pt x="53" y="120"/>
                  <a:pt x="41" y="131"/>
                  <a:pt x="31" y="131"/>
                </a:cubicBezTo>
                <a:cubicBezTo>
                  <a:pt x="21" y="131"/>
                  <a:pt x="10" y="122"/>
                  <a:pt x="0" y="105"/>
                </a:cubicBezTo>
                <a:cubicBezTo>
                  <a:pt x="1" y="105"/>
                  <a:pt x="2" y="105"/>
                  <a:pt x="3" y="105"/>
                </a:cubicBezTo>
                <a:cubicBezTo>
                  <a:pt x="15" y="105"/>
                  <a:pt x="29" y="96"/>
                  <a:pt x="44" y="77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67"/>
                  <a:pt x="43" y="67"/>
                  <a:pt x="43" y="67"/>
                </a:cubicBezTo>
                <a:cubicBezTo>
                  <a:pt x="29" y="52"/>
                  <a:pt x="22" y="40"/>
                  <a:pt x="22" y="29"/>
                </a:cubicBezTo>
                <a:cubicBezTo>
                  <a:pt x="22" y="21"/>
                  <a:pt x="30" y="11"/>
                  <a:pt x="44" y="0"/>
                </a:cubicBezTo>
                <a:cubicBezTo>
                  <a:pt x="47" y="14"/>
                  <a:pt x="53" y="29"/>
                  <a:pt x="64" y="42"/>
                </a:cubicBezTo>
                <a:cubicBezTo>
                  <a:pt x="68" y="48"/>
                  <a:pt x="68" y="48"/>
                  <a:pt x="68" y="48"/>
                </a:cubicBezTo>
                <a:cubicBezTo>
                  <a:pt x="71" y="43"/>
                  <a:pt x="71" y="43"/>
                  <a:pt x="71" y="43"/>
                </a:cubicBezTo>
                <a:cubicBezTo>
                  <a:pt x="87" y="23"/>
                  <a:pt x="101" y="13"/>
                  <a:pt x="114" y="13"/>
                </a:cubicBezTo>
                <a:cubicBezTo>
                  <a:pt x="124" y="13"/>
                  <a:pt x="131" y="21"/>
                  <a:pt x="136" y="36"/>
                </a:cubicBezTo>
                <a:cubicBezTo>
                  <a:pt x="135" y="36"/>
                  <a:pt x="134" y="36"/>
                  <a:pt x="133" y="36"/>
                </a:cubicBezTo>
                <a:cubicBezTo>
                  <a:pt x="129" y="36"/>
                  <a:pt x="122" y="39"/>
                  <a:pt x="114" y="45"/>
                </a:cubicBezTo>
                <a:cubicBezTo>
                  <a:pt x="106" y="51"/>
                  <a:pt x="99" y="58"/>
                  <a:pt x="94" y="65"/>
                </a:cubicBezTo>
                <a:cubicBezTo>
                  <a:pt x="89" y="71"/>
                  <a:pt x="89" y="71"/>
                  <a:pt x="89" y="71"/>
                </a:cubicBezTo>
                <a:cubicBezTo>
                  <a:pt x="93" y="75"/>
                  <a:pt x="93" y="75"/>
                  <a:pt x="93" y="75"/>
                </a:cubicBezTo>
                <a:cubicBezTo>
                  <a:pt x="108" y="90"/>
                  <a:pt x="124" y="97"/>
                  <a:pt x="141" y="97"/>
                </a:cubicBezTo>
                <a:cubicBezTo>
                  <a:pt x="132" y="114"/>
                  <a:pt x="123" y="123"/>
                  <a:pt x="113" y="123"/>
                </a:cubicBezTo>
                <a:cubicBezTo>
                  <a:pt x="104" y="123"/>
                  <a:pt x="92" y="116"/>
                  <a:pt x="76" y="101"/>
                </a:cubicBezTo>
                <a:lnTo>
                  <a:pt x="69" y="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9" name="Freeform 172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39552" y="1748267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0" name="Freeform 172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521767" y="2708920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1" name="Freeform 172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521767" y="3212976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2" name="Freeform 172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521767" y="4221088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3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900" b="0" i="0" u="none" baseline="0">
                <a:latin typeface="Arial" pitchFamily="34" charset="0"/>
                <a:cs typeface="Arial" pitchFamily="34" charset="0"/>
              </a:rPr>
              <a:t>Общий пакет H3SE - TCG 4.1 – Поведение (положительные и отрицательные формы) – V2</a:t>
            </a:r>
            <a:endParaRPr lang="ru-RU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 eaLnBrk="1" hangingPunct="1"/>
            <a:endParaRPr lang="ru-RU" altLang="fr-FR" dirty="0" smtClean="0">
              <a:cs typeface="Arial" pitchFamily="34" charset="0"/>
            </a:endParaRPr>
          </a:p>
          <a:p>
            <a:pPr algn="l" rtl="0" eaLnBrk="1" hangingPunct="1"/>
            <a:endParaRPr lang="ru-RU" altLang="fr-FR" dirty="0" smtClean="0">
              <a:cs typeface="Arial" pitchFamily="34" charset="0"/>
            </a:endParaRPr>
          </a:p>
          <a:p>
            <a:pPr algn="l" rtl="0" eaLnBrk="1" hangingPunct="1"/>
            <a:r>
              <a:rPr lang="ru-RU" b="0" i="0" u="none" baseline="0">
                <a:cs typeface="Arial" pitchFamily="34" charset="0"/>
              </a:rPr>
              <a:t>Общее ощущение, что способность избегать несчастных случаев является врожденной</a:t>
            </a:r>
          </a:p>
          <a:p>
            <a:pPr algn="l" rtl="0" eaLnBrk="1" hangingPunct="1"/>
            <a:endParaRPr lang="ru-RU" altLang="fr-FR" dirty="0" smtClean="0">
              <a:cs typeface="Arial" pitchFamily="34" charset="0"/>
            </a:endParaRPr>
          </a:p>
          <a:p>
            <a:pPr algn="l" rtl="0" eaLnBrk="1" hangingPunct="1"/>
            <a:r>
              <a:rPr lang="ru-RU" b="0" i="0" u="none" baseline="0">
                <a:cs typeface="Arial" pitchFamily="34" charset="0"/>
              </a:rPr>
              <a:t>На самом деле, безопасное поведение не является ни логическим, ни естественным</a:t>
            </a:r>
          </a:p>
          <a:p>
            <a:pPr algn="l" rtl="0" eaLnBrk="1" hangingPunct="1"/>
            <a:endParaRPr lang="ru-RU" altLang="fr-FR" dirty="0" smtClean="0">
              <a:cs typeface="Arial" pitchFamily="34" charset="0"/>
            </a:endParaRPr>
          </a:p>
          <a:p>
            <a:pPr algn="l" rtl="0" eaLnBrk="1" hangingPunct="1"/>
            <a:r>
              <a:rPr lang="ru-RU" b="0" i="0" u="none" baseline="0">
                <a:cs typeface="Arial" pitchFamily="34" charset="0"/>
              </a:rPr>
              <a:t>Безопасному поведению нужно учиться</a:t>
            </a:r>
          </a:p>
          <a:p>
            <a:pPr algn="l" rtl="0" eaLnBrk="1" hangingPunct="1"/>
            <a:endParaRPr lang="ru-RU" altLang="fr-FR" dirty="0" smtClean="0">
              <a:cs typeface="Arial" pitchFamily="34" charset="0"/>
            </a:endParaRPr>
          </a:p>
          <a:p>
            <a:pPr algn="ctr" rtl="0" eaLnBrk="1" hangingPunct="1">
              <a:buFont typeface="Lucida Grande"/>
              <a:buNone/>
            </a:pPr>
            <a:endParaRPr lang="ru-RU" altLang="fr-FR" b="1" dirty="0" smtClean="0">
              <a:solidFill>
                <a:srgbClr val="A90025"/>
              </a:solidFill>
              <a:cs typeface="Arial" pitchFamily="34" charset="0"/>
            </a:endParaRPr>
          </a:p>
          <a:p>
            <a:pPr algn="l" rtl="0" eaLnBrk="1" hangingPunct="1"/>
            <a:endParaRPr lang="ru-RU" altLang="fr-FR" dirty="0" smtClean="0">
              <a:cs typeface="Arial" pitchFamily="34" charset="0"/>
            </a:endParaRPr>
          </a:p>
        </p:txBody>
      </p:sp>
      <p:sp>
        <p:nvSpPr>
          <p:cNvPr id="19458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4AC712C-06CC-4052-AF11-65B028D9D197}" type="slidenum">
              <a:rPr/>
              <a:pPr/>
              <a:t>7</a:t>
            </a:fld>
            <a:endParaRPr lang="ru-RU" altLang="fr-F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62956" y="4603194"/>
            <a:ext cx="5006975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ru-RU" sz="2000" b="1" i="0" u="none" baseline="0">
                <a:solidFill>
                  <a:srgbClr val="A90025"/>
                </a:solidFill>
              </a:rPr>
              <a:t>Знать правила </a:t>
            </a:r>
            <a:r>
              <a:rPr lang="ru-RU" sz="2000" b="1" i="0" u="sng" baseline="0">
                <a:solidFill>
                  <a:srgbClr val="A90025"/>
                </a:solidFill>
              </a:rPr>
              <a:t>и</a:t>
            </a:r>
            <a:r>
              <a:rPr lang="ru-RU" sz="2000" b="1" i="0" u="none" baseline="0">
                <a:solidFill>
                  <a:srgbClr val="A90025"/>
                </a:solidFill>
              </a:rPr>
              <a:t> применять их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>
              <a:solidFill>
                <a:srgbClr val="A9002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Усвоение правильного безопасного поведения</a:t>
            </a:r>
            <a:endParaRPr lang="ru-RU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900" b="0" i="0" u="none" baseline="0">
                <a:latin typeface="Arial" pitchFamily="34" charset="0"/>
                <a:cs typeface="Arial" pitchFamily="34" charset="0"/>
              </a:rPr>
              <a:t>Общий пакет H3SE - TCG 4.1 – Поведение (положительные и отрицательные формы) – V2</a:t>
            </a:r>
            <a:endParaRPr lang="ru-RU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Усвоение правильного безопасного поведения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980728"/>
            <a:ext cx="8218800" cy="5256584"/>
          </a:xfrm>
        </p:spPr>
        <p:txBody>
          <a:bodyPr/>
          <a:lstStyle/>
          <a:p>
            <a:pPr algn="l" rtl="0" eaLnBrk="1" hangingPunct="1">
              <a:buNone/>
            </a:pPr>
            <a:r>
              <a:rPr lang="ru-RU" b="0" i="0" u="none" baseline="0">
                <a:cs typeface="Arial" pitchFamily="34" charset="0"/>
              </a:rPr>
              <a:t>Пример:</a:t>
            </a:r>
          </a:p>
          <a:p>
            <a:pPr algn="l" rtl="0" eaLnBrk="1" hangingPunct="1">
              <a:buNone/>
            </a:pPr>
            <a:endParaRPr lang="ru-RU" altLang="fr-FR" dirty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ru-RU" altLang="fr-FR" dirty="0" smtClean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ru-RU" altLang="fr-FR" dirty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ru-RU" altLang="fr-FR" dirty="0" smtClean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ru-RU" altLang="fr-FR" dirty="0" smtClean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ru-RU" altLang="fr-FR" dirty="0" smtClean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ru-RU" altLang="fr-FR" dirty="0">
              <a:cs typeface="Arial" pitchFamily="34" charset="0"/>
            </a:endParaRPr>
          </a:p>
          <a:p>
            <a:pPr algn="l" rtl="0" eaLnBrk="1" hangingPunct="1">
              <a:spcBef>
                <a:spcPts val="1200"/>
              </a:spcBef>
            </a:pPr>
            <a:r>
              <a:rPr lang="ru-RU" b="0" i="0" u="none" baseline="0">
                <a:cs typeface="Arial" pitchFamily="34" charset="0"/>
              </a:rPr>
              <a:t>Все водители знают, что нужно останавливаться на красный свет</a:t>
            </a:r>
          </a:p>
          <a:p>
            <a:pPr algn="l" rtl="0" eaLnBrk="1" hangingPunct="1">
              <a:spcBef>
                <a:spcPts val="1200"/>
              </a:spcBef>
            </a:pPr>
            <a:r>
              <a:rPr lang="ru-RU" b="0" i="0" u="none" baseline="0">
                <a:cs typeface="Arial" pitchFamily="34" charset="0"/>
              </a:rPr>
              <a:t>Это требование не является ни логическим, ни естественным, чтобы останавливаться на красный свет, если нет помех движению</a:t>
            </a:r>
          </a:p>
          <a:p>
            <a:pPr algn="l" rtl="0" eaLnBrk="1" hangingPunct="1">
              <a:spcBef>
                <a:spcPts val="1200"/>
              </a:spcBef>
            </a:pPr>
            <a:r>
              <a:rPr lang="ru-RU" b="0" i="0" u="none" baseline="0">
                <a:cs typeface="Arial" pitchFamily="34" charset="0"/>
              </a:rPr>
              <a:t>Тем не менее, мы знаем, что нужно останавливаться</a:t>
            </a:r>
          </a:p>
          <a:p>
            <a:endParaRPr lang="ru-R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/>
            <a:fld id="{CE53D222-3A21-41F0-A754-4195D86F7AE3}" type="slidenum">
              <a:rPr/>
              <a:pPr/>
              <a:t>8</a:t>
            </a:fld>
            <a:endParaRPr lang="ru-RU" altLang="fr-FR"/>
          </a:p>
        </p:txBody>
      </p:sp>
      <p:pic>
        <p:nvPicPr>
          <p:cNvPr id="7" name="Image 6" descr="Image1 c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24744"/>
            <a:ext cx="4032448" cy="2451728"/>
          </a:xfrm>
          <a:prstGeom prst="rect">
            <a:avLst/>
          </a:prstGeom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900" b="0" i="0" u="none" baseline="0">
                <a:latin typeface="Arial" pitchFamily="34" charset="0"/>
                <a:cs typeface="Arial" pitchFamily="34" charset="0"/>
              </a:rPr>
              <a:t>Общий пакет H3SE - TCG 4.1 – Поведение (положительные и отрицательные формы) – V2</a:t>
            </a:r>
            <a:endParaRPr lang="ru-RU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ru-RU" b="1" i="0" u="none" cap="none" baseline="0">
                <a:cs typeface="Arial" pitchFamily="34" charset="0"/>
              </a:rPr>
              <a:t>КАК РЕАГИРОВАТЬ НА ПРАВИЛЬНОЕ ПОВЕДЕНИЕ</a:t>
            </a:r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>
              <a:buFont typeface="Lucida Grande"/>
              <a:buNone/>
            </a:pPr>
            <a:r>
              <a:rPr lang="ru-RU" b="1" i="0" u="none" baseline="0">
                <a:cs typeface="Arial" pitchFamily="34" charset="0"/>
              </a:rPr>
              <a:t>Ожидается, что сотрудники Total будут:</a:t>
            </a:r>
            <a:endParaRPr lang="ru-RU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ru-RU" altLang="fr-FR" b="1" dirty="0" smtClean="0">
              <a:cs typeface="Arial" pitchFamily="34" charset="0"/>
            </a:endParaRPr>
          </a:p>
          <a:p>
            <a:pPr algn="l" rtl="0"/>
            <a:r>
              <a:rPr lang="ru-RU" b="0" i="0" u="none" baseline="0">
                <a:cs typeface="Arial" pitchFamily="34" charset="0"/>
              </a:rPr>
              <a:t>Соблюдать правила, быть образцовым, отзывчивым,…</a:t>
            </a:r>
          </a:p>
          <a:p>
            <a:pPr lvl="1" algn="l" rtl="0">
              <a:buFont typeface="Wingdings" charset="2"/>
              <a:buChar char="Ø"/>
            </a:pPr>
            <a:r>
              <a:rPr lang="ru-RU" b="0" i="0" u="none" baseline="0">
                <a:cs typeface="Arial" pitchFamily="34" charset="0"/>
              </a:rPr>
              <a:t>Поощрять повседневное соблюдение правил</a:t>
            </a:r>
          </a:p>
          <a:p>
            <a:pPr lvl="1" algn="l" rtl="0">
              <a:buFont typeface="Wingdings" charset="2"/>
              <a:buChar char="Ø"/>
            </a:pPr>
            <a:endParaRPr lang="ru-RU" altLang="fr-FR" dirty="0" smtClean="0">
              <a:cs typeface="Arial" pitchFamily="34" charset="0"/>
            </a:endParaRPr>
          </a:p>
          <a:p>
            <a:pPr marL="271463" indent="-271463" algn="l" rtl="0"/>
            <a:r>
              <a:rPr lang="ru-RU" b="0" i="0" u="none" baseline="0">
                <a:cs typeface="Arial" pitchFamily="34" charset="0"/>
              </a:rPr>
              <a:t>Поощрять активную позицию</a:t>
            </a:r>
          </a:p>
          <a:p>
            <a:pPr lvl="1" algn="l" rtl="0">
              <a:buFont typeface="Wingdings" charset="2"/>
              <a:buChar char="Ø"/>
            </a:pPr>
            <a:r>
              <a:rPr lang="ru-RU" b="0" i="0" u="none" baseline="0">
                <a:cs typeface="Arial" pitchFamily="34" charset="0"/>
              </a:rPr>
              <a:t>Поощрять активную позицию (инициативы, активное участие, предлагать решения по преодолению трудностей, ...), а не только результаты</a:t>
            </a:r>
          </a:p>
          <a:p>
            <a:pPr lvl="1" algn="l" rtl="0">
              <a:buFont typeface="Wingdings" charset="2"/>
              <a:buChar char="Ø"/>
            </a:pPr>
            <a:endParaRPr lang="ru-RU" altLang="fr-FR" dirty="0" smtClean="0">
              <a:cs typeface="Arial" pitchFamily="34" charset="0"/>
            </a:endParaRPr>
          </a:p>
          <a:p>
            <a:pPr marL="271463" indent="-271463" algn="l" rtl="0"/>
            <a:r>
              <a:rPr lang="ru-RU" b="0" i="0" u="none" baseline="0">
                <a:cs typeface="Arial" pitchFamily="34" charset="0"/>
              </a:rPr>
              <a:t>Содействовать определенным действиям или поведению</a:t>
            </a:r>
          </a:p>
          <a:p>
            <a:pPr lvl="1" algn="l" rtl="0">
              <a:buFont typeface="Wingdings" charset="2"/>
              <a:buChar char="Ø"/>
            </a:pPr>
            <a:r>
              <a:rPr lang="ru-RU" b="0" i="0" u="none" baseline="0">
                <a:cs typeface="Arial" pitchFamily="34" charset="0"/>
              </a:rPr>
              <a:t>Вознаграждать значимые действия, примерное поведение, ...</a:t>
            </a:r>
          </a:p>
          <a:p>
            <a:pPr marL="0" indent="0" algn="l" rtl="0">
              <a:buFont typeface="Wingdings" pitchFamily="2" charset="2"/>
              <a:buChar char="Ø"/>
            </a:pPr>
            <a:endParaRPr lang="ru-RU" altLang="fr-FR" sz="1600" dirty="0" smtClean="0">
              <a:cs typeface="Arial" pitchFamily="34" charset="0"/>
            </a:endParaRP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E5E253E-5F0A-4893-9938-A004B9C5954B}" type="slidenum">
              <a:rPr/>
              <a:pPr/>
              <a:t>9</a:t>
            </a:fld>
            <a:endParaRPr lang="ru-RU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62890" y="5517232"/>
            <a:ext cx="6007107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ru-RU" sz="2000" b="1" i="0" u="none" baseline="0">
                <a:solidFill>
                  <a:srgbClr val="A90025"/>
                </a:solidFill>
              </a:rPr>
              <a:t>Всегда практиковать поощрение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ru-RU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900" b="0" i="0" u="none" baseline="0">
                <a:latin typeface="Arial" pitchFamily="34" charset="0"/>
                <a:cs typeface="Arial" pitchFamily="34" charset="0"/>
              </a:rPr>
              <a:t>Общий пакет H3SE - TCG 4.1 – Поведение (положительные и отрицательные формы) – V2</a:t>
            </a:r>
            <a:endParaRPr lang="ru-RU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8fW2NMMUGNFssej4M1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8fW2NMMUGNFssej4M1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1012</TotalTime>
  <Words>876</Words>
  <Application>Microsoft Office PowerPoint</Application>
  <PresentationFormat>Affichage à l'écran (4:3)</PresentationFormat>
  <Paragraphs>174</Paragraphs>
  <Slides>14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fr_total_modele_rouge_fonce</vt:lpstr>
      <vt:lpstr>Поведение (положительные и отрицательные формы)</vt:lpstr>
      <vt:lpstr>Цели модуля</vt:lpstr>
      <vt:lpstr>Видео об учете прошлого опыта</vt:lpstr>
      <vt:lpstr>3 принципа безопасности</vt:lpstr>
      <vt:lpstr>Определение поведения</vt:lpstr>
      <vt:lpstr>Упражнение</vt:lpstr>
      <vt:lpstr>Усвоение правильного безопасного поведения</vt:lpstr>
      <vt:lpstr>Усвоение правильного безопасного поведения</vt:lpstr>
      <vt:lpstr>КАК РЕАГИРОВАТЬ НА ПРАВИЛЬНОЕ ПОВЕДЕНИЕ</vt:lpstr>
      <vt:lpstr>Как реагировать на отклонения от правильного поведения</vt:lpstr>
      <vt:lpstr>Отклонение от правильного поведения</vt:lpstr>
      <vt:lpstr>Оценка характера отклонения в поведении</vt:lpstr>
      <vt:lpstr>Реакция, соответствующая отклонению в поведении</vt:lpstr>
      <vt:lpstr>Выводы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93</cp:revision>
  <dcterms:created xsi:type="dcterms:W3CDTF">2015-09-07T13:13:13Z</dcterms:created>
  <dcterms:modified xsi:type="dcterms:W3CDTF">2017-06-15T21:12:22Z</dcterms:modified>
</cp:coreProperties>
</file>