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21"/>
  </p:notesMasterIdLst>
  <p:handoutMasterIdLst>
    <p:handoutMasterId r:id="rId22"/>
  </p:handoutMasterIdLst>
  <p:sldIdLst>
    <p:sldId id="256" r:id="rId2"/>
    <p:sldId id="283" r:id="rId3"/>
    <p:sldId id="264" r:id="rId4"/>
    <p:sldId id="265" r:id="rId5"/>
    <p:sldId id="266" r:id="rId6"/>
    <p:sldId id="267" r:id="rId7"/>
    <p:sldId id="285" r:id="rId8"/>
    <p:sldId id="268" r:id="rId9"/>
    <p:sldId id="269" r:id="rId10"/>
    <p:sldId id="272" r:id="rId11"/>
    <p:sldId id="273" r:id="rId12"/>
    <p:sldId id="274" r:id="rId13"/>
    <p:sldId id="275" r:id="rId14"/>
    <p:sldId id="276" r:id="rId15"/>
    <p:sldId id="284" r:id="rId16"/>
    <p:sldId id="277" r:id="rId17"/>
    <p:sldId id="278" r:id="rId18"/>
    <p:sldId id="280" r:id="rId19"/>
    <p:sldId id="281" r:id="rId20"/>
  </p:sldIdLst>
  <p:sldSz cx="9144000" cy="6858000" type="screen4x3"/>
  <p:notesSz cx="6858000" cy="9144000"/>
  <p:defaultTextStyle>
    <a:defPPr>
      <a:defRPr lang="fr-FR"/>
    </a:defPPr>
    <a:lvl1pPr algn="l" defTabSz="457200" rtl="0" eaLnBrk="0" fontAlgn="base" hangingPunct="0">
      <a:spcBef>
        <a:spcPct val="0"/>
      </a:spcBef>
      <a:spcAft>
        <a:spcPct val="0"/>
      </a:spcAft>
      <a:defRPr kern="1200">
        <a:solidFill>
          <a:schemeClr val="tx1"/>
        </a:solidFill>
        <a:latin typeface="Arial" charset="0"/>
        <a:ea typeface="Arial" charset="0"/>
        <a:cs typeface="Arial" charset="0"/>
      </a:defRPr>
    </a:lvl1pPr>
    <a:lvl2pPr marL="457200" algn="l" defTabSz="457200" rtl="0" eaLnBrk="0" fontAlgn="base" hangingPunct="0">
      <a:spcBef>
        <a:spcPct val="0"/>
      </a:spcBef>
      <a:spcAft>
        <a:spcPct val="0"/>
      </a:spcAft>
      <a:defRPr kern="1200">
        <a:solidFill>
          <a:schemeClr val="tx1"/>
        </a:solidFill>
        <a:latin typeface="Arial" charset="0"/>
        <a:ea typeface="Arial" charset="0"/>
        <a:cs typeface="Arial" charset="0"/>
      </a:defRPr>
    </a:lvl2pPr>
    <a:lvl3pPr marL="914400" algn="l" defTabSz="457200" rtl="0" eaLnBrk="0" fontAlgn="base" hangingPunct="0">
      <a:spcBef>
        <a:spcPct val="0"/>
      </a:spcBef>
      <a:spcAft>
        <a:spcPct val="0"/>
      </a:spcAft>
      <a:defRPr kern="1200">
        <a:solidFill>
          <a:schemeClr val="tx1"/>
        </a:solidFill>
        <a:latin typeface="Arial" charset="0"/>
        <a:ea typeface="Arial" charset="0"/>
        <a:cs typeface="Arial" charset="0"/>
      </a:defRPr>
    </a:lvl3pPr>
    <a:lvl4pPr marL="1371600" algn="l" defTabSz="457200" rtl="0" eaLnBrk="0" fontAlgn="base" hangingPunct="0">
      <a:spcBef>
        <a:spcPct val="0"/>
      </a:spcBef>
      <a:spcAft>
        <a:spcPct val="0"/>
      </a:spcAft>
      <a:defRPr kern="1200">
        <a:solidFill>
          <a:schemeClr val="tx1"/>
        </a:solidFill>
        <a:latin typeface="Arial" charset="0"/>
        <a:ea typeface="Arial" charset="0"/>
        <a:cs typeface="Arial" charset="0"/>
      </a:defRPr>
    </a:lvl4pPr>
    <a:lvl5pPr marL="1828800" algn="l" defTabSz="457200" rtl="0" eaLnBrk="0" fontAlgn="base" hangingPunct="0">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xmlns="">
        <p15:guide id="1" orient="horz" pos="1162">
          <p15:clr>
            <a:srgbClr val="A4A3A4"/>
          </p15:clr>
        </p15:guide>
        <p15:guide id="2" orient="horz" pos="3412">
          <p15:clr>
            <a:srgbClr val="A4A3A4"/>
          </p15:clr>
        </p15:guide>
        <p15:guide id="3" orient="horz" pos="2264">
          <p15:clr>
            <a:srgbClr val="A4A3A4"/>
          </p15:clr>
        </p15:guide>
        <p15:guide id="4" orient="horz" pos="165">
          <p15:clr>
            <a:srgbClr val="A4A3A4"/>
          </p15:clr>
        </p15:guide>
        <p15:guide id="5" orient="horz" pos="2292">
          <p15:clr>
            <a:srgbClr val="A4A3A4"/>
          </p15:clr>
        </p15:guide>
        <p15:guide id="6" pos="756">
          <p15:clr>
            <a:srgbClr val="A4A3A4"/>
          </p15:clr>
        </p15:guide>
        <p15:guide id="7" pos="5329">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76AF"/>
    <a:srgbClr val="133C75"/>
    <a:srgbClr val="BD2B0B"/>
    <a:srgbClr val="7ABFC0"/>
    <a:srgbClr val="CAEBEA"/>
    <a:srgbClr val="55DD61"/>
    <a:srgbClr val="3AAFC3"/>
    <a:srgbClr val="FFA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776" autoAdjust="0"/>
    <p:restoredTop sz="94721" autoAdjust="0"/>
  </p:normalViewPr>
  <p:slideViewPr>
    <p:cSldViewPr snapToObjects="1">
      <p:cViewPr>
        <p:scale>
          <a:sx n="90" d="100"/>
          <a:sy n="90" d="100"/>
        </p:scale>
        <p:origin x="-96" y="-78"/>
      </p:cViewPr>
      <p:guideLst>
        <p:guide orient="horz" pos="1162"/>
        <p:guide orient="horz" pos="3412"/>
        <p:guide orient="horz" pos="2264"/>
        <p:guide orient="horz" pos="165"/>
        <p:guide orient="horz" pos="2292"/>
        <p:guide pos="756"/>
        <p:guide pos="53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Objects="1">
      <p:cViewPr varScale="1">
        <p:scale>
          <a:sx n="81" d="100"/>
          <a:sy n="81" d="100"/>
        </p:scale>
        <p:origin x="338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fr-FR" alt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D5B21E86-06EE-474E-97F4-5923EA1F4C95}" type="datetimeFigureOut">
              <a:rPr lang="fr-FR" altLang="fr-FR"/>
              <a:pPr/>
              <a:t>16/06/2017</a:t>
            </a:fld>
            <a:endParaRPr lang="fr-FR" alt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fr-FR" alt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85431E71-0FCC-A34C-B4AE-A5CFABADD9C5}" type="slidenum">
              <a:rPr lang="fr-FR" altLang="fr-FR"/>
              <a:pPr/>
              <a:t>‹N°›</a:t>
            </a:fld>
            <a:endParaRPr lang="fr-FR" altLang="fr-FR"/>
          </a:p>
        </p:txBody>
      </p:sp>
    </p:spTree>
    <p:extLst>
      <p:ext uri="{BB962C8B-B14F-4D97-AF65-F5344CB8AC3E}">
        <p14:creationId xmlns:p14="http://schemas.microsoft.com/office/powerpoint/2010/main" val="18894210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fr-FR" alt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7C6D4F3A-7D4B-C741-9312-5720137D8935}" type="datetimeFigureOut">
              <a:rPr lang="fr-FR" altLang="fr-FR"/>
              <a:pPr/>
              <a:t>16/06/2017</a:t>
            </a:fld>
            <a:endParaRPr lang="fr-FR" alt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fr-FR" alt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80452A67-6C5B-254E-8E51-961EBCEC8394}" type="slidenum">
              <a:rPr lang="fr-FR" altLang="fr-FR"/>
              <a:pPr/>
              <a:t>‹N°›</a:t>
            </a:fld>
            <a:endParaRPr lang="fr-FR" altLang="fr-FR"/>
          </a:p>
        </p:txBody>
      </p:sp>
    </p:spTree>
    <p:extLst>
      <p:ext uri="{BB962C8B-B14F-4D97-AF65-F5344CB8AC3E}">
        <p14:creationId xmlns:p14="http://schemas.microsoft.com/office/powerpoint/2010/main" val="26536951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ar"/>
          </a:p>
        </p:txBody>
      </p:sp>
      <p:sp>
        <p:nvSpPr>
          <p:cNvPr id="4" name="Espace réservé du numéro de diapositive 3"/>
          <p:cNvSpPr>
            <a:spLocks noGrp="1"/>
          </p:cNvSpPr>
          <p:nvPr>
            <p:ph type="sldNum" sz="quarter" idx="10"/>
          </p:nvPr>
        </p:nvSpPr>
        <p:spPr/>
        <p:txBody>
          <a:bodyPr/>
          <a:lstStyle/>
          <a:p>
            <a:pPr algn="r" rtl="1"/>
            <a:fld id="{80452A67-6C5B-254E-8E51-961EBCEC8394}" type="slidenum">
              <a:rPr/>
              <a:pPr/>
              <a:t>2</a:t>
            </a:fld>
            <a:endParaRPr lang="ar" altLang="fr-FR"/>
          </a:p>
        </p:txBody>
      </p:sp>
    </p:spTree>
    <p:extLst>
      <p:ext uri="{BB962C8B-B14F-4D97-AF65-F5344CB8AC3E}">
        <p14:creationId xmlns:p14="http://schemas.microsoft.com/office/powerpoint/2010/main" val="1256897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38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lgn="r" rtl="1" eaLnBrk="1" hangingPunct="1"/>
            <a:endParaRPr lang="ar" altLang="fr-FR"/>
          </a:p>
        </p:txBody>
      </p:sp>
      <p:sp>
        <p:nvSpPr>
          <p:cNvPr id="1638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1"/>
            <a:fld id="{A6B8BF3E-8016-644B-BA44-279C3F55DC6E}" type="slidenum">
              <a:rPr>
                <a:latin typeface="Calibri" charset="0"/>
              </a:rPr>
              <a:pPr/>
              <a:t>3</a:t>
            </a:fld>
            <a:endParaRPr lang="ar" altLang="fr-FR">
              <a:latin typeface="Calibri" charset="0"/>
            </a:endParaRPr>
          </a:p>
        </p:txBody>
      </p:sp>
    </p:spTree>
    <p:extLst>
      <p:ext uri="{BB962C8B-B14F-4D97-AF65-F5344CB8AC3E}">
        <p14:creationId xmlns:p14="http://schemas.microsoft.com/office/powerpoint/2010/main" val="658848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r" defTabSz="457200" rtl="1" eaLnBrk="0" fontAlgn="base" latinLnBrk="0" hangingPunct="0">
              <a:lnSpc>
                <a:spcPct val="100000"/>
              </a:lnSpc>
              <a:spcBef>
                <a:spcPct val="30000"/>
              </a:spcBef>
              <a:spcAft>
                <a:spcPct val="0"/>
              </a:spcAft>
              <a:buClrTx/>
              <a:buSzTx/>
              <a:buFontTx/>
              <a:buNone/>
              <a:tabLst/>
              <a:defRPr/>
            </a:pPr>
            <a:r>
              <a:rPr lang="ar" sz="1200" b="0" i="0" u="none" kern="1200" baseline="0">
                <a:solidFill>
                  <a:schemeClr val="tx1"/>
                </a:solidFill>
                <a:effectLst/>
                <a:latin typeface="+mn-lt"/>
                <a:ea typeface="+mn-ea"/>
                <a:cs typeface="+mn-cs"/>
              </a:rPr>
              <a:t>سوف نلاحظ أن هذا التأثير على المجموعة يمكن أن تكون له نتائج إيجابية ولا سيما في الامتثال لقواعد السلامة الأساسية. ولكن عندما يتعلق الأمر بسلوك غير لائق يحدث من خلال تأثير المجموعة، يكون عكس الاتجاه معقد للغاية، كما أن المبادرات التي يتم اتخاذها لصالح السلامة ينظر إليها على أنها تحدٍ لحكم غير معلن.</a:t>
            </a:r>
          </a:p>
          <a:p>
            <a:endParaRPr lang="ar" dirty="0"/>
          </a:p>
        </p:txBody>
      </p:sp>
      <p:sp>
        <p:nvSpPr>
          <p:cNvPr id="4" name="Espace réservé du numéro de diapositive 3"/>
          <p:cNvSpPr>
            <a:spLocks noGrp="1"/>
          </p:cNvSpPr>
          <p:nvPr>
            <p:ph type="sldNum" sz="quarter" idx="10"/>
          </p:nvPr>
        </p:nvSpPr>
        <p:spPr/>
        <p:txBody>
          <a:bodyPr/>
          <a:lstStyle/>
          <a:p>
            <a:pPr algn="r" rtl="1"/>
            <a:fld id="{80452A67-6C5B-254E-8E51-961EBCEC8394}" type="slidenum">
              <a:rPr/>
              <a:pPr/>
              <a:t>14</a:t>
            </a:fld>
            <a:endParaRPr lang="ar" altLang="fr-FR"/>
          </a:p>
        </p:txBody>
      </p:sp>
    </p:spTree>
    <p:extLst>
      <p:ext uri="{BB962C8B-B14F-4D97-AF65-F5344CB8AC3E}">
        <p14:creationId xmlns:p14="http://schemas.microsoft.com/office/powerpoint/2010/main" val="1191428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4" name="Rectangle 3"/>
          <p:cNvSpPr/>
          <p:nvPr userDrawn="1"/>
        </p:nvSpPr>
        <p:spPr>
          <a:xfrm>
            <a:off x="-3175" y="0"/>
            <a:ext cx="9147175"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endParaRPr>
          </a:p>
        </p:txBody>
      </p:sp>
      <p:sp>
        <p:nvSpPr>
          <p:cNvPr id="6" name="Rectangle 5"/>
          <p:cNvSpPr/>
          <p:nvPr userDrawn="1"/>
        </p:nvSpPr>
        <p:spPr>
          <a:xfrm>
            <a:off x="0" y="6750050"/>
            <a:ext cx="9144000" cy="107950"/>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endParaRPr>
          </a:p>
        </p:txBody>
      </p:sp>
      <p:pic>
        <p:nvPicPr>
          <p:cNvPr id="7" name="Image 13" descr="TOTAL_bandeau_01_haut_RGB.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74650"/>
            <a:ext cx="5978525"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4"/>
          <p:cNvSpPr>
            <a:spLocks noGrp="1"/>
          </p:cNvSpPr>
          <p:nvPr>
            <p:ph type="title"/>
          </p:nvPr>
        </p:nvSpPr>
        <p:spPr>
          <a:xfrm>
            <a:off x="1188000" y="2106000"/>
            <a:ext cx="7276629" cy="1487487"/>
          </a:xfrm>
        </p:spPr>
        <p:txBody>
          <a:bodyPr lIns="0" rIns="0" anchor="b"/>
          <a:lstStyle>
            <a:lvl1pPr>
              <a:defRPr sz="3200">
                <a:solidFill>
                  <a:schemeClr val="bg1"/>
                </a:solidFill>
              </a:defRPr>
            </a:lvl1pPr>
          </a:lstStyle>
          <a:p>
            <a:r>
              <a:rPr lang="fr-FR" noProof="0" smtClean="0"/>
              <a:t>Cliquez pour modifier le style du titre</a:t>
            </a:r>
            <a:endParaRPr lang="fr-FR" noProof="0" dirty="0"/>
          </a:p>
        </p:txBody>
      </p:sp>
      <p:sp>
        <p:nvSpPr>
          <p:cNvPr id="16" name="Espace réservé du texte 15"/>
          <p:cNvSpPr>
            <a:spLocks noGrp="1"/>
          </p:cNvSpPr>
          <p:nvPr>
            <p:ph type="body" sz="quarter" idx="10"/>
          </p:nvPr>
        </p:nvSpPr>
        <p:spPr>
          <a:xfrm>
            <a:off x="1188000" y="3639600"/>
            <a:ext cx="7276629" cy="1778000"/>
          </a:xfrm>
        </p:spPr>
        <p:txBody>
          <a:bodyPr lIns="0" rIns="0">
            <a:noAutofit/>
          </a:bodyPr>
          <a:lstStyle>
            <a:lvl1pPr marL="0" indent="0">
              <a:buNone/>
              <a:defRPr>
                <a:solidFill>
                  <a:schemeClr val="bg1"/>
                </a:solidFill>
              </a:defRPr>
            </a:lvl1pPr>
          </a:lstStyle>
          <a:p>
            <a:pPr lvl="0"/>
            <a:r>
              <a:rPr lang="fr-FR" noProof="0" smtClean="0"/>
              <a:t>Cliquez pour modifier les styles du texte du masque</a:t>
            </a:r>
          </a:p>
        </p:txBody>
      </p:sp>
    </p:spTree>
    <p:extLst>
      <p:ext uri="{BB962C8B-B14F-4D97-AF65-F5344CB8AC3E}">
        <p14:creationId xmlns:p14="http://schemas.microsoft.com/office/powerpoint/2010/main" val="845089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ns contenu">
    <p:spTree>
      <p:nvGrpSpPr>
        <p:cNvPr id="1" name=""/>
        <p:cNvGrpSpPr/>
        <p:nvPr/>
      </p:nvGrpSpPr>
      <p:grpSpPr>
        <a:xfrm>
          <a:off x="0" y="0"/>
          <a:ext cx="0" cy="0"/>
          <a:chOff x="0" y="0"/>
          <a:chExt cx="0" cy="0"/>
        </a:xfrm>
      </p:grpSpPr>
      <p:sp>
        <p:nvSpPr>
          <p:cNvPr id="2" name="Espace réservé du pied de page 2"/>
          <p:cNvSpPr>
            <a:spLocks noGrp="1"/>
          </p:cNvSpPr>
          <p:nvPr>
            <p:ph type="ftr" sz="quarter" idx="10"/>
          </p:nvPr>
        </p:nvSpPr>
        <p:spPr/>
        <p:txBody>
          <a:bodyPr wrap="square" numCol="1" anchorCtr="0" compatLnSpc="1">
            <a:prstTxWarp prst="textNoShape">
              <a:avLst/>
            </a:prstTxWarp>
          </a:bodyPr>
          <a:lstStyle>
            <a:lvl1pPr fontAlgn="base">
              <a:spcBef>
                <a:spcPct val="0"/>
              </a:spcBef>
              <a:spcAft>
                <a:spcPct val="0"/>
              </a:spcAft>
              <a:defRPr>
                <a:solidFill>
                  <a:schemeClr val="tx1"/>
                </a:solidFill>
                <a:ea typeface="Helvetica" charset="0"/>
                <a:cs typeface="Helvetica" charset="0"/>
              </a:defRPr>
            </a:lvl1pPr>
          </a:lstStyle>
          <a:p>
            <a:r>
              <a:rPr lang="fr-FR" altLang="fr-FR" smtClean="0"/>
              <a:t>Kit intégration H3SE - TCG 4.2 – Travail en équipe, relation hiérarchie/EIA – V1</a:t>
            </a:r>
            <a:endParaRPr lang="fr-FR" altLang="fr-FR"/>
          </a:p>
        </p:txBody>
      </p:sp>
      <p:sp>
        <p:nvSpPr>
          <p:cNvPr id="3" name="Espace réservé du numéro de diapositive 3"/>
          <p:cNvSpPr>
            <a:spLocks noGrp="1"/>
          </p:cNvSpPr>
          <p:nvPr>
            <p:ph type="sldNum" sz="quarter" idx="11"/>
          </p:nvPr>
        </p:nvSpPr>
        <p:spPr/>
        <p:txBody>
          <a:bodyPr/>
          <a:lstStyle>
            <a:lvl1pPr>
              <a:defRPr/>
            </a:lvl1pPr>
          </a:lstStyle>
          <a:p>
            <a:fld id="{6082A72C-907A-1F49-9E1B-FB91313C1A89}" type="slidenum">
              <a:rPr lang="fr-FR" altLang="fr-FR"/>
              <a:pPr/>
              <a:t>‹N°›</a:t>
            </a:fld>
            <a:endParaRPr lang="fr-FR" altLang="fr-FR"/>
          </a:p>
        </p:txBody>
      </p:sp>
    </p:spTree>
    <p:extLst>
      <p:ext uri="{BB962C8B-B14F-4D97-AF65-F5344CB8AC3E}">
        <p14:creationId xmlns:p14="http://schemas.microsoft.com/office/powerpoint/2010/main" val="1669808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smtClean="0"/>
              <a:t>Cliquez pour modifier le style du titre</a:t>
            </a:r>
            <a:endParaRPr lang="fr-FR" noProof="0" dirty="0"/>
          </a:p>
        </p:txBody>
      </p:sp>
      <p:sp>
        <p:nvSpPr>
          <p:cNvPr id="6" name="Espace réservé du texte 5"/>
          <p:cNvSpPr>
            <a:spLocks noGrp="1"/>
          </p:cNvSpPr>
          <p:nvPr>
            <p:ph type="body" sz="quarter" idx="12"/>
          </p:nvPr>
        </p:nvSpPr>
        <p:spPr>
          <a:xfrm>
            <a:off x="457200" y="1125538"/>
            <a:ext cx="8218800" cy="5040311"/>
          </a:xfrm>
        </p:spPr>
        <p:txBody>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pied de page 2"/>
          <p:cNvSpPr>
            <a:spLocks noGrp="1"/>
          </p:cNvSpPr>
          <p:nvPr>
            <p:ph type="ftr" sz="quarter" idx="13"/>
          </p:nvPr>
        </p:nvSpPr>
        <p:spPr/>
        <p:txBody>
          <a:bodyPr/>
          <a:lstStyle>
            <a:lvl1pPr>
              <a:defRPr>
                <a:solidFill>
                  <a:schemeClr val="tx1"/>
                </a:solidFill>
              </a:defRPr>
            </a:lvl1pPr>
          </a:lstStyle>
          <a:p>
            <a:pPr>
              <a:defRPr/>
            </a:pPr>
            <a:r>
              <a:rPr lang="fr-FR" altLang="fr-FR" dirty="0" smtClean="0"/>
              <a:t>Kit intégration H3SE - TCG 4.2 – Travail en équipe, relation hiérarchie/EIA – V1</a:t>
            </a:r>
            <a:endParaRPr lang="fr-FR" altLang="fr-FR" dirty="0"/>
          </a:p>
        </p:txBody>
      </p:sp>
      <p:sp>
        <p:nvSpPr>
          <p:cNvPr id="5" name="Espace réservé du numéro de diapositive 3"/>
          <p:cNvSpPr>
            <a:spLocks noGrp="1"/>
          </p:cNvSpPr>
          <p:nvPr>
            <p:ph type="sldNum" sz="quarter" idx="14"/>
          </p:nvPr>
        </p:nvSpPr>
        <p:spPr/>
        <p:txBody>
          <a:bodyPr/>
          <a:lstStyle>
            <a:lvl1pPr>
              <a:defRPr/>
            </a:lvl1pPr>
          </a:lstStyle>
          <a:p>
            <a:fld id="{02164524-7C97-8945-A4B0-CAF166782E85}" type="slidenum">
              <a:rPr lang="fr-FR" altLang="fr-FR"/>
              <a:pPr/>
              <a:t>‹N°›</a:t>
            </a:fld>
            <a:endParaRPr lang="fr-FR" altLang="fr-FR"/>
          </a:p>
        </p:txBody>
      </p:sp>
    </p:spTree>
    <p:extLst>
      <p:ext uri="{BB962C8B-B14F-4D97-AF65-F5344CB8AC3E}">
        <p14:creationId xmlns:p14="http://schemas.microsoft.com/office/powerpoint/2010/main" val="2105633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section">
    <p:spTree>
      <p:nvGrpSpPr>
        <p:cNvPr id="1" name=""/>
        <p:cNvGrpSpPr/>
        <p:nvPr/>
      </p:nvGrpSpPr>
      <p:grpSpPr>
        <a:xfrm>
          <a:off x="0" y="0"/>
          <a:ext cx="0" cy="0"/>
          <a:chOff x="0" y="0"/>
          <a:chExt cx="0" cy="0"/>
        </a:xfrm>
      </p:grpSpPr>
      <p:sp>
        <p:nvSpPr>
          <p:cNvPr id="3" name="Rectangle 2"/>
          <p:cNvSpPr/>
          <p:nvPr userDrawn="1"/>
        </p:nvSpPr>
        <p:spPr>
          <a:xfrm>
            <a:off x="8928100" y="0"/>
            <a:ext cx="215900"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latin typeface="Helvetica" charset="0"/>
              <a:ea typeface="Helvetica" charset="0"/>
              <a:cs typeface="Helvetica" charset="0"/>
            </a:endParaRPr>
          </a:p>
        </p:txBody>
      </p:sp>
      <p:sp>
        <p:nvSpPr>
          <p:cNvPr id="2" name="Titre 1"/>
          <p:cNvSpPr>
            <a:spLocks noGrp="1"/>
          </p:cNvSpPr>
          <p:nvPr>
            <p:ph type="title"/>
          </p:nvPr>
        </p:nvSpPr>
        <p:spPr>
          <a:xfrm>
            <a:off x="722313" y="2493952"/>
            <a:ext cx="7772400" cy="1362075"/>
          </a:xfrm>
        </p:spPr>
        <p:txBody>
          <a:bodyPr anchor="ctr"/>
          <a:lstStyle>
            <a:lvl1pPr algn="l">
              <a:defRPr sz="3200" b="1" cap="all">
                <a:solidFill>
                  <a:schemeClr val="accent3">
                    <a:lumMod val="75000"/>
                  </a:schemeClr>
                </a:solidFill>
              </a:defRPr>
            </a:lvl1pPr>
          </a:lstStyle>
          <a:p>
            <a:r>
              <a:rPr lang="fr-FR" noProof="0" smtClean="0"/>
              <a:t>Cliquez pour modifier le style du titre</a:t>
            </a:r>
            <a:endParaRPr lang="fr-FR" noProof="0" dirty="0"/>
          </a:p>
        </p:txBody>
      </p:sp>
      <p:sp>
        <p:nvSpPr>
          <p:cNvPr id="4" name="Espace réservé du pied de page 4"/>
          <p:cNvSpPr>
            <a:spLocks noGrp="1"/>
          </p:cNvSpPr>
          <p:nvPr>
            <p:ph type="ftr" sz="quarter" idx="10"/>
          </p:nvPr>
        </p:nvSpPr>
        <p:spPr/>
        <p:txBody>
          <a:bodyPr wrap="square" numCol="1" anchorCtr="0" compatLnSpc="1">
            <a:prstTxWarp prst="textNoShape">
              <a:avLst/>
            </a:prstTxWarp>
          </a:bodyPr>
          <a:lstStyle>
            <a:lvl1pPr fontAlgn="base">
              <a:spcBef>
                <a:spcPct val="0"/>
              </a:spcBef>
              <a:spcAft>
                <a:spcPct val="0"/>
              </a:spcAft>
              <a:defRPr>
                <a:solidFill>
                  <a:schemeClr val="tx1"/>
                </a:solidFill>
                <a:ea typeface="Helvetica" charset="0"/>
                <a:cs typeface="Helvetica" charset="0"/>
              </a:defRPr>
            </a:lvl1pPr>
          </a:lstStyle>
          <a:p>
            <a:r>
              <a:rPr lang="fr-FR" altLang="fr-FR" dirty="0" smtClean="0"/>
              <a:t>Kit intégration H3SE - TCG 4.2 – Travail en équipe, relation hiérarchie/EIA – V1</a:t>
            </a:r>
            <a:endParaRPr lang="fr-FR" altLang="fr-FR" dirty="0"/>
          </a:p>
        </p:txBody>
      </p:sp>
      <p:sp>
        <p:nvSpPr>
          <p:cNvPr id="5" name="Espace réservé du numéro de diapositive 5"/>
          <p:cNvSpPr>
            <a:spLocks noGrp="1"/>
          </p:cNvSpPr>
          <p:nvPr>
            <p:ph type="sldNum" sz="quarter" idx="11"/>
          </p:nvPr>
        </p:nvSpPr>
        <p:spPr/>
        <p:txBody>
          <a:bodyPr/>
          <a:lstStyle>
            <a:lvl1pPr>
              <a:defRPr/>
            </a:lvl1pPr>
          </a:lstStyle>
          <a:p>
            <a:fld id="{4EBE22A4-125D-644D-89C2-C406A352A50F}" type="slidenum">
              <a:rPr lang="fr-FR" altLang="fr-FR"/>
              <a:pPr/>
              <a:t>‹N°›</a:t>
            </a:fld>
            <a:endParaRPr lang="fr-FR" altLang="fr-FR"/>
          </a:p>
        </p:txBody>
      </p:sp>
    </p:spTree>
    <p:extLst>
      <p:ext uri="{BB962C8B-B14F-4D97-AF65-F5344CB8AC3E}">
        <p14:creationId xmlns:p14="http://schemas.microsoft.com/office/powerpoint/2010/main" val="999635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contenu 2"/>
          <p:cNvSpPr>
            <a:spLocks noGrp="1"/>
          </p:cNvSpPr>
          <p:nvPr>
            <p:ph sz="half" idx="1"/>
          </p:nvPr>
        </p:nvSpPr>
        <p:spPr>
          <a:xfrm>
            <a:off x="457200" y="1125538"/>
            <a:ext cx="4038600" cy="5000625"/>
          </a:xfrm>
          <a:prstGeom prst="rect">
            <a:avLst/>
          </a:prstGeom>
        </p:spPr>
        <p:txBody>
          <a:bodyPr/>
          <a:lstStyle>
            <a:lvl1pPr>
              <a:defRPr sz="1600"/>
            </a:lvl1pPr>
            <a:lvl2pPr>
              <a:defRPr sz="1400"/>
            </a:lvl2pPr>
            <a:lvl3pPr>
              <a:defRPr sz="1200"/>
            </a:lvl3pPr>
            <a:lvl4pPr marL="1080000" indent="-180000">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contenu 3"/>
          <p:cNvSpPr>
            <a:spLocks noGrp="1"/>
          </p:cNvSpPr>
          <p:nvPr>
            <p:ph sz="half" idx="2"/>
          </p:nvPr>
        </p:nvSpPr>
        <p:spPr>
          <a:xfrm>
            <a:off x="4648200" y="1125538"/>
            <a:ext cx="4038600" cy="5000625"/>
          </a:xfrm>
          <a:prstGeom prst="rect">
            <a:avLst/>
          </a:prstGeom>
        </p:spPr>
        <p:txBody>
          <a:bodyPr/>
          <a:lstStyle>
            <a:lvl1pPr>
              <a:defRPr sz="1600"/>
            </a:lvl1pPr>
            <a:lvl2pPr>
              <a:defRPr sz="1400"/>
            </a:lvl2pPr>
            <a:lvl3pPr>
              <a:defRPr sz="1200"/>
            </a:lvl3pPr>
            <a:lvl4pPr>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5" name="Espace réservé du pied de page 5"/>
          <p:cNvSpPr>
            <a:spLocks noGrp="1"/>
          </p:cNvSpPr>
          <p:nvPr>
            <p:ph type="ftr" sz="quarter" idx="10"/>
          </p:nvPr>
        </p:nvSpPr>
        <p:spPr/>
        <p:txBody>
          <a:bodyPr wrap="square" numCol="1" anchorCtr="0" compatLnSpc="1">
            <a:prstTxWarp prst="textNoShape">
              <a:avLst/>
            </a:prstTxWarp>
          </a:bodyPr>
          <a:lstStyle>
            <a:lvl1pPr fontAlgn="base">
              <a:spcBef>
                <a:spcPct val="0"/>
              </a:spcBef>
              <a:spcAft>
                <a:spcPct val="0"/>
              </a:spcAft>
              <a:defRPr>
                <a:solidFill>
                  <a:schemeClr val="tx1"/>
                </a:solidFill>
                <a:ea typeface="Helvetica" charset="0"/>
                <a:cs typeface="Helvetica" charset="0"/>
              </a:defRPr>
            </a:lvl1pPr>
          </a:lstStyle>
          <a:p>
            <a:r>
              <a:rPr lang="fr-FR" altLang="fr-FR" dirty="0" smtClean="0"/>
              <a:t>Kit intégration H3SE - TCG 4.2 – Travail en équipe, relation hiérarchie/EIA – V1</a:t>
            </a:r>
            <a:endParaRPr lang="fr-FR" altLang="fr-FR" dirty="0"/>
          </a:p>
        </p:txBody>
      </p:sp>
      <p:sp>
        <p:nvSpPr>
          <p:cNvPr id="6" name="Espace réservé du numéro de diapositive 6"/>
          <p:cNvSpPr>
            <a:spLocks noGrp="1"/>
          </p:cNvSpPr>
          <p:nvPr>
            <p:ph type="sldNum" sz="quarter" idx="11"/>
          </p:nvPr>
        </p:nvSpPr>
        <p:spPr/>
        <p:txBody>
          <a:bodyPr/>
          <a:lstStyle>
            <a:lvl1pPr>
              <a:defRPr/>
            </a:lvl1pPr>
          </a:lstStyle>
          <a:p>
            <a:fld id="{BDEFDC57-D556-614A-9DB5-981CF0580FAF}" type="slidenum">
              <a:rPr lang="fr-FR" altLang="fr-FR"/>
              <a:pPr/>
              <a:t>‹N°›</a:t>
            </a:fld>
            <a:endParaRPr lang="fr-FR" altLang="fr-FR"/>
          </a:p>
        </p:txBody>
      </p:sp>
    </p:spTree>
    <p:extLst>
      <p:ext uri="{BB962C8B-B14F-4D97-AF65-F5344CB8AC3E}">
        <p14:creationId xmlns:p14="http://schemas.microsoft.com/office/powerpoint/2010/main" val="1113681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que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695600"/>
            <a:ext cx="8218800" cy="4284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7"/>
          <p:cNvSpPr>
            <a:spLocks noGrp="1"/>
          </p:cNvSpPr>
          <p:nvPr>
            <p:ph type="body" sz="quarter" idx="13"/>
          </p:nvPr>
        </p:nvSpPr>
        <p:spPr>
          <a:xfrm>
            <a:off x="2267744" y="1418400"/>
            <a:ext cx="4608512" cy="338554"/>
          </a:xfrm>
        </p:spPr>
        <p:txBody>
          <a:bodyPr anchorCtr="1">
            <a:spAutoFit/>
          </a:bodyPr>
          <a:lstStyle>
            <a:lvl1pPr algn="ctr">
              <a:buNone/>
              <a:defRPr sz="1600"/>
            </a:lvl1pPr>
          </a:lstStyle>
          <a:p>
            <a:pPr lvl="0"/>
            <a:r>
              <a:rPr lang="fr-FR" smtClean="0"/>
              <a:t>Cliquez pour modifier les styles du texte du masque</a:t>
            </a:r>
          </a:p>
        </p:txBody>
      </p:sp>
      <p:sp>
        <p:nvSpPr>
          <p:cNvPr id="8"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wrap="square" numCol="1" anchorCtr="0" compatLnSpc="1">
            <a:prstTxWarp prst="textNoShape">
              <a:avLst/>
            </a:prstTxWarp>
          </a:bodyPr>
          <a:lstStyle>
            <a:lvl1pPr fontAlgn="base">
              <a:spcBef>
                <a:spcPct val="0"/>
              </a:spcBef>
              <a:spcAft>
                <a:spcPct val="0"/>
              </a:spcAft>
              <a:defRPr>
                <a:solidFill>
                  <a:schemeClr val="tx1"/>
                </a:solidFill>
                <a:ea typeface="Helvetica" charset="0"/>
                <a:cs typeface="Helvetica" charset="0"/>
              </a:defRPr>
            </a:lvl1pPr>
          </a:lstStyle>
          <a:p>
            <a:r>
              <a:rPr lang="fr-FR" altLang="fr-FR" dirty="0" smtClean="0"/>
              <a:t>Kit intégration H3SE - TCG 4.2 – Travail en équipe, relation hiérarchie/EIA – V1</a:t>
            </a:r>
            <a:endParaRPr lang="fr-FR" altLang="fr-FR" dirty="0"/>
          </a:p>
        </p:txBody>
      </p:sp>
      <p:sp>
        <p:nvSpPr>
          <p:cNvPr id="9" name="Espace réservé du numéro de diapositive 5"/>
          <p:cNvSpPr>
            <a:spLocks noGrp="1"/>
          </p:cNvSpPr>
          <p:nvPr>
            <p:ph type="sldNum" sz="quarter" idx="16"/>
          </p:nvPr>
        </p:nvSpPr>
        <p:spPr/>
        <p:txBody>
          <a:bodyPr/>
          <a:lstStyle>
            <a:lvl1pPr>
              <a:defRPr/>
            </a:lvl1pPr>
          </a:lstStyle>
          <a:p>
            <a:fld id="{91D48E60-D482-C649-81EE-9C970FD34746}" type="slidenum">
              <a:rPr lang="fr-FR" altLang="fr-FR"/>
              <a:pPr/>
              <a:t>‹N°›</a:t>
            </a:fld>
            <a:endParaRPr lang="fr-FR" altLang="fr-FR"/>
          </a:p>
        </p:txBody>
      </p:sp>
    </p:spTree>
    <p:extLst>
      <p:ext uri="{BB962C8B-B14F-4D97-AF65-F5344CB8AC3E}">
        <p14:creationId xmlns:p14="http://schemas.microsoft.com/office/powerpoint/2010/main" val="176713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Graphiques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972000"/>
            <a:ext cx="8218800" cy="2484000"/>
          </a:xfrm>
          <a:prstGeom prst="rect">
            <a:avLst/>
          </a:prstGeom>
        </p:spPr>
        <p:txBody>
          <a:bodyPr/>
          <a:lstStyle>
            <a:lvl1pPr>
              <a:defRPr/>
            </a:lvl1pPr>
          </a:lstStyle>
          <a:p>
            <a:pPr lvl="0"/>
            <a:r>
              <a:rPr lang="fr-FR" smtClean="0"/>
              <a:t>Cliquez pour modifier les styles du texte du masque</a:t>
            </a:r>
          </a:p>
        </p:txBody>
      </p:sp>
      <p:sp>
        <p:nvSpPr>
          <p:cNvPr id="8" name="Espace réservé du contenu 2"/>
          <p:cNvSpPr>
            <a:spLocks noGrp="1"/>
          </p:cNvSpPr>
          <p:nvPr>
            <p:ph idx="13"/>
          </p:nvPr>
        </p:nvSpPr>
        <p:spPr>
          <a:xfrm>
            <a:off x="457200" y="3510000"/>
            <a:ext cx="8218800" cy="2484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wrap="square" numCol="1" anchorCtr="0" compatLnSpc="1">
            <a:prstTxWarp prst="textNoShape">
              <a:avLst/>
            </a:prstTxWarp>
          </a:bodyPr>
          <a:lstStyle>
            <a:lvl1pPr fontAlgn="base">
              <a:spcBef>
                <a:spcPct val="0"/>
              </a:spcBef>
              <a:spcAft>
                <a:spcPct val="0"/>
              </a:spcAft>
              <a:defRPr>
                <a:solidFill>
                  <a:schemeClr val="tx1"/>
                </a:solidFill>
                <a:ea typeface="Helvetica" charset="0"/>
                <a:cs typeface="Helvetica" charset="0"/>
              </a:defRPr>
            </a:lvl1pPr>
          </a:lstStyle>
          <a:p>
            <a:r>
              <a:rPr lang="fr-FR" altLang="fr-FR" smtClean="0"/>
              <a:t>Kit intégration H3SE - TCG 4.2 – Travail en équipe, relation hiérarchie/EIA – V1</a:t>
            </a:r>
            <a:endParaRPr lang="fr-FR" altLang="fr-FR"/>
          </a:p>
        </p:txBody>
      </p:sp>
      <p:sp>
        <p:nvSpPr>
          <p:cNvPr id="9" name="Espace réservé du numéro de diapositive 5"/>
          <p:cNvSpPr>
            <a:spLocks noGrp="1"/>
          </p:cNvSpPr>
          <p:nvPr>
            <p:ph type="sldNum" sz="quarter" idx="16"/>
          </p:nvPr>
        </p:nvSpPr>
        <p:spPr/>
        <p:txBody>
          <a:bodyPr/>
          <a:lstStyle>
            <a:lvl1pPr>
              <a:defRPr/>
            </a:lvl1pPr>
          </a:lstStyle>
          <a:p>
            <a:fld id="{A2FB604D-D9C3-6645-8187-1F35B9B27A83}" type="slidenum">
              <a:rPr lang="fr-FR" altLang="fr-FR"/>
              <a:pPr/>
              <a:t>‹N°›</a:t>
            </a:fld>
            <a:endParaRPr lang="fr-FR" altLang="fr-FR"/>
          </a:p>
        </p:txBody>
      </p:sp>
    </p:spTree>
    <p:extLst>
      <p:ext uri="{BB962C8B-B14F-4D97-AF65-F5344CB8AC3E}">
        <p14:creationId xmlns:p14="http://schemas.microsoft.com/office/powerpoint/2010/main" val="50868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que ann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767600"/>
            <a:ext cx="8218800" cy="4248000"/>
          </a:xfrm>
          <a:prstGeom prst="rect">
            <a:avLst/>
          </a:prstGeom>
        </p:spPr>
        <p:txBody>
          <a:bodyPr/>
          <a:lstStyle>
            <a:lvl1pPr>
              <a:defRPr/>
            </a:lvl1pPr>
          </a:lstStyle>
          <a:p>
            <a:pPr lvl="0"/>
            <a:r>
              <a:rPr lang="fr-FR" smtClean="0"/>
              <a:t>Cliquez pour modifier les styles du texte du masque</a:t>
            </a:r>
          </a:p>
        </p:txBody>
      </p:sp>
      <p:sp>
        <p:nvSpPr>
          <p:cNvPr id="8" name="Espace réservé du texte 7"/>
          <p:cNvSpPr>
            <a:spLocks noGrp="1"/>
          </p:cNvSpPr>
          <p:nvPr>
            <p:ph type="body" sz="quarter" idx="13"/>
          </p:nvPr>
        </p:nvSpPr>
        <p:spPr>
          <a:xfrm>
            <a:off x="2267744" y="1418400"/>
            <a:ext cx="4608512" cy="338554"/>
          </a:xfrm>
        </p:spPr>
        <p:txBody>
          <a:bodyPr anchorCtr="1">
            <a:spAutoFit/>
          </a:bodyPr>
          <a:lstStyle>
            <a:lvl1pPr algn="ctr">
              <a:buNone/>
              <a:defRPr sz="1600"/>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wrap="square" numCol="1" anchorCtr="0" compatLnSpc="1">
            <a:prstTxWarp prst="textNoShape">
              <a:avLst/>
            </a:prstTxWarp>
          </a:bodyPr>
          <a:lstStyle>
            <a:lvl1pPr fontAlgn="base">
              <a:spcBef>
                <a:spcPct val="0"/>
              </a:spcBef>
              <a:spcAft>
                <a:spcPct val="0"/>
              </a:spcAft>
              <a:defRPr>
                <a:solidFill>
                  <a:schemeClr val="tx1"/>
                </a:solidFill>
                <a:ea typeface="Helvetica" charset="0"/>
                <a:cs typeface="Helvetica" charset="0"/>
              </a:defRPr>
            </a:lvl1pPr>
          </a:lstStyle>
          <a:p>
            <a:r>
              <a:rPr lang="fr-FR" altLang="fr-FR" smtClean="0"/>
              <a:t>Kit intégration H3SE - TCG 4.2 – Travail en équipe, relation hiérarchie/EIA – V1</a:t>
            </a:r>
            <a:endParaRPr lang="fr-FR" altLang="fr-FR"/>
          </a:p>
        </p:txBody>
      </p:sp>
      <p:sp>
        <p:nvSpPr>
          <p:cNvPr id="9" name="Espace réservé du numéro de diapositive 5"/>
          <p:cNvSpPr>
            <a:spLocks noGrp="1"/>
          </p:cNvSpPr>
          <p:nvPr>
            <p:ph type="sldNum" sz="quarter" idx="16"/>
          </p:nvPr>
        </p:nvSpPr>
        <p:spPr/>
        <p:txBody>
          <a:bodyPr/>
          <a:lstStyle>
            <a:lvl1pPr>
              <a:defRPr/>
            </a:lvl1pPr>
          </a:lstStyle>
          <a:p>
            <a:fld id="{950FD7B0-AA3C-0C4A-AC7F-1CD5E3135EE7}" type="slidenum">
              <a:rPr lang="fr-FR" altLang="fr-FR"/>
              <a:pPr/>
              <a:t>‹N°›</a:t>
            </a:fld>
            <a:endParaRPr lang="fr-FR" altLang="fr-FR"/>
          </a:p>
        </p:txBody>
      </p:sp>
    </p:spTree>
    <p:extLst>
      <p:ext uri="{BB962C8B-B14F-4D97-AF65-F5344CB8AC3E}">
        <p14:creationId xmlns:p14="http://schemas.microsoft.com/office/powerpoint/2010/main" val="250606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125538"/>
            <a:ext cx="8218488" cy="4896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5" name="Espace réservé du pied de page 4"/>
          <p:cNvSpPr>
            <a:spLocks noGrp="1"/>
          </p:cNvSpPr>
          <p:nvPr>
            <p:ph type="ftr" sz="quarter" idx="15"/>
          </p:nvPr>
        </p:nvSpPr>
        <p:spPr/>
        <p:txBody>
          <a:bodyPr wrap="square" numCol="1" anchorCtr="0" compatLnSpc="1">
            <a:prstTxWarp prst="textNoShape">
              <a:avLst/>
            </a:prstTxWarp>
          </a:bodyPr>
          <a:lstStyle>
            <a:lvl1pPr fontAlgn="base">
              <a:spcBef>
                <a:spcPct val="0"/>
              </a:spcBef>
              <a:spcAft>
                <a:spcPct val="0"/>
              </a:spcAft>
              <a:defRPr>
                <a:solidFill>
                  <a:schemeClr val="tx1"/>
                </a:solidFill>
                <a:ea typeface="Helvetica" charset="0"/>
                <a:cs typeface="Helvetica" charset="0"/>
              </a:defRPr>
            </a:lvl1pPr>
          </a:lstStyle>
          <a:p>
            <a:r>
              <a:rPr lang="fr-FR" altLang="fr-FR" smtClean="0"/>
              <a:t>Kit intégration H3SE - TCG 4.2 – Travail en équipe, relation hiérarchie/EIA – V1</a:t>
            </a:r>
            <a:endParaRPr lang="fr-FR" altLang="fr-FR"/>
          </a:p>
        </p:txBody>
      </p:sp>
      <p:sp>
        <p:nvSpPr>
          <p:cNvPr id="6" name="Espace réservé du numéro de diapositive 5"/>
          <p:cNvSpPr>
            <a:spLocks noGrp="1"/>
          </p:cNvSpPr>
          <p:nvPr>
            <p:ph type="sldNum" sz="quarter" idx="16"/>
          </p:nvPr>
        </p:nvSpPr>
        <p:spPr/>
        <p:txBody>
          <a:bodyPr/>
          <a:lstStyle>
            <a:lvl1pPr>
              <a:defRPr/>
            </a:lvl1pPr>
          </a:lstStyle>
          <a:p>
            <a:fld id="{2DE65293-B7FB-4D4D-85BE-77E2A57E09E3}" type="slidenum">
              <a:rPr lang="fr-FR" altLang="fr-FR"/>
              <a:pPr/>
              <a:t>‹N°›</a:t>
            </a:fld>
            <a:endParaRPr lang="fr-FR" altLang="fr-FR"/>
          </a:p>
        </p:txBody>
      </p:sp>
    </p:spTree>
    <p:extLst>
      <p:ext uri="{BB962C8B-B14F-4D97-AF65-F5344CB8AC3E}">
        <p14:creationId xmlns:p14="http://schemas.microsoft.com/office/powerpoint/2010/main" val="728316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pied de page 4"/>
          <p:cNvSpPr>
            <a:spLocks noGrp="1"/>
          </p:cNvSpPr>
          <p:nvPr>
            <p:ph type="ftr" sz="quarter" idx="10"/>
          </p:nvPr>
        </p:nvSpPr>
        <p:spPr/>
        <p:txBody>
          <a:bodyPr wrap="square" numCol="1" anchorCtr="0" compatLnSpc="1">
            <a:prstTxWarp prst="textNoShape">
              <a:avLst/>
            </a:prstTxWarp>
          </a:bodyPr>
          <a:lstStyle>
            <a:lvl1pPr fontAlgn="base">
              <a:spcBef>
                <a:spcPct val="0"/>
              </a:spcBef>
              <a:spcAft>
                <a:spcPct val="0"/>
              </a:spcAft>
              <a:defRPr>
                <a:solidFill>
                  <a:schemeClr val="tx1"/>
                </a:solidFill>
                <a:ea typeface="Helvetica" charset="0"/>
                <a:cs typeface="Helvetica" charset="0"/>
              </a:defRPr>
            </a:lvl1pPr>
          </a:lstStyle>
          <a:p>
            <a:r>
              <a:rPr lang="fr-FR" altLang="fr-FR" smtClean="0"/>
              <a:t>Kit intégration H3SE - TCG 4.2 – Travail en équipe, relation hiérarchie/EIA – V1</a:t>
            </a:r>
            <a:endParaRPr lang="fr-FR" altLang="fr-FR"/>
          </a:p>
        </p:txBody>
      </p:sp>
      <p:sp>
        <p:nvSpPr>
          <p:cNvPr id="4" name="Espace réservé du numéro de diapositive 5"/>
          <p:cNvSpPr>
            <a:spLocks noGrp="1"/>
          </p:cNvSpPr>
          <p:nvPr>
            <p:ph type="sldNum" sz="quarter" idx="11"/>
          </p:nvPr>
        </p:nvSpPr>
        <p:spPr/>
        <p:txBody>
          <a:bodyPr/>
          <a:lstStyle>
            <a:lvl1pPr>
              <a:defRPr/>
            </a:lvl1pPr>
          </a:lstStyle>
          <a:p>
            <a:fld id="{29B0EA38-C34A-6248-BF0F-2D26C5354A38}" type="slidenum">
              <a:rPr lang="fr-FR" altLang="fr-FR"/>
              <a:pPr/>
              <a:t>‹N°›</a:t>
            </a:fld>
            <a:endParaRPr lang="fr-FR" altLang="fr-FR"/>
          </a:p>
        </p:txBody>
      </p:sp>
    </p:spTree>
    <p:extLst>
      <p:ext uri="{BB962C8B-B14F-4D97-AF65-F5344CB8AC3E}">
        <p14:creationId xmlns:p14="http://schemas.microsoft.com/office/powerpoint/2010/main" val="154577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18488" cy="635000"/>
          </a:xfrm>
          <a:prstGeom prst="rect">
            <a:avLst/>
          </a:prstGeom>
        </p:spPr>
        <p:txBody>
          <a:bodyPr vert="horz" lIns="91440" tIns="45720" rIns="91440" bIns="45720" rtlCol="0" anchor="t">
            <a:noAutofit/>
          </a:bodyPr>
          <a:lstStyle/>
          <a:p>
            <a:r>
              <a:rPr lang="fr-FR" noProof="0" dirty="0" smtClean="0"/>
              <a:t>Cliquez et modifiez le titre</a:t>
            </a:r>
            <a:endParaRPr lang="fr-FR" noProof="0" dirty="0"/>
          </a:p>
        </p:txBody>
      </p:sp>
      <p:sp>
        <p:nvSpPr>
          <p:cNvPr id="5" name="Espace réservé du pied de page 4"/>
          <p:cNvSpPr>
            <a:spLocks noGrp="1"/>
          </p:cNvSpPr>
          <p:nvPr>
            <p:ph type="ftr" sz="quarter" idx="3"/>
          </p:nvPr>
        </p:nvSpPr>
        <p:spPr>
          <a:xfrm>
            <a:off x="457200" y="6411913"/>
            <a:ext cx="5562600" cy="365125"/>
          </a:xfrm>
          <a:prstGeom prst="rect">
            <a:avLst/>
          </a:prstGeom>
        </p:spPr>
        <p:txBody>
          <a:bodyPr vert="horz" lIns="0" tIns="45720" rIns="91440" bIns="45720" rtlCol="0" anchor="ctr"/>
          <a:lstStyle>
            <a:lvl1pPr algn="l" eaLnBrk="1" fontAlgn="auto" hangingPunct="1">
              <a:spcBef>
                <a:spcPts val="0"/>
              </a:spcBef>
              <a:spcAft>
                <a:spcPts val="0"/>
              </a:spcAft>
              <a:defRPr sz="900">
                <a:solidFill>
                  <a:prstClr val="black"/>
                </a:solidFill>
                <a:latin typeface="+mn-lt"/>
                <a:ea typeface="+mn-ea"/>
                <a:cs typeface="Helvetica"/>
              </a:defRPr>
            </a:lvl1pPr>
          </a:lstStyle>
          <a:p>
            <a:pPr>
              <a:defRPr/>
            </a:pPr>
            <a:r>
              <a:rPr lang="fr-FR" altLang="fr-FR" dirty="0" smtClean="0"/>
              <a:t>Kit intégration H3SE - TCG 4.2 – Travail en équipe, relation hiérarchie/EIA – V1</a:t>
            </a:r>
            <a:endParaRPr lang="fr-FR" altLang="fr-FR" dirty="0"/>
          </a:p>
        </p:txBody>
      </p:sp>
      <p:sp>
        <p:nvSpPr>
          <p:cNvPr id="6" name="Espace réservé du numéro de diapositive 5"/>
          <p:cNvSpPr>
            <a:spLocks noGrp="1"/>
          </p:cNvSpPr>
          <p:nvPr>
            <p:ph type="sldNum" sz="quarter" idx="4"/>
          </p:nvPr>
        </p:nvSpPr>
        <p:spPr>
          <a:xfrm>
            <a:off x="6553200" y="6411913"/>
            <a:ext cx="72548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Helvetica" charset="0"/>
                <a:cs typeface="Helvetica" charset="0"/>
              </a:defRPr>
            </a:lvl1pPr>
          </a:lstStyle>
          <a:p>
            <a:fld id="{5C7BD7A6-31B9-0D41-921F-8AA046391265}" type="slidenum">
              <a:rPr lang="fr-FR" altLang="fr-FR"/>
              <a:pPr/>
              <a:t>‹N°›</a:t>
            </a:fld>
            <a:endParaRPr lang="fr-FR" altLang="fr-FR"/>
          </a:p>
        </p:txBody>
      </p:sp>
      <p:sp>
        <p:nvSpPr>
          <p:cNvPr id="7" name="Rectangle 6"/>
          <p:cNvSpPr/>
          <p:nvPr/>
        </p:nvSpPr>
        <p:spPr>
          <a:xfrm>
            <a:off x="9031288" y="0"/>
            <a:ext cx="112712"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latin typeface="Helvetica" charset="0"/>
              <a:ea typeface="Helvetica" charset="0"/>
              <a:cs typeface="Helvetica" charset="0"/>
            </a:endParaRPr>
          </a:p>
        </p:txBody>
      </p:sp>
      <p:cxnSp>
        <p:nvCxnSpPr>
          <p:cNvPr id="9" name="Connecteur droit 8"/>
          <p:cNvCxnSpPr/>
          <p:nvPr/>
        </p:nvCxnSpPr>
        <p:spPr>
          <a:xfrm>
            <a:off x="457200" y="6311900"/>
            <a:ext cx="8686800" cy="1588"/>
          </a:xfrm>
          <a:prstGeom prst="line">
            <a:avLst/>
          </a:prstGeom>
          <a:ln w="9525" cap="flat" cmpd="sng" algn="ctr">
            <a:solidFill>
              <a:schemeClr val="accent3">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a:cxnSpLocks noChangeShapeType="1"/>
          </p:cNvCxnSpPr>
          <p:nvPr/>
        </p:nvCxnSpPr>
        <p:spPr bwMode="auto">
          <a:xfrm rot="5400000">
            <a:off x="7335044" y="6595269"/>
            <a:ext cx="365125" cy="1587"/>
          </a:xfrm>
          <a:prstGeom prst="line">
            <a:avLst/>
          </a:prstGeom>
          <a:noFill/>
          <a:ln w="6350">
            <a:solidFill>
              <a:schemeClr val="tx1">
                <a:alpha val="70195"/>
              </a:schemeClr>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032" name="Espace réservé du texte 3"/>
          <p:cNvSpPr>
            <a:spLocks noGrp="1"/>
          </p:cNvSpPr>
          <p:nvPr>
            <p:ph type="body" idx="1"/>
          </p:nvPr>
        </p:nvSpPr>
        <p:spPr bwMode="auto">
          <a:xfrm>
            <a:off x="457200" y="1125538"/>
            <a:ext cx="8218488"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p:txBody>
      </p:sp>
      <p:pic>
        <p:nvPicPr>
          <p:cNvPr id="1033" name="Image 10" descr="TOTAL_ADM.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685088" y="6375400"/>
            <a:ext cx="1008062"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Lst>
  <p:hf hdr="0" dt="0"/>
  <p:txStyles>
    <p:titleStyle>
      <a:lvl1pPr algn="l" defTabSz="457200" rtl="0" eaLnBrk="0" fontAlgn="base" hangingPunct="0">
        <a:spcBef>
          <a:spcPct val="0"/>
        </a:spcBef>
        <a:spcAft>
          <a:spcPct val="0"/>
        </a:spcAft>
        <a:defRPr sz="2200" b="1" kern="1200" cap="all">
          <a:solidFill>
            <a:srgbClr val="A90025"/>
          </a:solidFill>
          <a:latin typeface="+mj-lt"/>
          <a:ea typeface="Arial" charset="0"/>
          <a:cs typeface="Arial"/>
        </a:defRPr>
      </a:lvl1pPr>
      <a:lvl2pPr algn="l" defTabSz="457200" rtl="0" eaLnBrk="0" fontAlgn="base" hangingPunct="0">
        <a:spcBef>
          <a:spcPct val="0"/>
        </a:spcBef>
        <a:spcAft>
          <a:spcPct val="0"/>
        </a:spcAft>
        <a:defRPr sz="2200" b="1">
          <a:solidFill>
            <a:srgbClr val="A90025"/>
          </a:solidFill>
          <a:latin typeface="Arial" charset="0"/>
          <a:ea typeface="Arial" charset="0"/>
          <a:cs typeface="Arial" charset="0"/>
        </a:defRPr>
      </a:lvl2pPr>
      <a:lvl3pPr algn="l" defTabSz="457200" rtl="0" eaLnBrk="0" fontAlgn="base" hangingPunct="0">
        <a:spcBef>
          <a:spcPct val="0"/>
        </a:spcBef>
        <a:spcAft>
          <a:spcPct val="0"/>
        </a:spcAft>
        <a:defRPr sz="2200" b="1">
          <a:solidFill>
            <a:srgbClr val="A90025"/>
          </a:solidFill>
          <a:latin typeface="Arial" charset="0"/>
          <a:ea typeface="Arial" charset="0"/>
          <a:cs typeface="Arial" charset="0"/>
        </a:defRPr>
      </a:lvl3pPr>
      <a:lvl4pPr algn="l" defTabSz="457200" rtl="0" eaLnBrk="0" fontAlgn="base" hangingPunct="0">
        <a:spcBef>
          <a:spcPct val="0"/>
        </a:spcBef>
        <a:spcAft>
          <a:spcPct val="0"/>
        </a:spcAft>
        <a:defRPr sz="2200" b="1">
          <a:solidFill>
            <a:srgbClr val="A90025"/>
          </a:solidFill>
          <a:latin typeface="Arial" charset="0"/>
          <a:ea typeface="Arial" charset="0"/>
          <a:cs typeface="Arial" charset="0"/>
        </a:defRPr>
      </a:lvl4pPr>
      <a:lvl5pPr algn="l" defTabSz="457200" rtl="0" eaLnBrk="0" fontAlgn="base" hangingPunct="0">
        <a:spcBef>
          <a:spcPct val="0"/>
        </a:spcBef>
        <a:spcAft>
          <a:spcPct val="0"/>
        </a:spcAft>
        <a:defRPr sz="2200" b="1">
          <a:solidFill>
            <a:srgbClr val="A90025"/>
          </a:solidFill>
          <a:latin typeface="Arial" charset="0"/>
          <a:ea typeface="Arial" charset="0"/>
          <a:cs typeface="Arial" charset="0"/>
        </a:defRPr>
      </a:lvl5pPr>
      <a:lvl6pPr marL="457200" algn="l" defTabSz="457200" rtl="0" fontAlgn="base">
        <a:spcBef>
          <a:spcPct val="0"/>
        </a:spcBef>
        <a:spcAft>
          <a:spcPct val="0"/>
        </a:spcAft>
        <a:defRPr sz="2200" b="1">
          <a:solidFill>
            <a:srgbClr val="A90025"/>
          </a:solidFill>
          <a:latin typeface="Arial" charset="0"/>
          <a:ea typeface="Arial" charset="0"/>
          <a:cs typeface="Arial" charset="0"/>
        </a:defRPr>
      </a:lvl6pPr>
      <a:lvl7pPr marL="914400" algn="l" defTabSz="457200" rtl="0" fontAlgn="base">
        <a:spcBef>
          <a:spcPct val="0"/>
        </a:spcBef>
        <a:spcAft>
          <a:spcPct val="0"/>
        </a:spcAft>
        <a:defRPr sz="2200" b="1">
          <a:solidFill>
            <a:srgbClr val="A90025"/>
          </a:solidFill>
          <a:latin typeface="Arial" charset="0"/>
          <a:ea typeface="Arial" charset="0"/>
          <a:cs typeface="Arial" charset="0"/>
        </a:defRPr>
      </a:lvl7pPr>
      <a:lvl8pPr marL="1371600" algn="l" defTabSz="457200" rtl="0" fontAlgn="base">
        <a:spcBef>
          <a:spcPct val="0"/>
        </a:spcBef>
        <a:spcAft>
          <a:spcPct val="0"/>
        </a:spcAft>
        <a:defRPr sz="2200" b="1">
          <a:solidFill>
            <a:srgbClr val="A90025"/>
          </a:solidFill>
          <a:latin typeface="Arial" charset="0"/>
          <a:ea typeface="Arial" charset="0"/>
          <a:cs typeface="Arial" charset="0"/>
        </a:defRPr>
      </a:lvl8pPr>
      <a:lvl9pPr marL="1828800" algn="l" defTabSz="457200" rtl="0" fontAlgn="base">
        <a:spcBef>
          <a:spcPct val="0"/>
        </a:spcBef>
        <a:spcAft>
          <a:spcPct val="0"/>
        </a:spcAft>
        <a:defRPr sz="2200" b="1">
          <a:solidFill>
            <a:srgbClr val="A90025"/>
          </a:solidFill>
          <a:latin typeface="Arial" charset="0"/>
          <a:ea typeface="Arial" charset="0"/>
          <a:cs typeface="Arial" charset="0"/>
        </a:defRPr>
      </a:lvl9pPr>
    </p:titleStyle>
    <p:bodyStyle>
      <a:lvl1pPr marL="285750" indent="-285750" algn="l" defTabSz="457200" rtl="0" eaLnBrk="0" fontAlgn="base" hangingPunct="0">
        <a:spcBef>
          <a:spcPts val="300"/>
        </a:spcBef>
        <a:spcAft>
          <a:spcPts val="300"/>
        </a:spcAft>
        <a:buClr>
          <a:srgbClr val="A90025"/>
        </a:buClr>
        <a:buSzPct val="120000"/>
        <a:buFont typeface="Lucida Grande" charset="0"/>
        <a:buChar char="●"/>
        <a:defRPr sz="2000" kern="1200">
          <a:solidFill>
            <a:schemeClr val="tx1"/>
          </a:solidFill>
          <a:latin typeface="+mn-lt"/>
          <a:ea typeface="Arial" charset="0"/>
          <a:cs typeface="Arial"/>
        </a:defRPr>
      </a:lvl1pPr>
      <a:lvl2pPr marL="447675" indent="-180975" algn="l" defTabSz="533400" rtl="0" eaLnBrk="0" fontAlgn="base" hangingPunct="0">
        <a:spcBef>
          <a:spcPts val="300"/>
        </a:spcBef>
        <a:spcAft>
          <a:spcPts val="300"/>
        </a:spcAft>
        <a:buClr>
          <a:srgbClr val="A90025"/>
        </a:buClr>
        <a:buFont typeface="Lucida Grande" charset="0"/>
        <a:buChar char="-"/>
        <a:defRPr kern="1200">
          <a:solidFill>
            <a:schemeClr val="tx1"/>
          </a:solidFill>
          <a:latin typeface="+mn-lt"/>
          <a:ea typeface="Arial" charset="0"/>
          <a:cs typeface="Arial"/>
        </a:defRPr>
      </a:lvl2pPr>
      <a:lvl3pPr marL="806450" indent="-180975" algn="l" defTabSz="457200" rtl="0" eaLnBrk="0" fontAlgn="base" hangingPunct="0">
        <a:spcBef>
          <a:spcPts val="300"/>
        </a:spcBef>
        <a:spcAft>
          <a:spcPts val="300"/>
        </a:spcAft>
        <a:buClr>
          <a:srgbClr val="A90025"/>
        </a:buClr>
        <a:buSzPct val="100000"/>
        <a:buFont typeface="Lucida Grande" charset="0"/>
        <a:buChar char="•"/>
        <a:defRPr sz="1600" kern="1200">
          <a:solidFill>
            <a:schemeClr val="tx1"/>
          </a:solidFill>
          <a:latin typeface="+mn-lt"/>
          <a:ea typeface="Arial" charset="0"/>
          <a:cs typeface="Arial"/>
        </a:defRPr>
      </a:lvl3pPr>
      <a:lvl4pPr marL="1076325" indent="-171450" algn="l" defTabSz="457200" rtl="0" eaLnBrk="0" fontAlgn="base" hangingPunct="0">
        <a:spcBef>
          <a:spcPts val="300"/>
        </a:spcBef>
        <a:spcAft>
          <a:spcPts val="300"/>
        </a:spcAft>
        <a:buClr>
          <a:srgbClr val="A90025"/>
        </a:buClr>
        <a:buSzPct val="80000"/>
        <a:buFont typeface="Lucida Grande" charset="0"/>
        <a:buChar char="-"/>
        <a:defRPr sz="1600" kern="1200">
          <a:solidFill>
            <a:schemeClr val="tx1"/>
          </a:solidFill>
          <a:latin typeface="+mn-lt"/>
          <a:ea typeface="Helvetica" charset="0"/>
          <a:cs typeface="Helvetica"/>
        </a:defRPr>
      </a:lvl4pPr>
      <a:lvl5pPr marL="1258888" indent="-180975" algn="l" defTabSz="352425" rtl="0" eaLnBrk="0" fontAlgn="base" hangingPunct="0">
        <a:spcBef>
          <a:spcPts val="300"/>
        </a:spcBef>
        <a:spcAft>
          <a:spcPts val="300"/>
        </a:spcAft>
        <a:buClr>
          <a:srgbClr val="800000"/>
        </a:buClr>
        <a:buSzPct val="100000"/>
        <a:buFont typeface="Lucida Grande" charset="0"/>
        <a:defRPr sz="1600" kern="1200">
          <a:solidFill>
            <a:schemeClr val="tx1"/>
          </a:solidFill>
          <a:latin typeface="+mn-lt"/>
          <a:ea typeface="Helvetica"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5.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0.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5.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5.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teriel/L_union_fait_la_Force.mp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audio" Target="../media/audio1.wav"/><Relationship Id="rId7"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ZoneTexte 1"/>
          <p:cNvSpPr txBox="1">
            <a:spLocks noChangeArrowheads="1"/>
          </p:cNvSpPr>
          <p:nvPr/>
        </p:nvSpPr>
        <p:spPr bwMode="auto">
          <a:xfrm>
            <a:off x="3200400" y="3276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1" eaLnBrk="1" hangingPunct="1"/>
            <a:endParaRPr lang="ar" altLang="fr-FR"/>
          </a:p>
        </p:txBody>
      </p:sp>
      <p:sp>
        <p:nvSpPr>
          <p:cNvPr id="3" name="Titre 2"/>
          <p:cNvSpPr>
            <a:spLocks noGrp="1"/>
          </p:cNvSpPr>
          <p:nvPr>
            <p:ph type="title"/>
          </p:nvPr>
        </p:nvSpPr>
        <p:spPr>
          <a:xfrm>
            <a:off x="1187450" y="2106613"/>
            <a:ext cx="7277100" cy="1487487"/>
          </a:xfrm>
        </p:spPr>
        <p:txBody>
          <a:bodyPr/>
          <a:lstStyle/>
          <a:p>
            <a:pPr algn="r" rtl="1" eaLnBrk="1" fontAlgn="auto" hangingPunct="1">
              <a:spcAft>
                <a:spcPts val="0"/>
              </a:spcAft>
              <a:defRPr/>
            </a:pPr>
            <a:r>
              <a:rPr lang="ar" b="1" i="0" u="none" baseline="0">
                <a:ea typeface="+mj-ea"/>
              </a:rPr>
              <a:t>العمل الجماعي،</a:t>
            </a:r>
            <a:r>
              <a:rPr lang="ar">
                <a:ea typeface="+mj-ea"/>
              </a:rPr>
              <a:t/>
            </a:r>
            <a:br>
              <a:rPr lang="ar">
                <a:ea typeface="+mj-ea"/>
              </a:rPr>
            </a:br>
            <a:r>
              <a:rPr lang="ar" b="1" i="0" u="none" baseline="0">
                <a:ea typeface="+mj-ea"/>
              </a:rPr>
              <a:t>وعلاقة التسلسل الهرمي الوظيفي / تقييم التأثيرات البيئية</a:t>
            </a:r>
            <a:endParaRPr lang="ar" dirty="0">
              <a:ea typeface="+mj-ea"/>
            </a:endParaRPr>
          </a:p>
        </p:txBody>
      </p:sp>
      <p:sp>
        <p:nvSpPr>
          <p:cNvPr id="14339" name="Espace réservé du texte 5"/>
          <p:cNvSpPr>
            <a:spLocks noGrp="1"/>
          </p:cNvSpPr>
          <p:nvPr>
            <p:ph type="body" sz="quarter" idx="10"/>
          </p:nvPr>
        </p:nvSpPr>
        <p:spPr>
          <a:xfrm>
            <a:off x="1187450" y="3640138"/>
            <a:ext cx="7277100" cy="1778000"/>
          </a:xfrm>
        </p:spPr>
        <p:txBody>
          <a:bodyPr/>
          <a:lstStyle/>
          <a:p>
            <a:pPr algn="r" rtl="1" eaLnBrk="1" hangingPunct="1"/>
            <a:r>
              <a:rPr lang="ar" b="0" i="0" u="none" baseline="0" dirty="0">
                <a:cs typeface="Arial" charset="0"/>
              </a:rPr>
              <a:t>مجموعة دمج الصحة والسلامة والأمن والمجتمع والبيئة </a:t>
            </a:r>
            <a:r>
              <a:rPr lang="ar" b="0" i="0" u="none" baseline="0" dirty="0" smtClean="0">
                <a:cs typeface="Arial" charset="0"/>
              </a:rPr>
              <a:t>(</a:t>
            </a:r>
            <a:r>
              <a:rPr lang="fr-FR" dirty="0">
                <a:cs typeface="Arial" charset="0"/>
              </a:rPr>
              <a:t>H3SE</a:t>
            </a:r>
            <a:r>
              <a:rPr lang="ar" b="0" i="0" u="none" baseline="0" dirty="0" smtClean="0">
                <a:cs typeface="Arial" charset="0"/>
              </a:rPr>
              <a:t>)</a:t>
            </a:r>
            <a:endParaRPr lang="ar" b="0" i="0" u="none" baseline="0" dirty="0">
              <a:cs typeface="Arial" charset="0"/>
            </a:endParaRPr>
          </a:p>
          <a:p>
            <a:pPr algn="r" rtl="1" eaLnBrk="1" hangingPunct="1"/>
            <a:r>
              <a:rPr lang="ar" b="0" i="0" u="none" baseline="0" dirty="0">
                <a:cs typeface="Arial" charset="0"/>
              </a:rPr>
              <a:t>وحدة المناهج الدراسية الأساسية العامة 4.2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4"/>
          </p:nvPr>
        </p:nvSpPr>
        <p:spPr/>
        <p:txBody>
          <a:bodyPr/>
          <a:lstStyle/>
          <a:p>
            <a:pPr algn="l" rtl="1"/>
            <a:fld id="{02164524-7C97-8945-A4B0-CAF166782E85}" type="slidenum">
              <a:rPr/>
              <a:pPr/>
              <a:t>10</a:t>
            </a:fld>
            <a:endParaRPr lang="ar" altLang="fr-FR"/>
          </a:p>
        </p:txBody>
      </p:sp>
      <p:sp>
        <p:nvSpPr>
          <p:cNvPr id="6" name="Right Arrow 80"/>
          <p:cNvSpPr/>
          <p:nvPr/>
        </p:nvSpPr>
        <p:spPr bwMode="auto">
          <a:xfrm rot="10800000">
            <a:off x="5429257" y="4500570"/>
            <a:ext cx="571504" cy="357190"/>
          </a:xfrm>
          <a:prstGeom prst="rightArrow">
            <a:avLst/>
          </a:prstGeom>
          <a:solidFill>
            <a:srgbClr val="92D05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pic>
        <p:nvPicPr>
          <p:cNvPr id="7" name="Picture 9" descr="monkey1.jpg"/>
          <p:cNvPicPr>
            <a:picLocks noChangeAspect="1"/>
          </p:cNvPicPr>
          <p:nvPr/>
        </p:nvPicPr>
        <p:blipFill>
          <a:blip r:embed="rId2" cstate="print"/>
          <a:stretch>
            <a:fillRect/>
          </a:stretch>
        </p:blipFill>
        <p:spPr>
          <a:xfrm>
            <a:off x="2566116" y="5209330"/>
            <a:ext cx="720000" cy="720000"/>
          </a:xfrm>
          <a:prstGeom prst="rect">
            <a:avLst/>
          </a:prstGeom>
        </p:spPr>
      </p:pic>
      <p:grpSp>
        <p:nvGrpSpPr>
          <p:cNvPr id="8" name="Group 44"/>
          <p:cNvGrpSpPr/>
          <p:nvPr/>
        </p:nvGrpSpPr>
        <p:grpSpPr>
          <a:xfrm rot="7823472">
            <a:off x="1435300" y="4341849"/>
            <a:ext cx="3479258" cy="312091"/>
            <a:chOff x="1071538" y="2310819"/>
            <a:chExt cx="3479258" cy="312091"/>
          </a:xfrm>
        </p:grpSpPr>
        <p:sp>
          <p:nvSpPr>
            <p:cNvPr id="9" name="Rectangle 8"/>
            <p:cNvSpPr/>
            <p:nvPr/>
          </p:nvSpPr>
          <p:spPr bwMode="auto">
            <a:xfrm>
              <a:off x="1071538" y="2310819"/>
              <a:ext cx="3479258" cy="46611"/>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1071538" y="2571744"/>
              <a:ext cx="3334776" cy="51166"/>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rot="5400000">
              <a:off x="111001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rot="5400000">
              <a:off x="125289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rot="5400000">
              <a:off x="1395766"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rot="5400000">
              <a:off x="1538642"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rot="5400000">
              <a:off x="1681518"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rot="5400000">
              <a:off x="182439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rot="5400000">
              <a:off x="196727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rot="5400000">
              <a:off x="2110146"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rot="5400000">
              <a:off x="2253022"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rot="5400000">
              <a:off x="2395898"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21" name="Rectangle 20"/>
            <p:cNvSpPr/>
            <p:nvPr/>
          </p:nvSpPr>
          <p:spPr bwMode="auto">
            <a:xfrm rot="5400000">
              <a:off x="253877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rot="5400000">
              <a:off x="268165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23" name="Rectangle 22"/>
            <p:cNvSpPr/>
            <p:nvPr/>
          </p:nvSpPr>
          <p:spPr bwMode="auto">
            <a:xfrm rot="5400000">
              <a:off x="2824526"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rot="5400000">
              <a:off x="2967402"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rot="5400000">
              <a:off x="3110278"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rot="5400000">
              <a:off x="325315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rot="5400000">
              <a:off x="339603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rot="5400000">
              <a:off x="3538906"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29" name="Rectangle 28"/>
            <p:cNvSpPr/>
            <p:nvPr/>
          </p:nvSpPr>
          <p:spPr bwMode="auto">
            <a:xfrm rot="5400000">
              <a:off x="3681782"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30" name="Rectangle 29"/>
            <p:cNvSpPr/>
            <p:nvPr/>
          </p:nvSpPr>
          <p:spPr bwMode="auto">
            <a:xfrm rot="5400000">
              <a:off x="3824658"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rot="5400000">
              <a:off x="396753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32" name="Rectangle 31"/>
            <p:cNvSpPr/>
            <p:nvPr/>
          </p:nvSpPr>
          <p:spPr bwMode="auto">
            <a:xfrm rot="5400000">
              <a:off x="411041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grpSp>
      <p:sp>
        <p:nvSpPr>
          <p:cNvPr id="33" name="Rectangle 3"/>
          <p:cNvSpPr txBox="1">
            <a:spLocks noChangeArrowheads="1"/>
          </p:cNvSpPr>
          <p:nvPr/>
        </p:nvSpPr>
        <p:spPr bwMode="auto">
          <a:xfrm>
            <a:off x="214282" y="1142984"/>
            <a:ext cx="8715436" cy="22145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85750" indent="-285750" algn="r" rtl="1" eaLnBrk="1" hangingPunct="1">
              <a:spcBef>
                <a:spcPts val="300"/>
              </a:spcBef>
              <a:spcAft>
                <a:spcPts val="300"/>
              </a:spcAft>
              <a:buClr>
                <a:srgbClr val="A90025"/>
              </a:buClr>
              <a:buSzPct val="120000"/>
              <a:buFont typeface="Lucida Grande" charset="0"/>
              <a:buChar char="●"/>
            </a:pPr>
            <a:r>
              <a:rPr lang="ar" sz="1400" b="1" i="0" u="none" baseline="0">
                <a:latin typeface="+mn-lt"/>
              </a:rPr>
              <a:t>تم استبدال أحد </a:t>
            </a:r>
            <a:r>
              <a:rPr lang="ar" sz="1400" b="1" i="0" u="sng" baseline="0">
                <a:latin typeface="+mn-lt"/>
              </a:rPr>
              <a:t>القرود "التي أُجريت عليها التجربة"</a:t>
            </a:r>
            <a:r>
              <a:rPr lang="ar" sz="1400" b="1" i="0" u="none" baseline="0">
                <a:latin typeface="+mn-lt"/>
              </a:rPr>
              <a:t> بواسطة </a:t>
            </a:r>
            <a:r>
              <a:rPr lang="ar" sz="1400" b="1" i="0" u="sng" baseline="0">
                <a:latin typeface="+mn-lt"/>
              </a:rPr>
              <a:t>قرد جديد</a:t>
            </a:r>
            <a:r>
              <a:rPr lang="ar" sz="1400" b="1" i="0" u="none" baseline="0">
                <a:latin typeface="+mn-lt"/>
              </a:rPr>
              <a:t> لم يتعلم بعد </a:t>
            </a:r>
            <a:r>
              <a:rPr lang="ar" sz="1400" b="1" i="0" u="sng" baseline="0">
                <a:latin typeface="+mn-lt"/>
              </a:rPr>
              <a:t>"طريقة إجراء هذه التجربة"</a:t>
            </a:r>
          </a:p>
          <a:p>
            <a:pPr marL="285750" indent="-285750" algn="r" rtl="1" eaLnBrk="1" hangingPunct="1">
              <a:spcBef>
                <a:spcPts val="300"/>
              </a:spcBef>
              <a:spcAft>
                <a:spcPts val="300"/>
              </a:spcAft>
              <a:buClr>
                <a:srgbClr val="A90025"/>
              </a:buClr>
              <a:buSzPct val="120000"/>
              <a:buFont typeface="Lucida Grande" charset="0"/>
              <a:buChar char="●"/>
            </a:pPr>
            <a:r>
              <a:rPr lang="ar" sz="1400" b="1" i="0" u="none" baseline="0">
                <a:latin typeface="+mn-lt"/>
              </a:rPr>
              <a:t>سارع القرد الجديد بتسلق السلم للحصول على الموزة.</a:t>
            </a:r>
            <a:endParaRPr lang="ar" sz="1400" b="1" dirty="0">
              <a:latin typeface="+mn-lt"/>
            </a:endParaRPr>
          </a:p>
        </p:txBody>
      </p:sp>
      <p:pic>
        <p:nvPicPr>
          <p:cNvPr id="34" name="Picture 13" descr="banana1.jpg"/>
          <p:cNvPicPr>
            <a:picLocks noChangeAspect="1"/>
          </p:cNvPicPr>
          <p:nvPr/>
        </p:nvPicPr>
        <p:blipFill>
          <a:blip r:embed="rId4" cstate="print"/>
          <a:stretch>
            <a:fillRect/>
          </a:stretch>
        </p:blipFill>
        <p:spPr>
          <a:xfrm rot="18840787">
            <a:off x="4286840" y="2849719"/>
            <a:ext cx="524706" cy="351149"/>
          </a:xfrm>
          <a:prstGeom prst="rect">
            <a:avLst/>
          </a:prstGeom>
        </p:spPr>
      </p:pic>
      <p:pic>
        <p:nvPicPr>
          <p:cNvPr id="35" name="Picture 15" descr="monkey1.jpg"/>
          <p:cNvPicPr>
            <a:picLocks noChangeAspect="1"/>
          </p:cNvPicPr>
          <p:nvPr/>
        </p:nvPicPr>
        <p:blipFill>
          <a:blip r:embed="rId2" cstate="print"/>
          <a:stretch>
            <a:fillRect/>
          </a:stretch>
        </p:blipFill>
        <p:spPr>
          <a:xfrm>
            <a:off x="3351934" y="4857760"/>
            <a:ext cx="720000" cy="720000"/>
          </a:xfrm>
          <a:prstGeom prst="rect">
            <a:avLst/>
          </a:prstGeom>
        </p:spPr>
      </p:pic>
      <p:pic>
        <p:nvPicPr>
          <p:cNvPr id="36" name="Picture 16" descr="monkey1.jpg"/>
          <p:cNvPicPr>
            <a:picLocks noChangeAspect="1"/>
          </p:cNvPicPr>
          <p:nvPr/>
        </p:nvPicPr>
        <p:blipFill>
          <a:blip r:embed="rId2" cstate="print"/>
          <a:stretch>
            <a:fillRect/>
          </a:stretch>
        </p:blipFill>
        <p:spPr>
          <a:xfrm>
            <a:off x="3994876" y="5143512"/>
            <a:ext cx="720000" cy="720000"/>
          </a:xfrm>
          <a:prstGeom prst="rect">
            <a:avLst/>
          </a:prstGeom>
        </p:spPr>
      </p:pic>
      <p:pic>
        <p:nvPicPr>
          <p:cNvPr id="37" name="Picture 17" descr="monkey1.jpg"/>
          <p:cNvPicPr>
            <a:picLocks noChangeAspect="1"/>
          </p:cNvPicPr>
          <p:nvPr/>
        </p:nvPicPr>
        <p:blipFill>
          <a:blip r:embed="rId2" cstate="print"/>
          <a:stretch>
            <a:fillRect/>
          </a:stretch>
        </p:blipFill>
        <p:spPr>
          <a:xfrm>
            <a:off x="4709256" y="4857760"/>
            <a:ext cx="720000" cy="720000"/>
          </a:xfrm>
          <a:prstGeom prst="rect">
            <a:avLst/>
          </a:prstGeom>
        </p:spPr>
      </p:pic>
      <p:pic>
        <p:nvPicPr>
          <p:cNvPr id="38" name="Picture 18" descr="monkey1.jpg"/>
          <p:cNvPicPr>
            <a:picLocks noChangeAspect="1"/>
          </p:cNvPicPr>
          <p:nvPr/>
        </p:nvPicPr>
        <p:blipFill>
          <a:blip r:embed="rId2" cstate="print"/>
          <a:stretch>
            <a:fillRect/>
          </a:stretch>
        </p:blipFill>
        <p:spPr>
          <a:xfrm>
            <a:off x="5566512" y="5143512"/>
            <a:ext cx="720000" cy="720000"/>
          </a:xfrm>
          <a:prstGeom prst="rect">
            <a:avLst/>
          </a:prstGeom>
        </p:spPr>
      </p:pic>
      <p:sp>
        <p:nvSpPr>
          <p:cNvPr id="39" name="Rectangle 38"/>
          <p:cNvSpPr/>
          <p:nvPr/>
        </p:nvSpPr>
        <p:spPr bwMode="auto">
          <a:xfrm>
            <a:off x="500034" y="5929330"/>
            <a:ext cx="5429288" cy="71438"/>
          </a:xfrm>
          <a:prstGeom prst="rect">
            <a:avLst/>
          </a:prstGeom>
          <a:blipFill>
            <a:blip r:embed="rId5"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40" name="Rectangle 39"/>
          <p:cNvSpPr/>
          <p:nvPr/>
        </p:nvSpPr>
        <p:spPr bwMode="auto">
          <a:xfrm>
            <a:off x="185735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41" name="Rectangle 40"/>
          <p:cNvSpPr/>
          <p:nvPr/>
        </p:nvSpPr>
        <p:spPr bwMode="auto">
          <a:xfrm>
            <a:off x="214310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42" name="Rectangle 41"/>
          <p:cNvSpPr/>
          <p:nvPr/>
        </p:nvSpPr>
        <p:spPr bwMode="auto">
          <a:xfrm>
            <a:off x="242886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43" name="Rectangle 42"/>
          <p:cNvSpPr/>
          <p:nvPr/>
        </p:nvSpPr>
        <p:spPr bwMode="auto">
          <a:xfrm>
            <a:off x="271461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44" name="Rectangle 43"/>
          <p:cNvSpPr/>
          <p:nvPr/>
        </p:nvSpPr>
        <p:spPr bwMode="auto">
          <a:xfrm>
            <a:off x="300036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45" name="Rectangle 44"/>
          <p:cNvSpPr/>
          <p:nvPr/>
        </p:nvSpPr>
        <p:spPr bwMode="auto">
          <a:xfrm>
            <a:off x="328611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46" name="Rectangle 45"/>
          <p:cNvSpPr/>
          <p:nvPr/>
        </p:nvSpPr>
        <p:spPr bwMode="auto">
          <a:xfrm>
            <a:off x="357186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47" name="Rectangle 46"/>
          <p:cNvSpPr/>
          <p:nvPr/>
        </p:nvSpPr>
        <p:spPr bwMode="auto">
          <a:xfrm>
            <a:off x="385762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48" name="Rectangle 47"/>
          <p:cNvSpPr/>
          <p:nvPr/>
        </p:nvSpPr>
        <p:spPr bwMode="auto">
          <a:xfrm>
            <a:off x="414337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49" name="Rectangle 48"/>
          <p:cNvSpPr/>
          <p:nvPr/>
        </p:nvSpPr>
        <p:spPr bwMode="auto">
          <a:xfrm>
            <a:off x="442912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50" name="Rectangle 49"/>
          <p:cNvSpPr/>
          <p:nvPr/>
        </p:nvSpPr>
        <p:spPr bwMode="auto">
          <a:xfrm>
            <a:off x="471487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51" name="Rectangle 50"/>
          <p:cNvSpPr/>
          <p:nvPr/>
        </p:nvSpPr>
        <p:spPr bwMode="auto">
          <a:xfrm>
            <a:off x="500062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52" name="Rectangle 51"/>
          <p:cNvSpPr/>
          <p:nvPr/>
        </p:nvSpPr>
        <p:spPr bwMode="auto">
          <a:xfrm>
            <a:off x="528638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53" name="Rectangle 52"/>
          <p:cNvSpPr/>
          <p:nvPr/>
        </p:nvSpPr>
        <p:spPr bwMode="auto">
          <a:xfrm>
            <a:off x="557213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54" name="Rectangle 53"/>
          <p:cNvSpPr/>
          <p:nvPr/>
        </p:nvSpPr>
        <p:spPr bwMode="auto">
          <a:xfrm>
            <a:off x="585788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55" name="Rectangle 54"/>
          <p:cNvSpPr/>
          <p:nvPr/>
        </p:nvSpPr>
        <p:spPr bwMode="auto">
          <a:xfrm>
            <a:off x="1857356" y="3286124"/>
            <a:ext cx="4071966" cy="71438"/>
          </a:xfrm>
          <a:prstGeom prst="rect">
            <a:avLst/>
          </a:prstGeom>
          <a:gradFill flip="none" rotWithShape="1">
            <a:gsLst>
              <a:gs pos="0">
                <a:srgbClr val="8488C4"/>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56" name="Rectangle 55"/>
          <p:cNvSpPr/>
          <p:nvPr/>
        </p:nvSpPr>
        <p:spPr bwMode="auto">
          <a:xfrm>
            <a:off x="500034" y="3286124"/>
            <a:ext cx="1357322" cy="2643206"/>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57" name="Freeform 86"/>
          <p:cNvSpPr/>
          <p:nvPr/>
        </p:nvSpPr>
        <p:spPr bwMode="auto">
          <a:xfrm>
            <a:off x="4572000" y="2143116"/>
            <a:ext cx="48507" cy="673894"/>
          </a:xfrm>
          <a:custGeom>
            <a:avLst/>
            <a:gdLst>
              <a:gd name="connsiteX0" fmla="*/ 31966 w 48507"/>
              <a:gd name="connsiteY0" fmla="*/ 673894 h 673894"/>
              <a:gd name="connsiteX1" fmla="*/ 27203 w 48507"/>
              <a:gd name="connsiteY1" fmla="*/ 666750 h 673894"/>
              <a:gd name="connsiteX2" fmla="*/ 31966 w 48507"/>
              <a:gd name="connsiteY2" fmla="*/ 628650 h 673894"/>
              <a:gd name="connsiteX3" fmla="*/ 31966 w 48507"/>
              <a:gd name="connsiteY3" fmla="*/ 578644 h 673894"/>
              <a:gd name="connsiteX4" fmla="*/ 34347 w 48507"/>
              <a:gd name="connsiteY4" fmla="*/ 571500 h 673894"/>
              <a:gd name="connsiteX5" fmla="*/ 41491 w 48507"/>
              <a:gd name="connsiteY5" fmla="*/ 566738 h 673894"/>
              <a:gd name="connsiteX6" fmla="*/ 43872 w 48507"/>
              <a:gd name="connsiteY6" fmla="*/ 559594 h 673894"/>
              <a:gd name="connsiteX7" fmla="*/ 39109 w 48507"/>
              <a:gd name="connsiteY7" fmla="*/ 483394 h 673894"/>
              <a:gd name="connsiteX8" fmla="*/ 34347 w 48507"/>
              <a:gd name="connsiteY8" fmla="*/ 466725 h 673894"/>
              <a:gd name="connsiteX9" fmla="*/ 29584 w 48507"/>
              <a:gd name="connsiteY9" fmla="*/ 459582 h 673894"/>
              <a:gd name="connsiteX10" fmla="*/ 27203 w 48507"/>
              <a:gd name="connsiteY10" fmla="*/ 452438 h 673894"/>
              <a:gd name="connsiteX11" fmla="*/ 20059 w 48507"/>
              <a:gd name="connsiteY11" fmla="*/ 438150 h 673894"/>
              <a:gd name="connsiteX12" fmla="*/ 22441 w 48507"/>
              <a:gd name="connsiteY12" fmla="*/ 421482 h 673894"/>
              <a:gd name="connsiteX13" fmla="*/ 29584 w 48507"/>
              <a:gd name="connsiteY13" fmla="*/ 397669 h 673894"/>
              <a:gd name="connsiteX14" fmla="*/ 31966 w 48507"/>
              <a:gd name="connsiteY14" fmla="*/ 385763 h 673894"/>
              <a:gd name="connsiteX15" fmla="*/ 29584 w 48507"/>
              <a:gd name="connsiteY15" fmla="*/ 347663 h 673894"/>
              <a:gd name="connsiteX16" fmla="*/ 27203 w 48507"/>
              <a:gd name="connsiteY16" fmla="*/ 338138 h 673894"/>
              <a:gd name="connsiteX17" fmla="*/ 24822 w 48507"/>
              <a:gd name="connsiteY17" fmla="*/ 283369 h 673894"/>
              <a:gd name="connsiteX18" fmla="*/ 22441 w 48507"/>
              <a:gd name="connsiteY18" fmla="*/ 276225 h 673894"/>
              <a:gd name="connsiteX19" fmla="*/ 20059 w 48507"/>
              <a:gd name="connsiteY19" fmla="*/ 266700 h 673894"/>
              <a:gd name="connsiteX20" fmla="*/ 17678 w 48507"/>
              <a:gd name="connsiteY20" fmla="*/ 223838 h 673894"/>
              <a:gd name="connsiteX21" fmla="*/ 12916 w 48507"/>
              <a:gd name="connsiteY21" fmla="*/ 209550 h 673894"/>
              <a:gd name="connsiteX22" fmla="*/ 10534 w 48507"/>
              <a:gd name="connsiteY22" fmla="*/ 202407 h 673894"/>
              <a:gd name="connsiteX23" fmla="*/ 12916 w 48507"/>
              <a:gd name="connsiteY23" fmla="*/ 180975 h 673894"/>
              <a:gd name="connsiteX24" fmla="*/ 15297 w 48507"/>
              <a:gd name="connsiteY24" fmla="*/ 169069 h 673894"/>
              <a:gd name="connsiteX25" fmla="*/ 17678 w 48507"/>
              <a:gd name="connsiteY25" fmla="*/ 154782 h 673894"/>
              <a:gd name="connsiteX26" fmla="*/ 15297 w 48507"/>
              <a:gd name="connsiteY26" fmla="*/ 85725 h 673894"/>
              <a:gd name="connsiteX27" fmla="*/ 12916 w 48507"/>
              <a:gd name="connsiteY27" fmla="*/ 78582 h 673894"/>
              <a:gd name="connsiteX28" fmla="*/ 5772 w 48507"/>
              <a:gd name="connsiteY28" fmla="*/ 54769 h 673894"/>
              <a:gd name="connsiteX29" fmla="*/ 5772 w 48507"/>
              <a:gd name="connsiteY29" fmla="*/ 0 h 67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507" h="673894">
                <a:moveTo>
                  <a:pt x="31966" y="673894"/>
                </a:moveTo>
                <a:cubicBezTo>
                  <a:pt x="30378" y="671513"/>
                  <a:pt x="27382" y="669606"/>
                  <a:pt x="27203" y="666750"/>
                </a:cubicBezTo>
                <a:cubicBezTo>
                  <a:pt x="25848" y="645074"/>
                  <a:pt x="27263" y="642754"/>
                  <a:pt x="31966" y="628650"/>
                </a:cubicBezTo>
                <a:cubicBezTo>
                  <a:pt x="29961" y="594578"/>
                  <a:pt x="26167" y="598939"/>
                  <a:pt x="31966" y="578644"/>
                </a:cubicBezTo>
                <a:cubicBezTo>
                  <a:pt x="32656" y="576230"/>
                  <a:pt x="32779" y="573460"/>
                  <a:pt x="34347" y="571500"/>
                </a:cubicBezTo>
                <a:cubicBezTo>
                  <a:pt x="36135" y="569265"/>
                  <a:pt x="39110" y="568325"/>
                  <a:pt x="41491" y="566738"/>
                </a:cubicBezTo>
                <a:cubicBezTo>
                  <a:pt x="42285" y="564357"/>
                  <a:pt x="43872" y="562104"/>
                  <a:pt x="43872" y="559594"/>
                </a:cubicBezTo>
                <a:cubicBezTo>
                  <a:pt x="43872" y="452267"/>
                  <a:pt x="48507" y="516285"/>
                  <a:pt x="39109" y="483394"/>
                </a:cubicBezTo>
                <a:cubicBezTo>
                  <a:pt x="38092" y="479835"/>
                  <a:pt x="36250" y="470530"/>
                  <a:pt x="34347" y="466725"/>
                </a:cubicBezTo>
                <a:cubicBezTo>
                  <a:pt x="33067" y="464165"/>
                  <a:pt x="31172" y="461963"/>
                  <a:pt x="29584" y="459582"/>
                </a:cubicBezTo>
                <a:cubicBezTo>
                  <a:pt x="28790" y="457201"/>
                  <a:pt x="28325" y="454683"/>
                  <a:pt x="27203" y="452438"/>
                </a:cubicBezTo>
                <a:cubicBezTo>
                  <a:pt x="17968" y="433965"/>
                  <a:pt x="26049" y="456114"/>
                  <a:pt x="20059" y="438150"/>
                </a:cubicBezTo>
                <a:cubicBezTo>
                  <a:pt x="20853" y="432594"/>
                  <a:pt x="21437" y="427004"/>
                  <a:pt x="22441" y="421482"/>
                </a:cubicBezTo>
                <a:cubicBezTo>
                  <a:pt x="23881" y="413563"/>
                  <a:pt x="27098" y="405128"/>
                  <a:pt x="29584" y="397669"/>
                </a:cubicBezTo>
                <a:cubicBezTo>
                  <a:pt x="30864" y="393829"/>
                  <a:pt x="31172" y="389732"/>
                  <a:pt x="31966" y="385763"/>
                </a:cubicBezTo>
                <a:cubicBezTo>
                  <a:pt x="31172" y="373063"/>
                  <a:pt x="30850" y="360325"/>
                  <a:pt x="29584" y="347663"/>
                </a:cubicBezTo>
                <a:cubicBezTo>
                  <a:pt x="29258" y="344407"/>
                  <a:pt x="27445" y="341402"/>
                  <a:pt x="27203" y="338138"/>
                </a:cubicBezTo>
                <a:cubicBezTo>
                  <a:pt x="25853" y="319914"/>
                  <a:pt x="26223" y="301589"/>
                  <a:pt x="24822" y="283369"/>
                </a:cubicBezTo>
                <a:cubicBezTo>
                  <a:pt x="24630" y="280866"/>
                  <a:pt x="23131" y="278639"/>
                  <a:pt x="22441" y="276225"/>
                </a:cubicBezTo>
                <a:cubicBezTo>
                  <a:pt x="21542" y="273078"/>
                  <a:pt x="20853" y="269875"/>
                  <a:pt x="20059" y="266700"/>
                </a:cubicBezTo>
                <a:cubicBezTo>
                  <a:pt x="19265" y="252413"/>
                  <a:pt x="19453" y="238037"/>
                  <a:pt x="17678" y="223838"/>
                </a:cubicBezTo>
                <a:cubicBezTo>
                  <a:pt x="17055" y="218857"/>
                  <a:pt x="14504" y="214313"/>
                  <a:pt x="12916" y="209550"/>
                </a:cubicBezTo>
                <a:lnTo>
                  <a:pt x="10534" y="202407"/>
                </a:lnTo>
                <a:cubicBezTo>
                  <a:pt x="11328" y="195263"/>
                  <a:pt x="11899" y="188091"/>
                  <a:pt x="12916" y="180975"/>
                </a:cubicBezTo>
                <a:cubicBezTo>
                  <a:pt x="13488" y="176968"/>
                  <a:pt x="14573" y="173051"/>
                  <a:pt x="15297" y="169069"/>
                </a:cubicBezTo>
                <a:cubicBezTo>
                  <a:pt x="16161" y="164319"/>
                  <a:pt x="16884" y="159544"/>
                  <a:pt x="17678" y="154782"/>
                </a:cubicBezTo>
                <a:cubicBezTo>
                  <a:pt x="16884" y="131763"/>
                  <a:pt x="16734" y="108713"/>
                  <a:pt x="15297" y="85725"/>
                </a:cubicBezTo>
                <a:cubicBezTo>
                  <a:pt x="15140" y="83220"/>
                  <a:pt x="13606" y="80995"/>
                  <a:pt x="12916" y="78582"/>
                </a:cubicBezTo>
                <a:cubicBezTo>
                  <a:pt x="5715" y="53381"/>
                  <a:pt x="17093" y="88737"/>
                  <a:pt x="5772" y="54769"/>
                </a:cubicBezTo>
                <a:cubicBezTo>
                  <a:pt x="0" y="37449"/>
                  <a:pt x="5772" y="18256"/>
                  <a:pt x="5772" y="0"/>
                </a:cubicBezTo>
              </a:path>
            </a:pathLst>
          </a:cu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pic>
        <p:nvPicPr>
          <p:cNvPr id="58" name="Picture 76" descr="monkey2.jpg"/>
          <p:cNvPicPr>
            <a:picLocks noChangeAspect="1"/>
          </p:cNvPicPr>
          <p:nvPr/>
        </p:nvPicPr>
        <p:blipFill>
          <a:blip r:embed="rId7" cstate="print">
            <a:duotone>
              <a:schemeClr val="accent4">
                <a:shade val="45000"/>
                <a:satMod val="135000"/>
              </a:schemeClr>
              <a:prstClr val="white"/>
            </a:duotone>
          </a:blip>
          <a:stretch>
            <a:fillRect/>
          </a:stretch>
        </p:blipFill>
        <p:spPr>
          <a:xfrm>
            <a:off x="6072198" y="4286256"/>
            <a:ext cx="571504" cy="833724"/>
          </a:xfrm>
          <a:prstGeom prst="rect">
            <a:avLst/>
          </a:prstGeom>
        </p:spPr>
      </p:pic>
      <p:sp>
        <p:nvSpPr>
          <p:cNvPr id="59" name="TextBox 77"/>
          <p:cNvSpPr txBox="1"/>
          <p:nvPr/>
        </p:nvSpPr>
        <p:spPr>
          <a:xfrm rot="16200000">
            <a:off x="-999034" y="4570878"/>
            <a:ext cx="2571768" cy="430887"/>
          </a:xfrm>
          <a:prstGeom prst="rect">
            <a:avLst/>
          </a:prstGeom>
          <a:noFill/>
        </p:spPr>
        <p:txBody>
          <a:bodyPr wrap="square" rtlCol="0">
            <a:spAutoFit/>
          </a:bodyPr>
          <a:lstStyle/>
          <a:p>
            <a:pPr algn="r" rtl="1"/>
            <a:r>
              <a:rPr lang="ar" sz="1100" b="0" i="0" u="none" baseline="0">
                <a:latin typeface="Calibri" pitchFamily="34" charset="0"/>
              </a:rPr>
              <a:t>المرجع : الدكتور هـ. هارلو</a:t>
            </a:r>
          </a:p>
          <a:p>
            <a:pPr algn="r" rtl="1"/>
            <a:r>
              <a:rPr lang="ar" sz="1100" b="0" i="0" u="none" baseline="0">
                <a:latin typeface="Calibri" pitchFamily="34" charset="0"/>
              </a:rPr>
              <a:t>جامعة ويسكونسين - ماديسون</a:t>
            </a:r>
            <a:endParaRPr lang="ar" sz="1100" dirty="0">
              <a:latin typeface="Calibri" pitchFamily="34" charset="0"/>
            </a:endParaRPr>
          </a:p>
        </p:txBody>
      </p:sp>
      <p:sp>
        <p:nvSpPr>
          <p:cNvPr id="60" name="Right Arrow 79"/>
          <p:cNvSpPr/>
          <p:nvPr/>
        </p:nvSpPr>
        <p:spPr bwMode="auto">
          <a:xfrm>
            <a:off x="6429388" y="5357826"/>
            <a:ext cx="571504" cy="357190"/>
          </a:xfrm>
          <a:prstGeom prst="rightArrow">
            <a:avLst/>
          </a:prstGeom>
          <a:solidFill>
            <a:srgbClr val="FFC00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63" name="Titre 1"/>
          <p:cNvSpPr>
            <a:spLocks noGrp="1"/>
          </p:cNvSpPr>
          <p:nvPr>
            <p:ph type="title"/>
          </p:nvPr>
        </p:nvSpPr>
        <p:spPr>
          <a:xfrm>
            <a:off x="457200" y="274638"/>
            <a:ext cx="8218488" cy="635000"/>
          </a:xfrm>
        </p:spPr>
        <p:txBody>
          <a:bodyPr/>
          <a:lstStyle/>
          <a:p>
            <a:pPr algn="r" rtl="1"/>
            <a:r>
              <a:rPr lang="ar" b="1" i="0" u="none" baseline="0"/>
              <a:t>تجربة الموزة</a:t>
            </a:r>
            <a:endParaRPr lang="ar" dirty="0"/>
          </a:p>
        </p:txBody>
      </p:sp>
      <p:sp>
        <p:nvSpPr>
          <p:cNvPr id="61" name="Espace réservé du pied de page 3"/>
          <p:cNvSpPr>
            <a:spLocks noGrp="1"/>
          </p:cNvSpPr>
          <p:nvPr>
            <p:ph type="ftr" sz="quarter" idx="13"/>
          </p:nvPr>
        </p:nvSpPr>
        <p:spPr>
          <a:xfrm>
            <a:off x="457200" y="6411913"/>
            <a:ext cx="5562600" cy="365125"/>
          </a:xfrm>
        </p:spPr>
        <p:txBody>
          <a:bodyPr/>
          <a:lstStyle/>
          <a:p>
            <a:pPr algn="r" rtl="1">
              <a:defRPr/>
            </a:pPr>
            <a:r>
              <a:rPr lang="ar" b="0" i="0" u="none" baseline="0" dirty="0"/>
              <a:t>مجموعة دمج الصحة والسلامة والأمن والمجتمع والبيئة </a:t>
            </a:r>
            <a:r>
              <a:rPr lang="ar" b="0" i="0" u="none" baseline="0" dirty="0" smtClean="0"/>
              <a:t>(</a:t>
            </a:r>
            <a:r>
              <a:rPr lang="fr-FR" b="0" i="0" u="none" baseline="0" dirty="0" smtClean="0"/>
              <a:t>H3SE</a:t>
            </a:r>
            <a:r>
              <a:rPr lang="ar" b="0" i="0" u="none" baseline="0" dirty="0" smtClean="0"/>
              <a:t>) </a:t>
            </a:r>
            <a:r>
              <a:rPr lang="ar" b="0" i="0" u="none" baseline="0" dirty="0"/>
              <a:t>- المناهج الدراسية الأساسية العامة 4.2 - العمل الجماعي, وعلاقة التسلسل الهرمي الوظيفي / تقييم التأثيرات البيئية – الإصدار الثاني</a:t>
            </a:r>
            <a:endParaRPr lang="ar" altLang="fr-FR" dirty="0"/>
          </a:p>
        </p:txBody>
      </p:sp>
    </p:spTree>
    <p:extLst>
      <p:ext uri="{BB962C8B-B14F-4D97-AF65-F5344CB8AC3E}">
        <p14:creationId xmlns:p14="http://schemas.microsoft.com/office/powerpoint/2010/main" val="1356365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4"/>
          </p:nvPr>
        </p:nvSpPr>
        <p:spPr/>
        <p:txBody>
          <a:bodyPr/>
          <a:lstStyle/>
          <a:p>
            <a:pPr algn="l" rtl="1"/>
            <a:fld id="{02164524-7C97-8945-A4B0-CAF166782E85}" type="slidenum">
              <a:rPr/>
              <a:pPr/>
              <a:t>11</a:t>
            </a:fld>
            <a:endParaRPr lang="ar" altLang="fr-FR"/>
          </a:p>
        </p:txBody>
      </p:sp>
      <p:pic>
        <p:nvPicPr>
          <p:cNvPr id="6" name="Picture 16" descr="monkey1.jpg"/>
          <p:cNvPicPr>
            <a:picLocks noChangeAspect="1"/>
          </p:cNvPicPr>
          <p:nvPr/>
        </p:nvPicPr>
        <p:blipFill>
          <a:blip r:embed="rId2" cstate="print"/>
          <a:stretch>
            <a:fillRect/>
          </a:stretch>
        </p:blipFill>
        <p:spPr>
          <a:xfrm>
            <a:off x="2566116" y="5143512"/>
            <a:ext cx="720000" cy="720000"/>
          </a:xfrm>
          <a:prstGeom prst="rect">
            <a:avLst/>
          </a:prstGeom>
        </p:spPr>
      </p:pic>
      <p:pic>
        <p:nvPicPr>
          <p:cNvPr id="7" name="Picture 15" descr="monkey1.jpg"/>
          <p:cNvPicPr>
            <a:picLocks noChangeAspect="1"/>
          </p:cNvPicPr>
          <p:nvPr/>
        </p:nvPicPr>
        <p:blipFill>
          <a:blip r:embed="rId2" cstate="print"/>
          <a:stretch>
            <a:fillRect/>
          </a:stretch>
        </p:blipFill>
        <p:spPr>
          <a:xfrm>
            <a:off x="1857356" y="5137892"/>
            <a:ext cx="720000" cy="720000"/>
          </a:xfrm>
          <a:prstGeom prst="rect">
            <a:avLst/>
          </a:prstGeom>
        </p:spPr>
      </p:pic>
      <p:pic>
        <p:nvPicPr>
          <p:cNvPr id="8" name="Picture 76" descr="monkey2.jpg"/>
          <p:cNvPicPr>
            <a:picLocks noChangeAspect="1"/>
          </p:cNvPicPr>
          <p:nvPr/>
        </p:nvPicPr>
        <p:blipFill>
          <a:blip r:embed="rId3" cstate="print">
            <a:duotone>
              <a:schemeClr val="accent4">
                <a:shade val="45000"/>
                <a:satMod val="135000"/>
              </a:schemeClr>
              <a:prstClr val="white"/>
            </a:duotone>
          </a:blip>
          <a:stretch>
            <a:fillRect/>
          </a:stretch>
        </p:blipFill>
        <p:spPr>
          <a:xfrm>
            <a:off x="2428860" y="4286256"/>
            <a:ext cx="571504" cy="833724"/>
          </a:xfrm>
          <a:prstGeom prst="rect">
            <a:avLst/>
          </a:prstGeom>
        </p:spPr>
      </p:pic>
      <p:grpSp>
        <p:nvGrpSpPr>
          <p:cNvPr id="9" name="Group 44"/>
          <p:cNvGrpSpPr/>
          <p:nvPr/>
        </p:nvGrpSpPr>
        <p:grpSpPr>
          <a:xfrm rot="7823472">
            <a:off x="1435300" y="4341849"/>
            <a:ext cx="3479258" cy="312091"/>
            <a:chOff x="1071538" y="2310819"/>
            <a:chExt cx="3479258" cy="312091"/>
          </a:xfrm>
        </p:grpSpPr>
        <p:sp>
          <p:nvSpPr>
            <p:cNvPr id="10" name="Rectangle 9"/>
            <p:cNvSpPr/>
            <p:nvPr/>
          </p:nvSpPr>
          <p:spPr bwMode="auto">
            <a:xfrm>
              <a:off x="1071538" y="2310819"/>
              <a:ext cx="3479258" cy="46611"/>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1071538" y="2571744"/>
              <a:ext cx="3334776" cy="51166"/>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rot="5400000">
              <a:off x="111001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rot="5400000">
              <a:off x="125289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rot="5400000">
              <a:off x="139576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rot="5400000">
              <a:off x="153864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rot="5400000">
              <a:off x="168151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rot="5400000">
              <a:off x="182439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rot="5400000">
              <a:off x="196727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rot="5400000">
              <a:off x="211014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rot="5400000">
              <a:off x="225302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21" name="Rectangle 20"/>
            <p:cNvSpPr/>
            <p:nvPr/>
          </p:nvSpPr>
          <p:spPr bwMode="auto">
            <a:xfrm rot="5400000">
              <a:off x="239589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rot="5400000">
              <a:off x="253877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23" name="Rectangle 22"/>
            <p:cNvSpPr/>
            <p:nvPr/>
          </p:nvSpPr>
          <p:spPr bwMode="auto">
            <a:xfrm rot="5400000">
              <a:off x="268165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rot="5400000">
              <a:off x="282452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rot="5400000">
              <a:off x="296740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rot="5400000">
              <a:off x="311027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rot="5400000">
              <a:off x="325315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rot="5400000">
              <a:off x="339603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29" name="Rectangle 28"/>
            <p:cNvSpPr/>
            <p:nvPr/>
          </p:nvSpPr>
          <p:spPr bwMode="auto">
            <a:xfrm rot="5400000">
              <a:off x="353890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30" name="Rectangle 29"/>
            <p:cNvSpPr/>
            <p:nvPr/>
          </p:nvSpPr>
          <p:spPr bwMode="auto">
            <a:xfrm rot="5400000">
              <a:off x="368178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rot="5400000">
              <a:off x="382465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32" name="Rectangle 31"/>
            <p:cNvSpPr/>
            <p:nvPr/>
          </p:nvSpPr>
          <p:spPr bwMode="auto">
            <a:xfrm rot="5400000">
              <a:off x="396753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33" name="Rectangle 32"/>
            <p:cNvSpPr/>
            <p:nvPr/>
          </p:nvSpPr>
          <p:spPr bwMode="auto">
            <a:xfrm rot="5400000">
              <a:off x="411041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grpSp>
      <p:sp>
        <p:nvSpPr>
          <p:cNvPr id="34" name="Rectangle 3"/>
          <p:cNvSpPr txBox="1">
            <a:spLocks noChangeArrowheads="1"/>
          </p:cNvSpPr>
          <p:nvPr/>
        </p:nvSpPr>
        <p:spPr bwMode="auto">
          <a:xfrm>
            <a:off x="214282" y="1142984"/>
            <a:ext cx="8715436" cy="22145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85750" indent="-285750" algn="r" rtl="1" eaLnBrk="1" hangingPunct="1">
              <a:spcBef>
                <a:spcPts val="300"/>
              </a:spcBef>
              <a:spcAft>
                <a:spcPts val="300"/>
              </a:spcAft>
              <a:buClr>
                <a:srgbClr val="A90025"/>
              </a:buClr>
              <a:buSzPct val="120000"/>
              <a:buFont typeface="Lucida Grande" charset="0"/>
              <a:buChar char="●"/>
            </a:pPr>
            <a:r>
              <a:rPr lang="ar" sz="1400" b="1" i="0" u="none" baseline="0" dirty="0">
                <a:latin typeface="+mn-lt"/>
              </a:rPr>
              <a:t>وبمجرد قيام هذا القرد بمحاولة تسلق السلم، شعرت القرود الأخرى </a:t>
            </a:r>
            <a:r>
              <a:rPr lang="ar-SA" sz="1400" b="1" dirty="0"/>
              <a:t>بالخوف</a:t>
            </a:r>
            <a:r>
              <a:rPr lang="ar" sz="1400" b="1" i="0" u="none" baseline="0" dirty="0" smtClean="0">
                <a:latin typeface="+mn-lt"/>
              </a:rPr>
              <a:t> </a:t>
            </a:r>
            <a:r>
              <a:rPr lang="ar" sz="1400" b="1" i="0" u="none" baseline="0" dirty="0">
                <a:latin typeface="+mn-lt"/>
              </a:rPr>
              <a:t>من رشهم بالماء، </a:t>
            </a:r>
            <a:r>
              <a:rPr lang="ar" sz="1400" b="1" i="0" u="sng" baseline="0" dirty="0">
                <a:latin typeface="+mn-lt"/>
              </a:rPr>
              <a:t> وقاموا بمنعه من التسلق</a:t>
            </a:r>
            <a:r>
              <a:rPr lang="ar" sz="1400" b="1" i="0" u="none" baseline="0" dirty="0">
                <a:latin typeface="+mn-lt"/>
              </a:rPr>
              <a:t>.</a:t>
            </a:r>
          </a:p>
          <a:p>
            <a:pPr marL="285750" indent="-285750" algn="r" rtl="1" eaLnBrk="1" hangingPunct="1">
              <a:spcBef>
                <a:spcPts val="300"/>
              </a:spcBef>
              <a:spcAft>
                <a:spcPts val="300"/>
              </a:spcAft>
              <a:buClr>
                <a:srgbClr val="A90025"/>
              </a:buClr>
              <a:buSzPct val="120000"/>
              <a:buFont typeface="Lucida Grande" charset="0"/>
              <a:buChar char="●"/>
            </a:pPr>
            <a:r>
              <a:rPr lang="ar" sz="1400" b="1" i="0" u="none" baseline="0" dirty="0">
                <a:latin typeface="+mn-lt"/>
              </a:rPr>
              <a:t>وتتمثل الحقيقة في أنه لم تكن هناك حاجة إلى الرش بالماء حتى يقبل القرد الجديد بأنه ما كان ينبغي عليه تسلق هذا السلم، وأنه يمكنه نسيان هذه الموزة.</a:t>
            </a:r>
          </a:p>
        </p:txBody>
      </p:sp>
      <p:pic>
        <p:nvPicPr>
          <p:cNvPr id="35" name="Picture 13" descr="banana1.jpg"/>
          <p:cNvPicPr>
            <a:picLocks noChangeAspect="1"/>
          </p:cNvPicPr>
          <p:nvPr/>
        </p:nvPicPr>
        <p:blipFill>
          <a:blip r:embed="rId5" cstate="print"/>
          <a:stretch>
            <a:fillRect/>
          </a:stretch>
        </p:blipFill>
        <p:spPr>
          <a:xfrm rot="18840787">
            <a:off x="4286840" y="2849719"/>
            <a:ext cx="524706" cy="351149"/>
          </a:xfrm>
          <a:prstGeom prst="rect">
            <a:avLst/>
          </a:prstGeom>
        </p:spPr>
      </p:pic>
      <p:pic>
        <p:nvPicPr>
          <p:cNvPr id="36" name="Picture 17" descr="monkey1.jpg"/>
          <p:cNvPicPr>
            <a:picLocks noChangeAspect="1"/>
          </p:cNvPicPr>
          <p:nvPr/>
        </p:nvPicPr>
        <p:blipFill>
          <a:blip r:embed="rId2" cstate="print"/>
          <a:stretch>
            <a:fillRect/>
          </a:stretch>
        </p:blipFill>
        <p:spPr>
          <a:xfrm>
            <a:off x="3280496" y="5209330"/>
            <a:ext cx="720000" cy="720000"/>
          </a:xfrm>
          <a:prstGeom prst="rect">
            <a:avLst/>
          </a:prstGeom>
        </p:spPr>
      </p:pic>
      <p:pic>
        <p:nvPicPr>
          <p:cNvPr id="37" name="Picture 18" descr="monkey1.jpg"/>
          <p:cNvPicPr>
            <a:picLocks noChangeAspect="1"/>
          </p:cNvPicPr>
          <p:nvPr/>
        </p:nvPicPr>
        <p:blipFill>
          <a:blip r:embed="rId2" cstate="print"/>
          <a:stretch>
            <a:fillRect/>
          </a:stretch>
        </p:blipFill>
        <p:spPr>
          <a:xfrm>
            <a:off x="1571604" y="4429132"/>
            <a:ext cx="720000" cy="720000"/>
          </a:xfrm>
          <a:prstGeom prst="rect">
            <a:avLst/>
          </a:prstGeom>
        </p:spPr>
      </p:pic>
      <p:sp>
        <p:nvSpPr>
          <p:cNvPr id="38" name="Rectangle 37"/>
          <p:cNvSpPr/>
          <p:nvPr/>
        </p:nvSpPr>
        <p:spPr bwMode="auto">
          <a:xfrm>
            <a:off x="500034" y="5929330"/>
            <a:ext cx="5429288" cy="71438"/>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39" name="Rectangle 38"/>
          <p:cNvSpPr/>
          <p:nvPr/>
        </p:nvSpPr>
        <p:spPr bwMode="auto">
          <a:xfrm>
            <a:off x="185735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40" name="Rectangle 39"/>
          <p:cNvSpPr/>
          <p:nvPr/>
        </p:nvSpPr>
        <p:spPr bwMode="auto">
          <a:xfrm>
            <a:off x="214310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41" name="Rectangle 40"/>
          <p:cNvSpPr/>
          <p:nvPr/>
        </p:nvSpPr>
        <p:spPr bwMode="auto">
          <a:xfrm>
            <a:off x="242886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42" name="Rectangle 41"/>
          <p:cNvSpPr/>
          <p:nvPr/>
        </p:nvSpPr>
        <p:spPr bwMode="auto">
          <a:xfrm>
            <a:off x="271461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43" name="Rectangle 42"/>
          <p:cNvSpPr/>
          <p:nvPr/>
        </p:nvSpPr>
        <p:spPr bwMode="auto">
          <a:xfrm>
            <a:off x="300036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44" name="Rectangle 43"/>
          <p:cNvSpPr/>
          <p:nvPr/>
        </p:nvSpPr>
        <p:spPr bwMode="auto">
          <a:xfrm>
            <a:off x="328611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45" name="Rectangle 44"/>
          <p:cNvSpPr/>
          <p:nvPr/>
        </p:nvSpPr>
        <p:spPr bwMode="auto">
          <a:xfrm>
            <a:off x="357186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46" name="Rectangle 45"/>
          <p:cNvSpPr/>
          <p:nvPr/>
        </p:nvSpPr>
        <p:spPr bwMode="auto">
          <a:xfrm>
            <a:off x="385762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47" name="Rectangle 46"/>
          <p:cNvSpPr/>
          <p:nvPr/>
        </p:nvSpPr>
        <p:spPr bwMode="auto">
          <a:xfrm>
            <a:off x="414337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48" name="Rectangle 47"/>
          <p:cNvSpPr/>
          <p:nvPr/>
        </p:nvSpPr>
        <p:spPr bwMode="auto">
          <a:xfrm>
            <a:off x="442912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49" name="Rectangle 48"/>
          <p:cNvSpPr/>
          <p:nvPr/>
        </p:nvSpPr>
        <p:spPr bwMode="auto">
          <a:xfrm>
            <a:off x="471487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50" name="Rectangle 49"/>
          <p:cNvSpPr/>
          <p:nvPr/>
        </p:nvSpPr>
        <p:spPr bwMode="auto">
          <a:xfrm>
            <a:off x="500062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51" name="Rectangle 50"/>
          <p:cNvSpPr/>
          <p:nvPr/>
        </p:nvSpPr>
        <p:spPr bwMode="auto">
          <a:xfrm>
            <a:off x="528638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52" name="Rectangle 51"/>
          <p:cNvSpPr/>
          <p:nvPr/>
        </p:nvSpPr>
        <p:spPr bwMode="auto">
          <a:xfrm>
            <a:off x="557213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53" name="Rectangle 52"/>
          <p:cNvSpPr/>
          <p:nvPr/>
        </p:nvSpPr>
        <p:spPr bwMode="auto">
          <a:xfrm>
            <a:off x="585788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54" name="Rectangle 53"/>
          <p:cNvSpPr/>
          <p:nvPr/>
        </p:nvSpPr>
        <p:spPr bwMode="auto">
          <a:xfrm>
            <a:off x="1857356" y="3286124"/>
            <a:ext cx="4071966" cy="71438"/>
          </a:xfrm>
          <a:prstGeom prst="rect">
            <a:avLst/>
          </a:prstGeom>
          <a:gradFill flip="none" rotWithShape="1">
            <a:gsLst>
              <a:gs pos="0">
                <a:srgbClr val="8488C4"/>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55" name="Rectangle 54"/>
          <p:cNvSpPr/>
          <p:nvPr/>
        </p:nvSpPr>
        <p:spPr bwMode="auto">
          <a:xfrm>
            <a:off x="500034" y="3286124"/>
            <a:ext cx="1357322" cy="2643206"/>
          </a:xfrm>
          <a:prstGeom prst="rect">
            <a:avLst/>
          </a:prstGeom>
          <a:blipFill>
            <a:blip r:embed="rId7"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56" name="Freeform 86"/>
          <p:cNvSpPr/>
          <p:nvPr/>
        </p:nvSpPr>
        <p:spPr bwMode="auto">
          <a:xfrm>
            <a:off x="4572000" y="2143116"/>
            <a:ext cx="48507" cy="673894"/>
          </a:xfrm>
          <a:custGeom>
            <a:avLst/>
            <a:gdLst>
              <a:gd name="connsiteX0" fmla="*/ 31966 w 48507"/>
              <a:gd name="connsiteY0" fmla="*/ 673894 h 673894"/>
              <a:gd name="connsiteX1" fmla="*/ 27203 w 48507"/>
              <a:gd name="connsiteY1" fmla="*/ 666750 h 673894"/>
              <a:gd name="connsiteX2" fmla="*/ 31966 w 48507"/>
              <a:gd name="connsiteY2" fmla="*/ 628650 h 673894"/>
              <a:gd name="connsiteX3" fmla="*/ 31966 w 48507"/>
              <a:gd name="connsiteY3" fmla="*/ 578644 h 673894"/>
              <a:gd name="connsiteX4" fmla="*/ 34347 w 48507"/>
              <a:gd name="connsiteY4" fmla="*/ 571500 h 673894"/>
              <a:gd name="connsiteX5" fmla="*/ 41491 w 48507"/>
              <a:gd name="connsiteY5" fmla="*/ 566738 h 673894"/>
              <a:gd name="connsiteX6" fmla="*/ 43872 w 48507"/>
              <a:gd name="connsiteY6" fmla="*/ 559594 h 673894"/>
              <a:gd name="connsiteX7" fmla="*/ 39109 w 48507"/>
              <a:gd name="connsiteY7" fmla="*/ 483394 h 673894"/>
              <a:gd name="connsiteX8" fmla="*/ 34347 w 48507"/>
              <a:gd name="connsiteY8" fmla="*/ 466725 h 673894"/>
              <a:gd name="connsiteX9" fmla="*/ 29584 w 48507"/>
              <a:gd name="connsiteY9" fmla="*/ 459582 h 673894"/>
              <a:gd name="connsiteX10" fmla="*/ 27203 w 48507"/>
              <a:gd name="connsiteY10" fmla="*/ 452438 h 673894"/>
              <a:gd name="connsiteX11" fmla="*/ 20059 w 48507"/>
              <a:gd name="connsiteY11" fmla="*/ 438150 h 673894"/>
              <a:gd name="connsiteX12" fmla="*/ 22441 w 48507"/>
              <a:gd name="connsiteY12" fmla="*/ 421482 h 673894"/>
              <a:gd name="connsiteX13" fmla="*/ 29584 w 48507"/>
              <a:gd name="connsiteY13" fmla="*/ 397669 h 673894"/>
              <a:gd name="connsiteX14" fmla="*/ 31966 w 48507"/>
              <a:gd name="connsiteY14" fmla="*/ 385763 h 673894"/>
              <a:gd name="connsiteX15" fmla="*/ 29584 w 48507"/>
              <a:gd name="connsiteY15" fmla="*/ 347663 h 673894"/>
              <a:gd name="connsiteX16" fmla="*/ 27203 w 48507"/>
              <a:gd name="connsiteY16" fmla="*/ 338138 h 673894"/>
              <a:gd name="connsiteX17" fmla="*/ 24822 w 48507"/>
              <a:gd name="connsiteY17" fmla="*/ 283369 h 673894"/>
              <a:gd name="connsiteX18" fmla="*/ 22441 w 48507"/>
              <a:gd name="connsiteY18" fmla="*/ 276225 h 673894"/>
              <a:gd name="connsiteX19" fmla="*/ 20059 w 48507"/>
              <a:gd name="connsiteY19" fmla="*/ 266700 h 673894"/>
              <a:gd name="connsiteX20" fmla="*/ 17678 w 48507"/>
              <a:gd name="connsiteY20" fmla="*/ 223838 h 673894"/>
              <a:gd name="connsiteX21" fmla="*/ 12916 w 48507"/>
              <a:gd name="connsiteY21" fmla="*/ 209550 h 673894"/>
              <a:gd name="connsiteX22" fmla="*/ 10534 w 48507"/>
              <a:gd name="connsiteY22" fmla="*/ 202407 h 673894"/>
              <a:gd name="connsiteX23" fmla="*/ 12916 w 48507"/>
              <a:gd name="connsiteY23" fmla="*/ 180975 h 673894"/>
              <a:gd name="connsiteX24" fmla="*/ 15297 w 48507"/>
              <a:gd name="connsiteY24" fmla="*/ 169069 h 673894"/>
              <a:gd name="connsiteX25" fmla="*/ 17678 w 48507"/>
              <a:gd name="connsiteY25" fmla="*/ 154782 h 673894"/>
              <a:gd name="connsiteX26" fmla="*/ 15297 w 48507"/>
              <a:gd name="connsiteY26" fmla="*/ 85725 h 673894"/>
              <a:gd name="connsiteX27" fmla="*/ 12916 w 48507"/>
              <a:gd name="connsiteY27" fmla="*/ 78582 h 673894"/>
              <a:gd name="connsiteX28" fmla="*/ 5772 w 48507"/>
              <a:gd name="connsiteY28" fmla="*/ 54769 h 673894"/>
              <a:gd name="connsiteX29" fmla="*/ 5772 w 48507"/>
              <a:gd name="connsiteY29" fmla="*/ 0 h 67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507" h="673894">
                <a:moveTo>
                  <a:pt x="31966" y="673894"/>
                </a:moveTo>
                <a:cubicBezTo>
                  <a:pt x="30378" y="671513"/>
                  <a:pt x="27382" y="669606"/>
                  <a:pt x="27203" y="666750"/>
                </a:cubicBezTo>
                <a:cubicBezTo>
                  <a:pt x="25848" y="645074"/>
                  <a:pt x="27263" y="642754"/>
                  <a:pt x="31966" y="628650"/>
                </a:cubicBezTo>
                <a:cubicBezTo>
                  <a:pt x="29961" y="594578"/>
                  <a:pt x="26167" y="598939"/>
                  <a:pt x="31966" y="578644"/>
                </a:cubicBezTo>
                <a:cubicBezTo>
                  <a:pt x="32656" y="576230"/>
                  <a:pt x="32779" y="573460"/>
                  <a:pt x="34347" y="571500"/>
                </a:cubicBezTo>
                <a:cubicBezTo>
                  <a:pt x="36135" y="569265"/>
                  <a:pt x="39110" y="568325"/>
                  <a:pt x="41491" y="566738"/>
                </a:cubicBezTo>
                <a:cubicBezTo>
                  <a:pt x="42285" y="564357"/>
                  <a:pt x="43872" y="562104"/>
                  <a:pt x="43872" y="559594"/>
                </a:cubicBezTo>
                <a:cubicBezTo>
                  <a:pt x="43872" y="452267"/>
                  <a:pt x="48507" y="516285"/>
                  <a:pt x="39109" y="483394"/>
                </a:cubicBezTo>
                <a:cubicBezTo>
                  <a:pt x="38092" y="479835"/>
                  <a:pt x="36250" y="470530"/>
                  <a:pt x="34347" y="466725"/>
                </a:cubicBezTo>
                <a:cubicBezTo>
                  <a:pt x="33067" y="464165"/>
                  <a:pt x="31172" y="461963"/>
                  <a:pt x="29584" y="459582"/>
                </a:cubicBezTo>
                <a:cubicBezTo>
                  <a:pt x="28790" y="457201"/>
                  <a:pt x="28325" y="454683"/>
                  <a:pt x="27203" y="452438"/>
                </a:cubicBezTo>
                <a:cubicBezTo>
                  <a:pt x="17968" y="433965"/>
                  <a:pt x="26049" y="456114"/>
                  <a:pt x="20059" y="438150"/>
                </a:cubicBezTo>
                <a:cubicBezTo>
                  <a:pt x="20853" y="432594"/>
                  <a:pt x="21437" y="427004"/>
                  <a:pt x="22441" y="421482"/>
                </a:cubicBezTo>
                <a:cubicBezTo>
                  <a:pt x="23881" y="413563"/>
                  <a:pt x="27098" y="405128"/>
                  <a:pt x="29584" y="397669"/>
                </a:cubicBezTo>
                <a:cubicBezTo>
                  <a:pt x="30864" y="393829"/>
                  <a:pt x="31172" y="389732"/>
                  <a:pt x="31966" y="385763"/>
                </a:cubicBezTo>
                <a:cubicBezTo>
                  <a:pt x="31172" y="373063"/>
                  <a:pt x="30850" y="360325"/>
                  <a:pt x="29584" y="347663"/>
                </a:cubicBezTo>
                <a:cubicBezTo>
                  <a:pt x="29258" y="344407"/>
                  <a:pt x="27445" y="341402"/>
                  <a:pt x="27203" y="338138"/>
                </a:cubicBezTo>
                <a:cubicBezTo>
                  <a:pt x="25853" y="319914"/>
                  <a:pt x="26223" y="301589"/>
                  <a:pt x="24822" y="283369"/>
                </a:cubicBezTo>
                <a:cubicBezTo>
                  <a:pt x="24630" y="280866"/>
                  <a:pt x="23131" y="278639"/>
                  <a:pt x="22441" y="276225"/>
                </a:cubicBezTo>
                <a:cubicBezTo>
                  <a:pt x="21542" y="273078"/>
                  <a:pt x="20853" y="269875"/>
                  <a:pt x="20059" y="266700"/>
                </a:cubicBezTo>
                <a:cubicBezTo>
                  <a:pt x="19265" y="252413"/>
                  <a:pt x="19453" y="238037"/>
                  <a:pt x="17678" y="223838"/>
                </a:cubicBezTo>
                <a:cubicBezTo>
                  <a:pt x="17055" y="218857"/>
                  <a:pt x="14504" y="214313"/>
                  <a:pt x="12916" y="209550"/>
                </a:cubicBezTo>
                <a:lnTo>
                  <a:pt x="10534" y="202407"/>
                </a:lnTo>
                <a:cubicBezTo>
                  <a:pt x="11328" y="195263"/>
                  <a:pt x="11899" y="188091"/>
                  <a:pt x="12916" y="180975"/>
                </a:cubicBezTo>
                <a:cubicBezTo>
                  <a:pt x="13488" y="176968"/>
                  <a:pt x="14573" y="173051"/>
                  <a:pt x="15297" y="169069"/>
                </a:cubicBezTo>
                <a:cubicBezTo>
                  <a:pt x="16161" y="164319"/>
                  <a:pt x="16884" y="159544"/>
                  <a:pt x="17678" y="154782"/>
                </a:cubicBezTo>
                <a:cubicBezTo>
                  <a:pt x="16884" y="131763"/>
                  <a:pt x="16734" y="108713"/>
                  <a:pt x="15297" y="85725"/>
                </a:cubicBezTo>
                <a:cubicBezTo>
                  <a:pt x="15140" y="83220"/>
                  <a:pt x="13606" y="80995"/>
                  <a:pt x="12916" y="78582"/>
                </a:cubicBezTo>
                <a:cubicBezTo>
                  <a:pt x="5715" y="53381"/>
                  <a:pt x="17093" y="88737"/>
                  <a:pt x="5772" y="54769"/>
                </a:cubicBezTo>
                <a:cubicBezTo>
                  <a:pt x="0" y="37449"/>
                  <a:pt x="5772" y="18256"/>
                  <a:pt x="5772" y="0"/>
                </a:cubicBezTo>
              </a:path>
            </a:pathLst>
          </a:cu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57" name="TextBox 77"/>
          <p:cNvSpPr txBox="1"/>
          <p:nvPr/>
        </p:nvSpPr>
        <p:spPr>
          <a:xfrm rot="16200000">
            <a:off x="-999034" y="4570878"/>
            <a:ext cx="2571768" cy="430887"/>
          </a:xfrm>
          <a:prstGeom prst="rect">
            <a:avLst/>
          </a:prstGeom>
          <a:noFill/>
        </p:spPr>
        <p:txBody>
          <a:bodyPr wrap="square" rtlCol="0">
            <a:spAutoFit/>
          </a:bodyPr>
          <a:lstStyle/>
          <a:p>
            <a:pPr algn="r" rtl="1"/>
            <a:r>
              <a:rPr lang="ar" sz="1100" b="0" i="0" u="none" baseline="0">
                <a:latin typeface="Calibri" pitchFamily="34" charset="0"/>
              </a:rPr>
              <a:t>المرجع : الدكتور هـ. هارلو</a:t>
            </a:r>
          </a:p>
          <a:p>
            <a:pPr algn="r" rtl="1"/>
            <a:r>
              <a:rPr lang="ar" sz="1100" b="0" i="0" u="none" baseline="0">
                <a:latin typeface="Calibri" pitchFamily="34" charset="0"/>
              </a:rPr>
              <a:t>جامعة ويسكونسين - ماديسون</a:t>
            </a:r>
            <a:endParaRPr lang="ar" sz="1100" dirty="0">
              <a:latin typeface="Calibri" pitchFamily="34" charset="0"/>
            </a:endParaRPr>
          </a:p>
        </p:txBody>
      </p:sp>
      <p:sp>
        <p:nvSpPr>
          <p:cNvPr id="59" name="Titre 1"/>
          <p:cNvSpPr>
            <a:spLocks noGrp="1"/>
          </p:cNvSpPr>
          <p:nvPr>
            <p:ph type="title"/>
          </p:nvPr>
        </p:nvSpPr>
        <p:spPr>
          <a:xfrm>
            <a:off x="457200" y="274638"/>
            <a:ext cx="8218488" cy="635000"/>
          </a:xfrm>
        </p:spPr>
        <p:txBody>
          <a:bodyPr/>
          <a:lstStyle/>
          <a:p>
            <a:pPr algn="r" rtl="1"/>
            <a:r>
              <a:rPr lang="ar" b="1" i="0" u="none" baseline="0"/>
              <a:t>تجربة الموزة</a:t>
            </a:r>
            <a:endParaRPr lang="ar" dirty="0"/>
          </a:p>
        </p:txBody>
      </p:sp>
      <p:sp>
        <p:nvSpPr>
          <p:cNvPr id="58" name="Espace réservé du pied de page 3"/>
          <p:cNvSpPr>
            <a:spLocks noGrp="1"/>
          </p:cNvSpPr>
          <p:nvPr>
            <p:ph type="ftr" sz="quarter" idx="13"/>
          </p:nvPr>
        </p:nvSpPr>
        <p:spPr>
          <a:xfrm>
            <a:off x="457200" y="6411913"/>
            <a:ext cx="5562600" cy="365125"/>
          </a:xfrm>
        </p:spPr>
        <p:txBody>
          <a:bodyPr/>
          <a:lstStyle/>
          <a:p>
            <a:pPr algn="r" rtl="1">
              <a:defRPr/>
            </a:pPr>
            <a:r>
              <a:rPr lang="ar" b="0" i="0" u="none" baseline="0" dirty="0"/>
              <a:t>مجموعة دمج الصحة والسلامة والأمن والمجتمع والبيئة </a:t>
            </a:r>
            <a:r>
              <a:rPr lang="ar" b="0" i="0" u="none" baseline="0" dirty="0" smtClean="0"/>
              <a:t>(</a:t>
            </a:r>
            <a:r>
              <a:rPr lang="fr-FR" b="0" i="0" u="none" baseline="0" dirty="0" smtClean="0"/>
              <a:t>H3SE</a:t>
            </a:r>
            <a:r>
              <a:rPr lang="ar" b="0" i="0" u="none" baseline="0" dirty="0" smtClean="0"/>
              <a:t>) </a:t>
            </a:r>
            <a:r>
              <a:rPr lang="ar" b="0" i="0" u="none" baseline="0" dirty="0"/>
              <a:t>- المناهج الدراسية الأساسية العامة 4.2 - العمل الجماعي, وعلاقة التسلسل الهرمي الوظيفي / تقييم التأثيرات البيئية – الإصدار الثاني</a:t>
            </a:r>
            <a:endParaRPr lang="ar" altLang="fr-FR" dirty="0"/>
          </a:p>
        </p:txBody>
      </p:sp>
    </p:spTree>
    <p:extLst>
      <p:ext uri="{BB962C8B-B14F-4D97-AF65-F5344CB8AC3E}">
        <p14:creationId xmlns:p14="http://schemas.microsoft.com/office/powerpoint/2010/main" val="12155039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4"/>
          </p:nvPr>
        </p:nvSpPr>
        <p:spPr/>
        <p:txBody>
          <a:bodyPr/>
          <a:lstStyle/>
          <a:p>
            <a:pPr algn="l" rtl="1"/>
            <a:fld id="{02164524-7C97-8945-A4B0-CAF166782E85}" type="slidenum">
              <a:rPr/>
              <a:pPr/>
              <a:t>12</a:t>
            </a:fld>
            <a:endParaRPr lang="ar" altLang="fr-FR"/>
          </a:p>
        </p:txBody>
      </p:sp>
      <p:pic>
        <p:nvPicPr>
          <p:cNvPr id="6" name="Picture 79" descr="monkey2.jpg"/>
          <p:cNvPicPr>
            <a:picLocks noChangeAspect="1"/>
          </p:cNvPicPr>
          <p:nvPr/>
        </p:nvPicPr>
        <p:blipFill>
          <a:blip r:embed="rId2" cstate="print">
            <a:duotone>
              <a:schemeClr val="accent4">
                <a:shade val="45000"/>
                <a:satMod val="135000"/>
              </a:schemeClr>
              <a:prstClr val="white"/>
            </a:duotone>
          </a:blip>
          <a:stretch>
            <a:fillRect/>
          </a:stretch>
        </p:blipFill>
        <p:spPr>
          <a:xfrm>
            <a:off x="2786050" y="5072074"/>
            <a:ext cx="571504" cy="833724"/>
          </a:xfrm>
          <a:prstGeom prst="rect">
            <a:avLst/>
          </a:prstGeom>
        </p:spPr>
      </p:pic>
      <p:pic>
        <p:nvPicPr>
          <p:cNvPr id="7" name="Picture 78" descr="monkey2.jpg"/>
          <p:cNvPicPr>
            <a:picLocks noChangeAspect="1"/>
          </p:cNvPicPr>
          <p:nvPr/>
        </p:nvPicPr>
        <p:blipFill>
          <a:blip r:embed="rId2" cstate="print">
            <a:duotone>
              <a:schemeClr val="accent4">
                <a:shade val="45000"/>
                <a:satMod val="135000"/>
              </a:schemeClr>
              <a:prstClr val="white"/>
            </a:duotone>
          </a:blip>
          <a:stretch>
            <a:fillRect/>
          </a:stretch>
        </p:blipFill>
        <p:spPr>
          <a:xfrm>
            <a:off x="3500430" y="4786322"/>
            <a:ext cx="571504" cy="833724"/>
          </a:xfrm>
          <a:prstGeom prst="rect">
            <a:avLst/>
          </a:prstGeom>
        </p:spPr>
      </p:pic>
      <p:pic>
        <p:nvPicPr>
          <p:cNvPr id="8" name="Picture 80" descr="monkey2.jpg"/>
          <p:cNvPicPr>
            <a:picLocks noChangeAspect="1"/>
          </p:cNvPicPr>
          <p:nvPr/>
        </p:nvPicPr>
        <p:blipFill>
          <a:blip r:embed="rId2" cstate="print">
            <a:duotone>
              <a:schemeClr val="accent4">
                <a:shade val="45000"/>
                <a:satMod val="135000"/>
              </a:schemeClr>
              <a:prstClr val="white"/>
            </a:duotone>
          </a:blip>
          <a:stretch>
            <a:fillRect/>
          </a:stretch>
        </p:blipFill>
        <p:spPr>
          <a:xfrm>
            <a:off x="5286380" y="5000636"/>
            <a:ext cx="571504" cy="833724"/>
          </a:xfrm>
          <a:prstGeom prst="rect">
            <a:avLst/>
          </a:prstGeom>
        </p:spPr>
      </p:pic>
      <p:pic>
        <p:nvPicPr>
          <p:cNvPr id="9" name="Picture 71" descr="monkey2.jpg"/>
          <p:cNvPicPr>
            <a:picLocks noChangeAspect="1"/>
          </p:cNvPicPr>
          <p:nvPr/>
        </p:nvPicPr>
        <p:blipFill>
          <a:blip r:embed="rId2" cstate="print">
            <a:duotone>
              <a:schemeClr val="accent4">
                <a:shade val="45000"/>
                <a:satMod val="135000"/>
              </a:schemeClr>
              <a:prstClr val="white"/>
            </a:duotone>
          </a:blip>
          <a:stretch>
            <a:fillRect/>
          </a:stretch>
        </p:blipFill>
        <p:spPr>
          <a:xfrm>
            <a:off x="4214810" y="5000636"/>
            <a:ext cx="571504" cy="833724"/>
          </a:xfrm>
          <a:prstGeom prst="rect">
            <a:avLst/>
          </a:prstGeom>
        </p:spPr>
      </p:pic>
      <p:pic>
        <p:nvPicPr>
          <p:cNvPr id="10" name="Picture 76" descr="monkey2.jpg"/>
          <p:cNvPicPr>
            <a:picLocks noChangeAspect="1"/>
          </p:cNvPicPr>
          <p:nvPr/>
        </p:nvPicPr>
        <p:blipFill>
          <a:blip r:embed="rId2" cstate="print">
            <a:duotone>
              <a:schemeClr val="accent4">
                <a:shade val="45000"/>
                <a:satMod val="135000"/>
              </a:schemeClr>
              <a:prstClr val="white"/>
            </a:duotone>
          </a:blip>
          <a:stretch>
            <a:fillRect/>
          </a:stretch>
        </p:blipFill>
        <p:spPr>
          <a:xfrm>
            <a:off x="4714876" y="4714884"/>
            <a:ext cx="571504" cy="833724"/>
          </a:xfrm>
          <a:prstGeom prst="rect">
            <a:avLst/>
          </a:prstGeom>
        </p:spPr>
      </p:pic>
      <p:grpSp>
        <p:nvGrpSpPr>
          <p:cNvPr id="11" name="Group 44"/>
          <p:cNvGrpSpPr/>
          <p:nvPr/>
        </p:nvGrpSpPr>
        <p:grpSpPr>
          <a:xfrm rot="7823472">
            <a:off x="1435300" y="4341849"/>
            <a:ext cx="3479258" cy="312091"/>
            <a:chOff x="1071538" y="2310819"/>
            <a:chExt cx="3479258" cy="312091"/>
          </a:xfrm>
        </p:grpSpPr>
        <p:sp>
          <p:nvSpPr>
            <p:cNvPr id="12" name="Rectangle 11"/>
            <p:cNvSpPr/>
            <p:nvPr/>
          </p:nvSpPr>
          <p:spPr bwMode="auto">
            <a:xfrm>
              <a:off x="1071538" y="2310819"/>
              <a:ext cx="3479258" cy="46611"/>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1071538" y="2571744"/>
              <a:ext cx="3334776" cy="51166"/>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rot="5400000">
              <a:off x="111001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rot="5400000">
              <a:off x="125289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rot="5400000">
              <a:off x="1395766"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rot="5400000">
              <a:off x="1538642"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rot="5400000">
              <a:off x="1681518"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rot="5400000">
              <a:off x="182439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rot="5400000">
              <a:off x="196727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21" name="Rectangle 20"/>
            <p:cNvSpPr/>
            <p:nvPr/>
          </p:nvSpPr>
          <p:spPr bwMode="auto">
            <a:xfrm rot="5400000">
              <a:off x="2110146"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rot="5400000">
              <a:off x="2253022"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23" name="Rectangle 22"/>
            <p:cNvSpPr/>
            <p:nvPr/>
          </p:nvSpPr>
          <p:spPr bwMode="auto">
            <a:xfrm rot="5400000">
              <a:off x="2395898"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rot="5400000">
              <a:off x="253877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rot="5400000">
              <a:off x="268165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rot="5400000">
              <a:off x="2824526"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rot="5400000">
              <a:off x="2967402"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rot="5400000">
              <a:off x="3110278"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29" name="Rectangle 28"/>
            <p:cNvSpPr/>
            <p:nvPr/>
          </p:nvSpPr>
          <p:spPr bwMode="auto">
            <a:xfrm rot="5400000">
              <a:off x="325315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30" name="Rectangle 29"/>
            <p:cNvSpPr/>
            <p:nvPr/>
          </p:nvSpPr>
          <p:spPr bwMode="auto">
            <a:xfrm rot="5400000">
              <a:off x="339603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rot="5400000">
              <a:off x="3538906"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32" name="Rectangle 31"/>
            <p:cNvSpPr/>
            <p:nvPr/>
          </p:nvSpPr>
          <p:spPr bwMode="auto">
            <a:xfrm rot="5400000">
              <a:off x="3681782"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33" name="Rectangle 32"/>
            <p:cNvSpPr/>
            <p:nvPr/>
          </p:nvSpPr>
          <p:spPr bwMode="auto">
            <a:xfrm rot="5400000">
              <a:off x="3824658"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34" name="Rectangle 33"/>
            <p:cNvSpPr/>
            <p:nvPr/>
          </p:nvSpPr>
          <p:spPr bwMode="auto">
            <a:xfrm rot="5400000">
              <a:off x="396753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35" name="Rectangle 34"/>
            <p:cNvSpPr/>
            <p:nvPr/>
          </p:nvSpPr>
          <p:spPr bwMode="auto">
            <a:xfrm rot="5400000">
              <a:off x="411041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grpSp>
      <p:sp>
        <p:nvSpPr>
          <p:cNvPr id="36" name="Rectangle 3"/>
          <p:cNvSpPr txBox="1">
            <a:spLocks noChangeArrowheads="1"/>
          </p:cNvSpPr>
          <p:nvPr/>
        </p:nvSpPr>
        <p:spPr bwMode="auto">
          <a:xfrm>
            <a:off x="214282" y="1142984"/>
            <a:ext cx="8715436" cy="22145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85750" indent="-285750" algn="just" rtl="1" eaLnBrk="1" hangingPunct="1">
              <a:spcBef>
                <a:spcPts val="300"/>
              </a:spcBef>
              <a:spcAft>
                <a:spcPts val="300"/>
              </a:spcAft>
              <a:buClr>
                <a:srgbClr val="A90025"/>
              </a:buClr>
              <a:buSzPct val="120000"/>
              <a:buFont typeface="Lucida Grande" charset="0"/>
              <a:buChar char="●"/>
            </a:pPr>
            <a:r>
              <a:rPr lang="ar" sz="1400" b="1" i="0" u="none" baseline="0">
                <a:latin typeface="+mn-lt"/>
              </a:rPr>
              <a:t>تم استبدال القرود الأصلية الخمسة (الذين عاشوا تجربة الرش بالماء) واحدًا تلو الآخر.</a:t>
            </a:r>
          </a:p>
          <a:p>
            <a:pPr marL="285750" indent="-285750" algn="just" rtl="1" eaLnBrk="1" hangingPunct="1">
              <a:spcBef>
                <a:spcPts val="300"/>
              </a:spcBef>
              <a:spcAft>
                <a:spcPts val="300"/>
              </a:spcAft>
              <a:buClr>
                <a:srgbClr val="A90025"/>
              </a:buClr>
              <a:buSzPct val="120000"/>
              <a:buFont typeface="Lucida Grande" charset="0"/>
              <a:buChar char="●"/>
            </a:pPr>
            <a:r>
              <a:rPr lang="ar" sz="1400" b="1" i="0" u="none" baseline="0">
                <a:latin typeface="+mn-lt"/>
              </a:rPr>
              <a:t>وتكرر السيناريو مع كل قرد جديد، حتى أنه لم يعد هناك أي قرد لم يمر بتجربة الرش بالماء هذه.</a:t>
            </a:r>
          </a:p>
        </p:txBody>
      </p:sp>
      <p:pic>
        <p:nvPicPr>
          <p:cNvPr id="37" name="Picture 13" descr="banana1.jpg"/>
          <p:cNvPicPr>
            <a:picLocks noChangeAspect="1"/>
          </p:cNvPicPr>
          <p:nvPr/>
        </p:nvPicPr>
        <p:blipFill>
          <a:blip r:embed="rId4" cstate="print"/>
          <a:stretch>
            <a:fillRect/>
          </a:stretch>
        </p:blipFill>
        <p:spPr>
          <a:xfrm rot="18840787">
            <a:off x="4286840" y="2849719"/>
            <a:ext cx="524706" cy="351149"/>
          </a:xfrm>
          <a:prstGeom prst="rect">
            <a:avLst/>
          </a:prstGeom>
        </p:spPr>
      </p:pic>
      <p:sp>
        <p:nvSpPr>
          <p:cNvPr id="38" name="Rectangle 37"/>
          <p:cNvSpPr/>
          <p:nvPr/>
        </p:nvSpPr>
        <p:spPr bwMode="auto">
          <a:xfrm>
            <a:off x="500034" y="5929330"/>
            <a:ext cx="5429288" cy="71438"/>
          </a:xfrm>
          <a:prstGeom prst="rect">
            <a:avLst/>
          </a:prstGeom>
          <a:blipFill>
            <a:blip r:embed="rId5"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39" name="Rectangle 38"/>
          <p:cNvSpPr/>
          <p:nvPr/>
        </p:nvSpPr>
        <p:spPr bwMode="auto">
          <a:xfrm>
            <a:off x="185735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40" name="Rectangle 39"/>
          <p:cNvSpPr/>
          <p:nvPr/>
        </p:nvSpPr>
        <p:spPr bwMode="auto">
          <a:xfrm>
            <a:off x="214310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41" name="Rectangle 40"/>
          <p:cNvSpPr/>
          <p:nvPr/>
        </p:nvSpPr>
        <p:spPr bwMode="auto">
          <a:xfrm>
            <a:off x="242886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42" name="Rectangle 41"/>
          <p:cNvSpPr/>
          <p:nvPr/>
        </p:nvSpPr>
        <p:spPr bwMode="auto">
          <a:xfrm>
            <a:off x="271461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43" name="Rectangle 42"/>
          <p:cNvSpPr/>
          <p:nvPr/>
        </p:nvSpPr>
        <p:spPr bwMode="auto">
          <a:xfrm>
            <a:off x="300036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44" name="Rectangle 43"/>
          <p:cNvSpPr/>
          <p:nvPr/>
        </p:nvSpPr>
        <p:spPr bwMode="auto">
          <a:xfrm>
            <a:off x="328611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45" name="Rectangle 44"/>
          <p:cNvSpPr/>
          <p:nvPr/>
        </p:nvSpPr>
        <p:spPr bwMode="auto">
          <a:xfrm>
            <a:off x="357186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46" name="Rectangle 45"/>
          <p:cNvSpPr/>
          <p:nvPr/>
        </p:nvSpPr>
        <p:spPr bwMode="auto">
          <a:xfrm>
            <a:off x="385762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47" name="Rectangle 46"/>
          <p:cNvSpPr/>
          <p:nvPr/>
        </p:nvSpPr>
        <p:spPr bwMode="auto">
          <a:xfrm>
            <a:off x="414337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48" name="Rectangle 47"/>
          <p:cNvSpPr/>
          <p:nvPr/>
        </p:nvSpPr>
        <p:spPr bwMode="auto">
          <a:xfrm>
            <a:off x="442912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49" name="Rectangle 48"/>
          <p:cNvSpPr/>
          <p:nvPr/>
        </p:nvSpPr>
        <p:spPr bwMode="auto">
          <a:xfrm>
            <a:off x="471487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50" name="Rectangle 49"/>
          <p:cNvSpPr/>
          <p:nvPr/>
        </p:nvSpPr>
        <p:spPr bwMode="auto">
          <a:xfrm>
            <a:off x="500062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51" name="Rectangle 50"/>
          <p:cNvSpPr/>
          <p:nvPr/>
        </p:nvSpPr>
        <p:spPr bwMode="auto">
          <a:xfrm>
            <a:off x="528638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52" name="Rectangle 51"/>
          <p:cNvSpPr/>
          <p:nvPr/>
        </p:nvSpPr>
        <p:spPr bwMode="auto">
          <a:xfrm>
            <a:off x="557213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53" name="Rectangle 52"/>
          <p:cNvSpPr/>
          <p:nvPr/>
        </p:nvSpPr>
        <p:spPr bwMode="auto">
          <a:xfrm>
            <a:off x="585788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54" name="Rectangle 53"/>
          <p:cNvSpPr/>
          <p:nvPr/>
        </p:nvSpPr>
        <p:spPr bwMode="auto">
          <a:xfrm>
            <a:off x="1857356" y="3286124"/>
            <a:ext cx="4071966" cy="71438"/>
          </a:xfrm>
          <a:prstGeom prst="rect">
            <a:avLst/>
          </a:prstGeom>
          <a:gradFill flip="none" rotWithShape="1">
            <a:gsLst>
              <a:gs pos="0">
                <a:srgbClr val="8488C4"/>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55" name="Rectangle 54"/>
          <p:cNvSpPr/>
          <p:nvPr/>
        </p:nvSpPr>
        <p:spPr bwMode="auto">
          <a:xfrm>
            <a:off x="500034" y="3286124"/>
            <a:ext cx="1357322" cy="2643206"/>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56" name="Freeform 86"/>
          <p:cNvSpPr/>
          <p:nvPr/>
        </p:nvSpPr>
        <p:spPr bwMode="auto">
          <a:xfrm>
            <a:off x="4572000" y="2143116"/>
            <a:ext cx="48507" cy="673894"/>
          </a:xfrm>
          <a:custGeom>
            <a:avLst/>
            <a:gdLst>
              <a:gd name="connsiteX0" fmla="*/ 31966 w 48507"/>
              <a:gd name="connsiteY0" fmla="*/ 673894 h 673894"/>
              <a:gd name="connsiteX1" fmla="*/ 27203 w 48507"/>
              <a:gd name="connsiteY1" fmla="*/ 666750 h 673894"/>
              <a:gd name="connsiteX2" fmla="*/ 31966 w 48507"/>
              <a:gd name="connsiteY2" fmla="*/ 628650 h 673894"/>
              <a:gd name="connsiteX3" fmla="*/ 31966 w 48507"/>
              <a:gd name="connsiteY3" fmla="*/ 578644 h 673894"/>
              <a:gd name="connsiteX4" fmla="*/ 34347 w 48507"/>
              <a:gd name="connsiteY4" fmla="*/ 571500 h 673894"/>
              <a:gd name="connsiteX5" fmla="*/ 41491 w 48507"/>
              <a:gd name="connsiteY5" fmla="*/ 566738 h 673894"/>
              <a:gd name="connsiteX6" fmla="*/ 43872 w 48507"/>
              <a:gd name="connsiteY6" fmla="*/ 559594 h 673894"/>
              <a:gd name="connsiteX7" fmla="*/ 39109 w 48507"/>
              <a:gd name="connsiteY7" fmla="*/ 483394 h 673894"/>
              <a:gd name="connsiteX8" fmla="*/ 34347 w 48507"/>
              <a:gd name="connsiteY8" fmla="*/ 466725 h 673894"/>
              <a:gd name="connsiteX9" fmla="*/ 29584 w 48507"/>
              <a:gd name="connsiteY9" fmla="*/ 459582 h 673894"/>
              <a:gd name="connsiteX10" fmla="*/ 27203 w 48507"/>
              <a:gd name="connsiteY10" fmla="*/ 452438 h 673894"/>
              <a:gd name="connsiteX11" fmla="*/ 20059 w 48507"/>
              <a:gd name="connsiteY11" fmla="*/ 438150 h 673894"/>
              <a:gd name="connsiteX12" fmla="*/ 22441 w 48507"/>
              <a:gd name="connsiteY12" fmla="*/ 421482 h 673894"/>
              <a:gd name="connsiteX13" fmla="*/ 29584 w 48507"/>
              <a:gd name="connsiteY13" fmla="*/ 397669 h 673894"/>
              <a:gd name="connsiteX14" fmla="*/ 31966 w 48507"/>
              <a:gd name="connsiteY14" fmla="*/ 385763 h 673894"/>
              <a:gd name="connsiteX15" fmla="*/ 29584 w 48507"/>
              <a:gd name="connsiteY15" fmla="*/ 347663 h 673894"/>
              <a:gd name="connsiteX16" fmla="*/ 27203 w 48507"/>
              <a:gd name="connsiteY16" fmla="*/ 338138 h 673894"/>
              <a:gd name="connsiteX17" fmla="*/ 24822 w 48507"/>
              <a:gd name="connsiteY17" fmla="*/ 283369 h 673894"/>
              <a:gd name="connsiteX18" fmla="*/ 22441 w 48507"/>
              <a:gd name="connsiteY18" fmla="*/ 276225 h 673894"/>
              <a:gd name="connsiteX19" fmla="*/ 20059 w 48507"/>
              <a:gd name="connsiteY19" fmla="*/ 266700 h 673894"/>
              <a:gd name="connsiteX20" fmla="*/ 17678 w 48507"/>
              <a:gd name="connsiteY20" fmla="*/ 223838 h 673894"/>
              <a:gd name="connsiteX21" fmla="*/ 12916 w 48507"/>
              <a:gd name="connsiteY21" fmla="*/ 209550 h 673894"/>
              <a:gd name="connsiteX22" fmla="*/ 10534 w 48507"/>
              <a:gd name="connsiteY22" fmla="*/ 202407 h 673894"/>
              <a:gd name="connsiteX23" fmla="*/ 12916 w 48507"/>
              <a:gd name="connsiteY23" fmla="*/ 180975 h 673894"/>
              <a:gd name="connsiteX24" fmla="*/ 15297 w 48507"/>
              <a:gd name="connsiteY24" fmla="*/ 169069 h 673894"/>
              <a:gd name="connsiteX25" fmla="*/ 17678 w 48507"/>
              <a:gd name="connsiteY25" fmla="*/ 154782 h 673894"/>
              <a:gd name="connsiteX26" fmla="*/ 15297 w 48507"/>
              <a:gd name="connsiteY26" fmla="*/ 85725 h 673894"/>
              <a:gd name="connsiteX27" fmla="*/ 12916 w 48507"/>
              <a:gd name="connsiteY27" fmla="*/ 78582 h 673894"/>
              <a:gd name="connsiteX28" fmla="*/ 5772 w 48507"/>
              <a:gd name="connsiteY28" fmla="*/ 54769 h 673894"/>
              <a:gd name="connsiteX29" fmla="*/ 5772 w 48507"/>
              <a:gd name="connsiteY29" fmla="*/ 0 h 67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507" h="673894">
                <a:moveTo>
                  <a:pt x="31966" y="673894"/>
                </a:moveTo>
                <a:cubicBezTo>
                  <a:pt x="30378" y="671513"/>
                  <a:pt x="27382" y="669606"/>
                  <a:pt x="27203" y="666750"/>
                </a:cubicBezTo>
                <a:cubicBezTo>
                  <a:pt x="25848" y="645074"/>
                  <a:pt x="27263" y="642754"/>
                  <a:pt x="31966" y="628650"/>
                </a:cubicBezTo>
                <a:cubicBezTo>
                  <a:pt x="29961" y="594578"/>
                  <a:pt x="26167" y="598939"/>
                  <a:pt x="31966" y="578644"/>
                </a:cubicBezTo>
                <a:cubicBezTo>
                  <a:pt x="32656" y="576230"/>
                  <a:pt x="32779" y="573460"/>
                  <a:pt x="34347" y="571500"/>
                </a:cubicBezTo>
                <a:cubicBezTo>
                  <a:pt x="36135" y="569265"/>
                  <a:pt x="39110" y="568325"/>
                  <a:pt x="41491" y="566738"/>
                </a:cubicBezTo>
                <a:cubicBezTo>
                  <a:pt x="42285" y="564357"/>
                  <a:pt x="43872" y="562104"/>
                  <a:pt x="43872" y="559594"/>
                </a:cubicBezTo>
                <a:cubicBezTo>
                  <a:pt x="43872" y="452267"/>
                  <a:pt x="48507" y="516285"/>
                  <a:pt x="39109" y="483394"/>
                </a:cubicBezTo>
                <a:cubicBezTo>
                  <a:pt x="38092" y="479835"/>
                  <a:pt x="36250" y="470530"/>
                  <a:pt x="34347" y="466725"/>
                </a:cubicBezTo>
                <a:cubicBezTo>
                  <a:pt x="33067" y="464165"/>
                  <a:pt x="31172" y="461963"/>
                  <a:pt x="29584" y="459582"/>
                </a:cubicBezTo>
                <a:cubicBezTo>
                  <a:pt x="28790" y="457201"/>
                  <a:pt x="28325" y="454683"/>
                  <a:pt x="27203" y="452438"/>
                </a:cubicBezTo>
                <a:cubicBezTo>
                  <a:pt x="17968" y="433965"/>
                  <a:pt x="26049" y="456114"/>
                  <a:pt x="20059" y="438150"/>
                </a:cubicBezTo>
                <a:cubicBezTo>
                  <a:pt x="20853" y="432594"/>
                  <a:pt x="21437" y="427004"/>
                  <a:pt x="22441" y="421482"/>
                </a:cubicBezTo>
                <a:cubicBezTo>
                  <a:pt x="23881" y="413563"/>
                  <a:pt x="27098" y="405128"/>
                  <a:pt x="29584" y="397669"/>
                </a:cubicBezTo>
                <a:cubicBezTo>
                  <a:pt x="30864" y="393829"/>
                  <a:pt x="31172" y="389732"/>
                  <a:pt x="31966" y="385763"/>
                </a:cubicBezTo>
                <a:cubicBezTo>
                  <a:pt x="31172" y="373063"/>
                  <a:pt x="30850" y="360325"/>
                  <a:pt x="29584" y="347663"/>
                </a:cubicBezTo>
                <a:cubicBezTo>
                  <a:pt x="29258" y="344407"/>
                  <a:pt x="27445" y="341402"/>
                  <a:pt x="27203" y="338138"/>
                </a:cubicBezTo>
                <a:cubicBezTo>
                  <a:pt x="25853" y="319914"/>
                  <a:pt x="26223" y="301589"/>
                  <a:pt x="24822" y="283369"/>
                </a:cubicBezTo>
                <a:cubicBezTo>
                  <a:pt x="24630" y="280866"/>
                  <a:pt x="23131" y="278639"/>
                  <a:pt x="22441" y="276225"/>
                </a:cubicBezTo>
                <a:cubicBezTo>
                  <a:pt x="21542" y="273078"/>
                  <a:pt x="20853" y="269875"/>
                  <a:pt x="20059" y="266700"/>
                </a:cubicBezTo>
                <a:cubicBezTo>
                  <a:pt x="19265" y="252413"/>
                  <a:pt x="19453" y="238037"/>
                  <a:pt x="17678" y="223838"/>
                </a:cubicBezTo>
                <a:cubicBezTo>
                  <a:pt x="17055" y="218857"/>
                  <a:pt x="14504" y="214313"/>
                  <a:pt x="12916" y="209550"/>
                </a:cubicBezTo>
                <a:lnTo>
                  <a:pt x="10534" y="202407"/>
                </a:lnTo>
                <a:cubicBezTo>
                  <a:pt x="11328" y="195263"/>
                  <a:pt x="11899" y="188091"/>
                  <a:pt x="12916" y="180975"/>
                </a:cubicBezTo>
                <a:cubicBezTo>
                  <a:pt x="13488" y="176968"/>
                  <a:pt x="14573" y="173051"/>
                  <a:pt x="15297" y="169069"/>
                </a:cubicBezTo>
                <a:cubicBezTo>
                  <a:pt x="16161" y="164319"/>
                  <a:pt x="16884" y="159544"/>
                  <a:pt x="17678" y="154782"/>
                </a:cubicBezTo>
                <a:cubicBezTo>
                  <a:pt x="16884" y="131763"/>
                  <a:pt x="16734" y="108713"/>
                  <a:pt x="15297" y="85725"/>
                </a:cubicBezTo>
                <a:cubicBezTo>
                  <a:pt x="15140" y="83220"/>
                  <a:pt x="13606" y="80995"/>
                  <a:pt x="12916" y="78582"/>
                </a:cubicBezTo>
                <a:cubicBezTo>
                  <a:pt x="5715" y="53381"/>
                  <a:pt x="17093" y="88737"/>
                  <a:pt x="5772" y="54769"/>
                </a:cubicBezTo>
                <a:cubicBezTo>
                  <a:pt x="0" y="37449"/>
                  <a:pt x="5772" y="18256"/>
                  <a:pt x="5772" y="0"/>
                </a:cubicBezTo>
              </a:path>
            </a:pathLst>
          </a:cu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57" name="TextBox 77"/>
          <p:cNvSpPr txBox="1"/>
          <p:nvPr/>
        </p:nvSpPr>
        <p:spPr>
          <a:xfrm rot="16200000">
            <a:off x="-999034" y="4570878"/>
            <a:ext cx="2571768" cy="430887"/>
          </a:xfrm>
          <a:prstGeom prst="rect">
            <a:avLst/>
          </a:prstGeom>
          <a:noFill/>
        </p:spPr>
        <p:txBody>
          <a:bodyPr wrap="square" rtlCol="0">
            <a:spAutoFit/>
          </a:bodyPr>
          <a:lstStyle/>
          <a:p>
            <a:pPr algn="r" rtl="1"/>
            <a:r>
              <a:rPr lang="ar" sz="1100" b="0" i="0" u="none" baseline="0">
                <a:latin typeface="Calibri" pitchFamily="34" charset="0"/>
              </a:rPr>
              <a:t>المرجع : الدكتور هـ. هارلو</a:t>
            </a:r>
          </a:p>
          <a:p>
            <a:pPr algn="r" rtl="1"/>
            <a:r>
              <a:rPr lang="ar" sz="1100" b="0" i="0" u="none" baseline="0">
                <a:latin typeface="Calibri" pitchFamily="34" charset="0"/>
              </a:rPr>
              <a:t>جامعة ويسكونسين - ماديسون</a:t>
            </a:r>
            <a:endParaRPr lang="ar" sz="1100" dirty="0">
              <a:latin typeface="Calibri" pitchFamily="34" charset="0"/>
            </a:endParaRPr>
          </a:p>
        </p:txBody>
      </p:sp>
      <p:sp>
        <p:nvSpPr>
          <p:cNvPr id="59" name="Titre 1"/>
          <p:cNvSpPr>
            <a:spLocks noGrp="1"/>
          </p:cNvSpPr>
          <p:nvPr>
            <p:ph type="title"/>
          </p:nvPr>
        </p:nvSpPr>
        <p:spPr>
          <a:xfrm>
            <a:off x="457200" y="274638"/>
            <a:ext cx="8218488" cy="635000"/>
          </a:xfrm>
        </p:spPr>
        <p:txBody>
          <a:bodyPr/>
          <a:lstStyle/>
          <a:p>
            <a:pPr algn="r" rtl="1"/>
            <a:r>
              <a:rPr lang="ar" b="1" i="0" u="none" baseline="0"/>
              <a:t>تجربة الموزة</a:t>
            </a:r>
            <a:endParaRPr lang="ar" dirty="0"/>
          </a:p>
        </p:txBody>
      </p:sp>
      <p:sp>
        <p:nvSpPr>
          <p:cNvPr id="58" name="Espace réservé du pied de page 3"/>
          <p:cNvSpPr>
            <a:spLocks noGrp="1"/>
          </p:cNvSpPr>
          <p:nvPr>
            <p:ph type="ftr" sz="quarter" idx="13"/>
          </p:nvPr>
        </p:nvSpPr>
        <p:spPr>
          <a:xfrm>
            <a:off x="457200" y="6411913"/>
            <a:ext cx="5562600" cy="365125"/>
          </a:xfrm>
        </p:spPr>
        <p:txBody>
          <a:bodyPr/>
          <a:lstStyle/>
          <a:p>
            <a:pPr algn="r" rtl="1">
              <a:defRPr/>
            </a:pPr>
            <a:r>
              <a:rPr lang="ar" b="0" i="0" u="none" baseline="0" dirty="0"/>
              <a:t>مجموعة دمج الصحة والسلامة والأمن والمجتمع والبيئة </a:t>
            </a:r>
            <a:r>
              <a:rPr lang="ar" b="0" i="0" u="none" baseline="0" dirty="0" smtClean="0"/>
              <a:t>(</a:t>
            </a:r>
            <a:r>
              <a:rPr lang="fr-FR" b="0" i="0" u="none" baseline="0" dirty="0" smtClean="0"/>
              <a:t>H3SE</a:t>
            </a:r>
            <a:r>
              <a:rPr lang="ar" b="0" i="0" u="none" baseline="0" dirty="0" smtClean="0"/>
              <a:t>) </a:t>
            </a:r>
            <a:r>
              <a:rPr lang="ar" b="0" i="0" u="none" baseline="0" dirty="0"/>
              <a:t>- المناهج الدراسية الأساسية العامة 4.2 - العمل الجماعي, وعلاقة التسلسل الهرمي الوظيفي / تقييم التأثيرات البيئية – الإصدار الثاني</a:t>
            </a:r>
            <a:endParaRPr lang="ar" altLang="fr-FR" dirty="0"/>
          </a:p>
        </p:txBody>
      </p:sp>
    </p:spTree>
    <p:extLst>
      <p:ext uri="{BB962C8B-B14F-4D97-AF65-F5344CB8AC3E}">
        <p14:creationId xmlns:p14="http://schemas.microsoft.com/office/powerpoint/2010/main" val="527465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4"/>
          </p:nvPr>
        </p:nvSpPr>
        <p:spPr/>
        <p:txBody>
          <a:bodyPr/>
          <a:lstStyle/>
          <a:p>
            <a:pPr algn="l" rtl="1"/>
            <a:fld id="{02164524-7C97-8945-A4B0-CAF166782E85}" type="slidenum">
              <a:rPr/>
              <a:pPr/>
              <a:t>13</a:t>
            </a:fld>
            <a:endParaRPr lang="ar" altLang="fr-FR"/>
          </a:p>
        </p:txBody>
      </p:sp>
      <p:pic>
        <p:nvPicPr>
          <p:cNvPr id="6" name="Picture 81" descr="monkey7.jpg"/>
          <p:cNvPicPr>
            <a:picLocks noChangeAspect="1"/>
          </p:cNvPicPr>
          <p:nvPr/>
        </p:nvPicPr>
        <p:blipFill>
          <a:blip r:embed="rId2" cstate="print">
            <a:duotone>
              <a:schemeClr val="accent3">
                <a:shade val="45000"/>
                <a:satMod val="135000"/>
              </a:schemeClr>
              <a:prstClr val="white"/>
            </a:duotone>
          </a:blip>
          <a:stretch>
            <a:fillRect/>
          </a:stretch>
        </p:blipFill>
        <p:spPr>
          <a:xfrm>
            <a:off x="2214546" y="4032254"/>
            <a:ext cx="857256" cy="896944"/>
          </a:xfrm>
          <a:prstGeom prst="rect">
            <a:avLst/>
          </a:prstGeom>
        </p:spPr>
      </p:pic>
      <p:pic>
        <p:nvPicPr>
          <p:cNvPr id="7" name="Picture 79" descr="monkey2.jpg"/>
          <p:cNvPicPr>
            <a:picLocks noChangeAspect="1"/>
          </p:cNvPicPr>
          <p:nvPr/>
        </p:nvPicPr>
        <p:blipFill>
          <a:blip r:embed="rId3" cstate="print">
            <a:duotone>
              <a:schemeClr val="accent4">
                <a:shade val="45000"/>
                <a:satMod val="135000"/>
              </a:schemeClr>
              <a:prstClr val="white"/>
            </a:duotone>
          </a:blip>
          <a:stretch>
            <a:fillRect/>
          </a:stretch>
        </p:blipFill>
        <p:spPr>
          <a:xfrm>
            <a:off x="2571736" y="5072074"/>
            <a:ext cx="571504" cy="833724"/>
          </a:xfrm>
          <a:prstGeom prst="rect">
            <a:avLst/>
          </a:prstGeom>
        </p:spPr>
      </p:pic>
      <p:pic>
        <p:nvPicPr>
          <p:cNvPr id="8" name="Picture 78" descr="monkey2.jpg"/>
          <p:cNvPicPr>
            <a:picLocks noChangeAspect="1"/>
          </p:cNvPicPr>
          <p:nvPr/>
        </p:nvPicPr>
        <p:blipFill>
          <a:blip r:embed="rId3" cstate="print">
            <a:duotone>
              <a:schemeClr val="accent4">
                <a:shade val="45000"/>
                <a:satMod val="135000"/>
              </a:schemeClr>
              <a:prstClr val="white"/>
            </a:duotone>
          </a:blip>
          <a:stretch>
            <a:fillRect/>
          </a:stretch>
        </p:blipFill>
        <p:spPr>
          <a:xfrm>
            <a:off x="3143240" y="4786322"/>
            <a:ext cx="571504" cy="833724"/>
          </a:xfrm>
          <a:prstGeom prst="rect">
            <a:avLst/>
          </a:prstGeom>
        </p:spPr>
      </p:pic>
      <p:pic>
        <p:nvPicPr>
          <p:cNvPr id="9" name="Picture 71" descr="monkey2.jpg"/>
          <p:cNvPicPr>
            <a:picLocks noChangeAspect="1"/>
          </p:cNvPicPr>
          <p:nvPr/>
        </p:nvPicPr>
        <p:blipFill>
          <a:blip r:embed="rId3" cstate="print">
            <a:duotone>
              <a:schemeClr val="accent4">
                <a:shade val="45000"/>
                <a:satMod val="135000"/>
              </a:schemeClr>
              <a:prstClr val="white"/>
            </a:duotone>
          </a:blip>
          <a:stretch>
            <a:fillRect/>
          </a:stretch>
        </p:blipFill>
        <p:spPr>
          <a:xfrm>
            <a:off x="3571868" y="5072074"/>
            <a:ext cx="571504" cy="833724"/>
          </a:xfrm>
          <a:prstGeom prst="rect">
            <a:avLst/>
          </a:prstGeom>
        </p:spPr>
      </p:pic>
      <p:pic>
        <p:nvPicPr>
          <p:cNvPr id="10" name="Picture 76" descr="monkey2.jpg"/>
          <p:cNvPicPr>
            <a:picLocks noChangeAspect="1"/>
          </p:cNvPicPr>
          <p:nvPr/>
        </p:nvPicPr>
        <p:blipFill>
          <a:blip r:embed="rId3" cstate="print">
            <a:duotone>
              <a:schemeClr val="accent4">
                <a:shade val="45000"/>
                <a:satMod val="135000"/>
              </a:schemeClr>
              <a:prstClr val="white"/>
            </a:duotone>
          </a:blip>
          <a:stretch>
            <a:fillRect/>
          </a:stretch>
        </p:blipFill>
        <p:spPr>
          <a:xfrm>
            <a:off x="1928794" y="4500570"/>
            <a:ext cx="571504" cy="833724"/>
          </a:xfrm>
          <a:prstGeom prst="rect">
            <a:avLst/>
          </a:prstGeom>
        </p:spPr>
      </p:pic>
      <p:grpSp>
        <p:nvGrpSpPr>
          <p:cNvPr id="11" name="Group 44"/>
          <p:cNvGrpSpPr/>
          <p:nvPr/>
        </p:nvGrpSpPr>
        <p:grpSpPr>
          <a:xfrm rot="7823472">
            <a:off x="1435300" y="4341849"/>
            <a:ext cx="3479258" cy="312091"/>
            <a:chOff x="1071538" y="2310819"/>
            <a:chExt cx="3479258" cy="312091"/>
          </a:xfrm>
        </p:grpSpPr>
        <p:sp>
          <p:nvSpPr>
            <p:cNvPr id="12" name="Rectangle 11"/>
            <p:cNvSpPr/>
            <p:nvPr/>
          </p:nvSpPr>
          <p:spPr bwMode="auto">
            <a:xfrm>
              <a:off x="1071538" y="2310819"/>
              <a:ext cx="3479258" cy="46611"/>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1071538" y="2571744"/>
              <a:ext cx="3334776" cy="51166"/>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rot="5400000">
              <a:off x="111001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rot="5400000">
              <a:off x="125289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rot="5400000">
              <a:off x="139576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rot="5400000">
              <a:off x="153864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rot="5400000">
              <a:off x="168151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rot="5400000">
              <a:off x="182439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rot="5400000">
              <a:off x="196727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21" name="Rectangle 20"/>
            <p:cNvSpPr/>
            <p:nvPr/>
          </p:nvSpPr>
          <p:spPr bwMode="auto">
            <a:xfrm rot="5400000">
              <a:off x="211014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rot="5400000">
              <a:off x="225302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23" name="Rectangle 22"/>
            <p:cNvSpPr/>
            <p:nvPr/>
          </p:nvSpPr>
          <p:spPr bwMode="auto">
            <a:xfrm rot="5400000">
              <a:off x="239589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rot="5400000">
              <a:off x="253877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rot="5400000">
              <a:off x="268165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rot="5400000">
              <a:off x="282452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rot="5400000">
              <a:off x="296740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rot="5400000">
              <a:off x="311027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29" name="Rectangle 28"/>
            <p:cNvSpPr/>
            <p:nvPr/>
          </p:nvSpPr>
          <p:spPr bwMode="auto">
            <a:xfrm rot="5400000">
              <a:off x="325315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30" name="Rectangle 29"/>
            <p:cNvSpPr/>
            <p:nvPr/>
          </p:nvSpPr>
          <p:spPr bwMode="auto">
            <a:xfrm rot="5400000">
              <a:off x="339603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rot="5400000">
              <a:off x="353890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32" name="Rectangle 31"/>
            <p:cNvSpPr/>
            <p:nvPr/>
          </p:nvSpPr>
          <p:spPr bwMode="auto">
            <a:xfrm rot="5400000">
              <a:off x="368178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33" name="Rectangle 32"/>
            <p:cNvSpPr/>
            <p:nvPr/>
          </p:nvSpPr>
          <p:spPr bwMode="auto">
            <a:xfrm rot="5400000">
              <a:off x="382465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34" name="Rectangle 33"/>
            <p:cNvSpPr/>
            <p:nvPr/>
          </p:nvSpPr>
          <p:spPr bwMode="auto">
            <a:xfrm rot="5400000">
              <a:off x="396753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35" name="Rectangle 34"/>
            <p:cNvSpPr/>
            <p:nvPr/>
          </p:nvSpPr>
          <p:spPr bwMode="auto">
            <a:xfrm rot="5400000">
              <a:off x="411041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grpSp>
      <p:sp>
        <p:nvSpPr>
          <p:cNvPr id="36" name="Rectangle 3"/>
          <p:cNvSpPr txBox="1">
            <a:spLocks noChangeArrowheads="1"/>
          </p:cNvSpPr>
          <p:nvPr/>
        </p:nvSpPr>
        <p:spPr bwMode="auto">
          <a:xfrm>
            <a:off x="214282" y="1142984"/>
            <a:ext cx="8715436" cy="22145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85750" indent="-285750" algn="r" rtl="1" eaLnBrk="1" hangingPunct="1">
              <a:spcBef>
                <a:spcPts val="300"/>
              </a:spcBef>
              <a:spcAft>
                <a:spcPts val="300"/>
              </a:spcAft>
              <a:buClr>
                <a:srgbClr val="A90025"/>
              </a:buClr>
              <a:buSzPct val="120000"/>
              <a:buFont typeface="Lucida Grande" charset="0"/>
              <a:buChar char="●"/>
            </a:pPr>
            <a:r>
              <a:rPr lang="ar" sz="1400" b="1" i="0" u="none" baseline="0">
                <a:latin typeface="+mn-lt"/>
              </a:rPr>
              <a:t>وبدوره، تم استبدال أحد هذه القرود "الجيل الثاني"، وتكرر السيناريو مرة أخرى.</a:t>
            </a:r>
          </a:p>
          <a:p>
            <a:pPr marL="285750" indent="-285750" algn="r" rtl="1" eaLnBrk="1" hangingPunct="1">
              <a:spcBef>
                <a:spcPts val="300"/>
              </a:spcBef>
              <a:spcAft>
                <a:spcPts val="300"/>
              </a:spcAft>
              <a:buClr>
                <a:srgbClr val="A90025"/>
              </a:buClr>
              <a:buSzPct val="120000"/>
              <a:buFont typeface="Lucida Grande" charset="0"/>
              <a:buChar char="●"/>
            </a:pPr>
            <a:r>
              <a:rPr lang="ar" sz="1400" b="1" i="0" u="none" baseline="0">
                <a:latin typeface="+mn-lt"/>
              </a:rPr>
              <a:t>وبدون البحث عن الفهم المباشر للسبب الذي من أجله لا ينبغي تسلق هذا السلم، أصبح جميع القرود "أوصياء" على تنفيذ هذه </a:t>
            </a:r>
            <a:r>
              <a:rPr lang="ar" sz="1400" b="1" i="0" u="none" baseline="0"/>
              <a:t>"</a:t>
            </a:r>
            <a:r>
              <a:rPr lang="ar" sz="1400" b="1" i="0" u="none" baseline="0">
                <a:latin typeface="+mn-lt"/>
              </a:rPr>
              <a:t>القاعدة".</a:t>
            </a:r>
            <a:endParaRPr lang="ar" sz="1400" b="1" dirty="0">
              <a:latin typeface="+mn-lt"/>
            </a:endParaRPr>
          </a:p>
        </p:txBody>
      </p:sp>
      <p:pic>
        <p:nvPicPr>
          <p:cNvPr id="37" name="Picture 13" descr="banana1.jpg"/>
          <p:cNvPicPr>
            <a:picLocks noChangeAspect="1"/>
          </p:cNvPicPr>
          <p:nvPr/>
        </p:nvPicPr>
        <p:blipFill>
          <a:blip r:embed="rId5" cstate="print"/>
          <a:stretch>
            <a:fillRect/>
          </a:stretch>
        </p:blipFill>
        <p:spPr>
          <a:xfrm rot="18840787">
            <a:off x="4286840" y="2849719"/>
            <a:ext cx="524706" cy="351149"/>
          </a:xfrm>
          <a:prstGeom prst="rect">
            <a:avLst/>
          </a:prstGeom>
        </p:spPr>
      </p:pic>
      <p:sp>
        <p:nvSpPr>
          <p:cNvPr id="38" name="Rectangle 37"/>
          <p:cNvSpPr/>
          <p:nvPr/>
        </p:nvSpPr>
        <p:spPr bwMode="auto">
          <a:xfrm>
            <a:off x="500034" y="5929330"/>
            <a:ext cx="5429288" cy="71438"/>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39" name="Rectangle 38"/>
          <p:cNvSpPr/>
          <p:nvPr/>
        </p:nvSpPr>
        <p:spPr bwMode="auto">
          <a:xfrm>
            <a:off x="185735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40" name="Rectangle 39"/>
          <p:cNvSpPr/>
          <p:nvPr/>
        </p:nvSpPr>
        <p:spPr bwMode="auto">
          <a:xfrm>
            <a:off x="214310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41" name="Rectangle 40"/>
          <p:cNvSpPr/>
          <p:nvPr/>
        </p:nvSpPr>
        <p:spPr bwMode="auto">
          <a:xfrm>
            <a:off x="242886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42" name="Rectangle 41"/>
          <p:cNvSpPr/>
          <p:nvPr/>
        </p:nvSpPr>
        <p:spPr bwMode="auto">
          <a:xfrm>
            <a:off x="271461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43" name="Rectangle 42"/>
          <p:cNvSpPr/>
          <p:nvPr/>
        </p:nvSpPr>
        <p:spPr bwMode="auto">
          <a:xfrm>
            <a:off x="300036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44" name="Rectangle 43"/>
          <p:cNvSpPr/>
          <p:nvPr/>
        </p:nvSpPr>
        <p:spPr bwMode="auto">
          <a:xfrm>
            <a:off x="328611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45" name="Rectangle 44"/>
          <p:cNvSpPr/>
          <p:nvPr/>
        </p:nvSpPr>
        <p:spPr bwMode="auto">
          <a:xfrm>
            <a:off x="357186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46" name="Rectangle 45"/>
          <p:cNvSpPr/>
          <p:nvPr/>
        </p:nvSpPr>
        <p:spPr bwMode="auto">
          <a:xfrm>
            <a:off x="385762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47" name="Rectangle 46"/>
          <p:cNvSpPr/>
          <p:nvPr/>
        </p:nvSpPr>
        <p:spPr bwMode="auto">
          <a:xfrm>
            <a:off x="414337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48" name="Rectangle 47"/>
          <p:cNvSpPr/>
          <p:nvPr/>
        </p:nvSpPr>
        <p:spPr bwMode="auto">
          <a:xfrm>
            <a:off x="442912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49" name="Rectangle 48"/>
          <p:cNvSpPr/>
          <p:nvPr/>
        </p:nvSpPr>
        <p:spPr bwMode="auto">
          <a:xfrm>
            <a:off x="471487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50" name="Rectangle 49"/>
          <p:cNvSpPr/>
          <p:nvPr/>
        </p:nvSpPr>
        <p:spPr bwMode="auto">
          <a:xfrm>
            <a:off x="500062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51" name="Rectangle 50"/>
          <p:cNvSpPr/>
          <p:nvPr/>
        </p:nvSpPr>
        <p:spPr bwMode="auto">
          <a:xfrm>
            <a:off x="528638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52" name="Rectangle 51"/>
          <p:cNvSpPr/>
          <p:nvPr/>
        </p:nvSpPr>
        <p:spPr bwMode="auto">
          <a:xfrm>
            <a:off x="557213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53" name="Rectangle 52"/>
          <p:cNvSpPr/>
          <p:nvPr/>
        </p:nvSpPr>
        <p:spPr bwMode="auto">
          <a:xfrm>
            <a:off x="585788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54" name="Rectangle 53"/>
          <p:cNvSpPr/>
          <p:nvPr/>
        </p:nvSpPr>
        <p:spPr bwMode="auto">
          <a:xfrm>
            <a:off x="1857356" y="3286124"/>
            <a:ext cx="4071966" cy="71438"/>
          </a:xfrm>
          <a:prstGeom prst="rect">
            <a:avLst/>
          </a:prstGeom>
          <a:gradFill flip="none" rotWithShape="1">
            <a:gsLst>
              <a:gs pos="0">
                <a:srgbClr val="8488C4"/>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55" name="Rectangle 54"/>
          <p:cNvSpPr/>
          <p:nvPr/>
        </p:nvSpPr>
        <p:spPr bwMode="auto">
          <a:xfrm>
            <a:off x="500034" y="3286124"/>
            <a:ext cx="1357322" cy="2643206"/>
          </a:xfrm>
          <a:prstGeom prst="rect">
            <a:avLst/>
          </a:prstGeom>
          <a:blipFill>
            <a:blip r:embed="rId7"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56" name="Freeform 86"/>
          <p:cNvSpPr/>
          <p:nvPr/>
        </p:nvSpPr>
        <p:spPr bwMode="auto">
          <a:xfrm>
            <a:off x="4572000" y="2143116"/>
            <a:ext cx="48507" cy="673894"/>
          </a:xfrm>
          <a:custGeom>
            <a:avLst/>
            <a:gdLst>
              <a:gd name="connsiteX0" fmla="*/ 31966 w 48507"/>
              <a:gd name="connsiteY0" fmla="*/ 673894 h 673894"/>
              <a:gd name="connsiteX1" fmla="*/ 27203 w 48507"/>
              <a:gd name="connsiteY1" fmla="*/ 666750 h 673894"/>
              <a:gd name="connsiteX2" fmla="*/ 31966 w 48507"/>
              <a:gd name="connsiteY2" fmla="*/ 628650 h 673894"/>
              <a:gd name="connsiteX3" fmla="*/ 31966 w 48507"/>
              <a:gd name="connsiteY3" fmla="*/ 578644 h 673894"/>
              <a:gd name="connsiteX4" fmla="*/ 34347 w 48507"/>
              <a:gd name="connsiteY4" fmla="*/ 571500 h 673894"/>
              <a:gd name="connsiteX5" fmla="*/ 41491 w 48507"/>
              <a:gd name="connsiteY5" fmla="*/ 566738 h 673894"/>
              <a:gd name="connsiteX6" fmla="*/ 43872 w 48507"/>
              <a:gd name="connsiteY6" fmla="*/ 559594 h 673894"/>
              <a:gd name="connsiteX7" fmla="*/ 39109 w 48507"/>
              <a:gd name="connsiteY7" fmla="*/ 483394 h 673894"/>
              <a:gd name="connsiteX8" fmla="*/ 34347 w 48507"/>
              <a:gd name="connsiteY8" fmla="*/ 466725 h 673894"/>
              <a:gd name="connsiteX9" fmla="*/ 29584 w 48507"/>
              <a:gd name="connsiteY9" fmla="*/ 459582 h 673894"/>
              <a:gd name="connsiteX10" fmla="*/ 27203 w 48507"/>
              <a:gd name="connsiteY10" fmla="*/ 452438 h 673894"/>
              <a:gd name="connsiteX11" fmla="*/ 20059 w 48507"/>
              <a:gd name="connsiteY11" fmla="*/ 438150 h 673894"/>
              <a:gd name="connsiteX12" fmla="*/ 22441 w 48507"/>
              <a:gd name="connsiteY12" fmla="*/ 421482 h 673894"/>
              <a:gd name="connsiteX13" fmla="*/ 29584 w 48507"/>
              <a:gd name="connsiteY13" fmla="*/ 397669 h 673894"/>
              <a:gd name="connsiteX14" fmla="*/ 31966 w 48507"/>
              <a:gd name="connsiteY14" fmla="*/ 385763 h 673894"/>
              <a:gd name="connsiteX15" fmla="*/ 29584 w 48507"/>
              <a:gd name="connsiteY15" fmla="*/ 347663 h 673894"/>
              <a:gd name="connsiteX16" fmla="*/ 27203 w 48507"/>
              <a:gd name="connsiteY16" fmla="*/ 338138 h 673894"/>
              <a:gd name="connsiteX17" fmla="*/ 24822 w 48507"/>
              <a:gd name="connsiteY17" fmla="*/ 283369 h 673894"/>
              <a:gd name="connsiteX18" fmla="*/ 22441 w 48507"/>
              <a:gd name="connsiteY18" fmla="*/ 276225 h 673894"/>
              <a:gd name="connsiteX19" fmla="*/ 20059 w 48507"/>
              <a:gd name="connsiteY19" fmla="*/ 266700 h 673894"/>
              <a:gd name="connsiteX20" fmla="*/ 17678 w 48507"/>
              <a:gd name="connsiteY20" fmla="*/ 223838 h 673894"/>
              <a:gd name="connsiteX21" fmla="*/ 12916 w 48507"/>
              <a:gd name="connsiteY21" fmla="*/ 209550 h 673894"/>
              <a:gd name="connsiteX22" fmla="*/ 10534 w 48507"/>
              <a:gd name="connsiteY22" fmla="*/ 202407 h 673894"/>
              <a:gd name="connsiteX23" fmla="*/ 12916 w 48507"/>
              <a:gd name="connsiteY23" fmla="*/ 180975 h 673894"/>
              <a:gd name="connsiteX24" fmla="*/ 15297 w 48507"/>
              <a:gd name="connsiteY24" fmla="*/ 169069 h 673894"/>
              <a:gd name="connsiteX25" fmla="*/ 17678 w 48507"/>
              <a:gd name="connsiteY25" fmla="*/ 154782 h 673894"/>
              <a:gd name="connsiteX26" fmla="*/ 15297 w 48507"/>
              <a:gd name="connsiteY26" fmla="*/ 85725 h 673894"/>
              <a:gd name="connsiteX27" fmla="*/ 12916 w 48507"/>
              <a:gd name="connsiteY27" fmla="*/ 78582 h 673894"/>
              <a:gd name="connsiteX28" fmla="*/ 5772 w 48507"/>
              <a:gd name="connsiteY28" fmla="*/ 54769 h 673894"/>
              <a:gd name="connsiteX29" fmla="*/ 5772 w 48507"/>
              <a:gd name="connsiteY29" fmla="*/ 0 h 67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507" h="673894">
                <a:moveTo>
                  <a:pt x="31966" y="673894"/>
                </a:moveTo>
                <a:cubicBezTo>
                  <a:pt x="30378" y="671513"/>
                  <a:pt x="27382" y="669606"/>
                  <a:pt x="27203" y="666750"/>
                </a:cubicBezTo>
                <a:cubicBezTo>
                  <a:pt x="25848" y="645074"/>
                  <a:pt x="27263" y="642754"/>
                  <a:pt x="31966" y="628650"/>
                </a:cubicBezTo>
                <a:cubicBezTo>
                  <a:pt x="29961" y="594578"/>
                  <a:pt x="26167" y="598939"/>
                  <a:pt x="31966" y="578644"/>
                </a:cubicBezTo>
                <a:cubicBezTo>
                  <a:pt x="32656" y="576230"/>
                  <a:pt x="32779" y="573460"/>
                  <a:pt x="34347" y="571500"/>
                </a:cubicBezTo>
                <a:cubicBezTo>
                  <a:pt x="36135" y="569265"/>
                  <a:pt x="39110" y="568325"/>
                  <a:pt x="41491" y="566738"/>
                </a:cubicBezTo>
                <a:cubicBezTo>
                  <a:pt x="42285" y="564357"/>
                  <a:pt x="43872" y="562104"/>
                  <a:pt x="43872" y="559594"/>
                </a:cubicBezTo>
                <a:cubicBezTo>
                  <a:pt x="43872" y="452267"/>
                  <a:pt x="48507" y="516285"/>
                  <a:pt x="39109" y="483394"/>
                </a:cubicBezTo>
                <a:cubicBezTo>
                  <a:pt x="38092" y="479835"/>
                  <a:pt x="36250" y="470530"/>
                  <a:pt x="34347" y="466725"/>
                </a:cubicBezTo>
                <a:cubicBezTo>
                  <a:pt x="33067" y="464165"/>
                  <a:pt x="31172" y="461963"/>
                  <a:pt x="29584" y="459582"/>
                </a:cubicBezTo>
                <a:cubicBezTo>
                  <a:pt x="28790" y="457201"/>
                  <a:pt x="28325" y="454683"/>
                  <a:pt x="27203" y="452438"/>
                </a:cubicBezTo>
                <a:cubicBezTo>
                  <a:pt x="17968" y="433965"/>
                  <a:pt x="26049" y="456114"/>
                  <a:pt x="20059" y="438150"/>
                </a:cubicBezTo>
                <a:cubicBezTo>
                  <a:pt x="20853" y="432594"/>
                  <a:pt x="21437" y="427004"/>
                  <a:pt x="22441" y="421482"/>
                </a:cubicBezTo>
                <a:cubicBezTo>
                  <a:pt x="23881" y="413563"/>
                  <a:pt x="27098" y="405128"/>
                  <a:pt x="29584" y="397669"/>
                </a:cubicBezTo>
                <a:cubicBezTo>
                  <a:pt x="30864" y="393829"/>
                  <a:pt x="31172" y="389732"/>
                  <a:pt x="31966" y="385763"/>
                </a:cubicBezTo>
                <a:cubicBezTo>
                  <a:pt x="31172" y="373063"/>
                  <a:pt x="30850" y="360325"/>
                  <a:pt x="29584" y="347663"/>
                </a:cubicBezTo>
                <a:cubicBezTo>
                  <a:pt x="29258" y="344407"/>
                  <a:pt x="27445" y="341402"/>
                  <a:pt x="27203" y="338138"/>
                </a:cubicBezTo>
                <a:cubicBezTo>
                  <a:pt x="25853" y="319914"/>
                  <a:pt x="26223" y="301589"/>
                  <a:pt x="24822" y="283369"/>
                </a:cubicBezTo>
                <a:cubicBezTo>
                  <a:pt x="24630" y="280866"/>
                  <a:pt x="23131" y="278639"/>
                  <a:pt x="22441" y="276225"/>
                </a:cubicBezTo>
                <a:cubicBezTo>
                  <a:pt x="21542" y="273078"/>
                  <a:pt x="20853" y="269875"/>
                  <a:pt x="20059" y="266700"/>
                </a:cubicBezTo>
                <a:cubicBezTo>
                  <a:pt x="19265" y="252413"/>
                  <a:pt x="19453" y="238037"/>
                  <a:pt x="17678" y="223838"/>
                </a:cubicBezTo>
                <a:cubicBezTo>
                  <a:pt x="17055" y="218857"/>
                  <a:pt x="14504" y="214313"/>
                  <a:pt x="12916" y="209550"/>
                </a:cubicBezTo>
                <a:lnTo>
                  <a:pt x="10534" y="202407"/>
                </a:lnTo>
                <a:cubicBezTo>
                  <a:pt x="11328" y="195263"/>
                  <a:pt x="11899" y="188091"/>
                  <a:pt x="12916" y="180975"/>
                </a:cubicBezTo>
                <a:cubicBezTo>
                  <a:pt x="13488" y="176968"/>
                  <a:pt x="14573" y="173051"/>
                  <a:pt x="15297" y="169069"/>
                </a:cubicBezTo>
                <a:cubicBezTo>
                  <a:pt x="16161" y="164319"/>
                  <a:pt x="16884" y="159544"/>
                  <a:pt x="17678" y="154782"/>
                </a:cubicBezTo>
                <a:cubicBezTo>
                  <a:pt x="16884" y="131763"/>
                  <a:pt x="16734" y="108713"/>
                  <a:pt x="15297" y="85725"/>
                </a:cubicBezTo>
                <a:cubicBezTo>
                  <a:pt x="15140" y="83220"/>
                  <a:pt x="13606" y="80995"/>
                  <a:pt x="12916" y="78582"/>
                </a:cubicBezTo>
                <a:cubicBezTo>
                  <a:pt x="5715" y="53381"/>
                  <a:pt x="17093" y="88737"/>
                  <a:pt x="5772" y="54769"/>
                </a:cubicBezTo>
                <a:cubicBezTo>
                  <a:pt x="0" y="37449"/>
                  <a:pt x="5772" y="18256"/>
                  <a:pt x="5772" y="0"/>
                </a:cubicBezTo>
              </a:path>
            </a:pathLst>
          </a:cu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57" name="TextBox 77"/>
          <p:cNvSpPr txBox="1"/>
          <p:nvPr/>
        </p:nvSpPr>
        <p:spPr>
          <a:xfrm rot="16200000">
            <a:off x="-999034" y="4570878"/>
            <a:ext cx="2571768" cy="430887"/>
          </a:xfrm>
          <a:prstGeom prst="rect">
            <a:avLst/>
          </a:prstGeom>
          <a:noFill/>
        </p:spPr>
        <p:txBody>
          <a:bodyPr wrap="square" rtlCol="0">
            <a:spAutoFit/>
          </a:bodyPr>
          <a:lstStyle/>
          <a:p>
            <a:pPr algn="r" rtl="1"/>
            <a:r>
              <a:rPr lang="ar" sz="1100" b="0" i="0" u="none" baseline="0">
                <a:latin typeface="Calibri" pitchFamily="34" charset="0"/>
              </a:rPr>
              <a:t>المرجع : الدكتور هـ. هارلو</a:t>
            </a:r>
          </a:p>
          <a:p>
            <a:pPr algn="r" rtl="1"/>
            <a:r>
              <a:rPr lang="ar" sz="1100" b="0" i="0" u="none" baseline="0">
                <a:latin typeface="Calibri" pitchFamily="34" charset="0"/>
              </a:rPr>
              <a:t>جامعة ويسكونسين - ماديسون</a:t>
            </a:r>
            <a:endParaRPr lang="ar" sz="1100" dirty="0">
              <a:latin typeface="Calibri" pitchFamily="34" charset="0"/>
            </a:endParaRPr>
          </a:p>
        </p:txBody>
      </p:sp>
      <p:sp>
        <p:nvSpPr>
          <p:cNvPr id="59" name="Titre 1"/>
          <p:cNvSpPr>
            <a:spLocks noGrp="1"/>
          </p:cNvSpPr>
          <p:nvPr>
            <p:ph type="title"/>
          </p:nvPr>
        </p:nvSpPr>
        <p:spPr>
          <a:xfrm>
            <a:off x="457200" y="274638"/>
            <a:ext cx="8218488" cy="635000"/>
          </a:xfrm>
        </p:spPr>
        <p:txBody>
          <a:bodyPr/>
          <a:lstStyle/>
          <a:p>
            <a:pPr algn="r" rtl="1"/>
            <a:r>
              <a:rPr lang="ar" b="1" i="0" u="none" baseline="0"/>
              <a:t>تجربة الموزة</a:t>
            </a:r>
            <a:endParaRPr lang="ar" dirty="0"/>
          </a:p>
        </p:txBody>
      </p:sp>
      <p:sp>
        <p:nvSpPr>
          <p:cNvPr id="58" name="Espace réservé du pied de page 3"/>
          <p:cNvSpPr>
            <a:spLocks noGrp="1"/>
          </p:cNvSpPr>
          <p:nvPr>
            <p:ph type="ftr" sz="quarter" idx="13"/>
          </p:nvPr>
        </p:nvSpPr>
        <p:spPr>
          <a:xfrm>
            <a:off x="457200" y="6411913"/>
            <a:ext cx="5562600" cy="365125"/>
          </a:xfrm>
        </p:spPr>
        <p:txBody>
          <a:bodyPr/>
          <a:lstStyle/>
          <a:p>
            <a:pPr algn="r" rtl="1">
              <a:defRPr/>
            </a:pPr>
            <a:r>
              <a:rPr lang="ar" b="0" i="0" u="none" baseline="0" dirty="0"/>
              <a:t>مجموعة دمج الصحة والسلامة والأمن والمجتمع والبيئة </a:t>
            </a:r>
            <a:r>
              <a:rPr lang="ar" b="0" i="0" u="none" baseline="0" dirty="0" smtClean="0"/>
              <a:t>(</a:t>
            </a:r>
            <a:r>
              <a:rPr lang="fr-FR" b="0" i="0" u="none" baseline="0" dirty="0" smtClean="0"/>
              <a:t>H3SE</a:t>
            </a:r>
            <a:r>
              <a:rPr lang="ar" b="0" i="0" u="none" baseline="0" dirty="0" smtClean="0"/>
              <a:t>) </a:t>
            </a:r>
            <a:r>
              <a:rPr lang="ar" b="0" i="0" u="none" baseline="0" dirty="0"/>
              <a:t>- المناهج الدراسية الأساسية العامة 4.2 - العمل الجماعي, وعلاقة التسلسل الهرمي الوظيفي / تقييم التأثيرات البيئية – الإصدار الثاني</a:t>
            </a:r>
            <a:endParaRPr lang="ar" altLang="fr-FR" dirty="0"/>
          </a:p>
        </p:txBody>
      </p:sp>
    </p:spTree>
    <p:extLst>
      <p:ext uri="{BB962C8B-B14F-4D97-AF65-F5344CB8AC3E}">
        <p14:creationId xmlns:p14="http://schemas.microsoft.com/office/powerpoint/2010/main" val="2140042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4"/>
          </p:nvPr>
        </p:nvSpPr>
        <p:spPr/>
        <p:txBody>
          <a:bodyPr/>
          <a:lstStyle/>
          <a:p>
            <a:pPr algn="l" rtl="1"/>
            <a:fld id="{02164524-7C97-8945-A4B0-CAF166782E85}" type="slidenum">
              <a:rPr/>
              <a:pPr/>
              <a:t>14</a:t>
            </a:fld>
            <a:endParaRPr lang="ar" altLang="fr-FR"/>
          </a:p>
        </p:txBody>
      </p:sp>
      <p:pic>
        <p:nvPicPr>
          <p:cNvPr id="6" name="Picture 83" descr="monkey7.jpg"/>
          <p:cNvPicPr>
            <a:picLocks noChangeAspect="1"/>
          </p:cNvPicPr>
          <p:nvPr/>
        </p:nvPicPr>
        <p:blipFill>
          <a:blip r:embed="rId3" cstate="print">
            <a:duotone>
              <a:schemeClr val="accent3">
                <a:shade val="45000"/>
                <a:satMod val="135000"/>
              </a:schemeClr>
              <a:prstClr val="white"/>
            </a:duotone>
          </a:blip>
          <a:stretch>
            <a:fillRect/>
          </a:stretch>
        </p:blipFill>
        <p:spPr>
          <a:xfrm>
            <a:off x="5000628" y="5000636"/>
            <a:ext cx="857256" cy="896944"/>
          </a:xfrm>
          <a:prstGeom prst="rect">
            <a:avLst/>
          </a:prstGeom>
        </p:spPr>
      </p:pic>
      <p:pic>
        <p:nvPicPr>
          <p:cNvPr id="7" name="Picture 82" descr="monkey7.jpg"/>
          <p:cNvPicPr>
            <a:picLocks noChangeAspect="1"/>
          </p:cNvPicPr>
          <p:nvPr/>
        </p:nvPicPr>
        <p:blipFill>
          <a:blip r:embed="rId3" cstate="print">
            <a:duotone>
              <a:schemeClr val="accent3">
                <a:shade val="45000"/>
                <a:satMod val="135000"/>
              </a:schemeClr>
              <a:prstClr val="white"/>
            </a:duotone>
          </a:blip>
          <a:stretch>
            <a:fillRect/>
          </a:stretch>
        </p:blipFill>
        <p:spPr>
          <a:xfrm>
            <a:off x="4214810" y="4857760"/>
            <a:ext cx="857256" cy="896944"/>
          </a:xfrm>
          <a:prstGeom prst="rect">
            <a:avLst/>
          </a:prstGeom>
        </p:spPr>
      </p:pic>
      <p:pic>
        <p:nvPicPr>
          <p:cNvPr id="8" name="Picture 80" descr="monkey7.jpg"/>
          <p:cNvPicPr>
            <a:picLocks noChangeAspect="1"/>
          </p:cNvPicPr>
          <p:nvPr/>
        </p:nvPicPr>
        <p:blipFill>
          <a:blip r:embed="rId3" cstate="print">
            <a:duotone>
              <a:schemeClr val="accent3">
                <a:shade val="45000"/>
                <a:satMod val="135000"/>
              </a:schemeClr>
              <a:prstClr val="white"/>
            </a:duotone>
          </a:blip>
          <a:stretch>
            <a:fillRect/>
          </a:stretch>
        </p:blipFill>
        <p:spPr>
          <a:xfrm>
            <a:off x="3357554" y="5032386"/>
            <a:ext cx="857256" cy="896944"/>
          </a:xfrm>
          <a:prstGeom prst="rect">
            <a:avLst/>
          </a:prstGeom>
        </p:spPr>
      </p:pic>
      <p:pic>
        <p:nvPicPr>
          <p:cNvPr id="9" name="Picture 87" descr="monkey7.jpg"/>
          <p:cNvPicPr>
            <a:picLocks noChangeAspect="1"/>
          </p:cNvPicPr>
          <p:nvPr/>
        </p:nvPicPr>
        <p:blipFill>
          <a:blip r:embed="rId3" cstate="print">
            <a:duotone>
              <a:schemeClr val="accent3">
                <a:shade val="45000"/>
                <a:satMod val="135000"/>
              </a:schemeClr>
              <a:prstClr val="white"/>
            </a:duotone>
          </a:blip>
          <a:stretch>
            <a:fillRect/>
          </a:stretch>
        </p:blipFill>
        <p:spPr>
          <a:xfrm>
            <a:off x="1714480" y="5032386"/>
            <a:ext cx="857256" cy="896944"/>
          </a:xfrm>
          <a:prstGeom prst="rect">
            <a:avLst/>
          </a:prstGeom>
        </p:spPr>
      </p:pic>
      <p:pic>
        <p:nvPicPr>
          <p:cNvPr id="10" name="Picture 81" descr="monkey7.jpg"/>
          <p:cNvPicPr>
            <a:picLocks noChangeAspect="1"/>
          </p:cNvPicPr>
          <p:nvPr/>
        </p:nvPicPr>
        <p:blipFill>
          <a:blip r:embed="rId3" cstate="print">
            <a:duotone>
              <a:schemeClr val="accent3">
                <a:shade val="45000"/>
                <a:satMod val="135000"/>
              </a:schemeClr>
              <a:prstClr val="white"/>
            </a:duotone>
          </a:blip>
          <a:stretch>
            <a:fillRect/>
          </a:stretch>
        </p:blipFill>
        <p:spPr>
          <a:xfrm>
            <a:off x="2571736" y="5000636"/>
            <a:ext cx="857256" cy="896944"/>
          </a:xfrm>
          <a:prstGeom prst="rect">
            <a:avLst/>
          </a:prstGeom>
        </p:spPr>
      </p:pic>
      <p:grpSp>
        <p:nvGrpSpPr>
          <p:cNvPr id="11" name="Group 44"/>
          <p:cNvGrpSpPr/>
          <p:nvPr/>
        </p:nvGrpSpPr>
        <p:grpSpPr>
          <a:xfrm rot="7823472">
            <a:off x="1435300" y="4341849"/>
            <a:ext cx="3479258" cy="312091"/>
            <a:chOff x="1071538" y="2310819"/>
            <a:chExt cx="3479258" cy="312091"/>
          </a:xfrm>
        </p:grpSpPr>
        <p:sp>
          <p:nvSpPr>
            <p:cNvPr id="12" name="Rectangle 11"/>
            <p:cNvSpPr/>
            <p:nvPr/>
          </p:nvSpPr>
          <p:spPr bwMode="auto">
            <a:xfrm>
              <a:off x="1071538" y="2310819"/>
              <a:ext cx="3479258" cy="46611"/>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1071538" y="2571744"/>
              <a:ext cx="3334776" cy="51166"/>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rot="5400000">
              <a:off x="111001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rot="5400000">
              <a:off x="125289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rot="5400000">
              <a:off x="139576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rot="5400000">
              <a:off x="153864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rot="5400000">
              <a:off x="168151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rot="5400000">
              <a:off x="182439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rot="5400000">
              <a:off x="196727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21" name="Rectangle 20"/>
            <p:cNvSpPr/>
            <p:nvPr/>
          </p:nvSpPr>
          <p:spPr bwMode="auto">
            <a:xfrm rot="5400000">
              <a:off x="211014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rot="5400000">
              <a:off x="225302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23" name="Rectangle 22"/>
            <p:cNvSpPr/>
            <p:nvPr/>
          </p:nvSpPr>
          <p:spPr bwMode="auto">
            <a:xfrm rot="5400000">
              <a:off x="239589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rot="5400000">
              <a:off x="253877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rot="5400000">
              <a:off x="268165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rot="5400000">
              <a:off x="282452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rot="5400000">
              <a:off x="296740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rot="5400000">
              <a:off x="311027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29" name="Rectangle 28"/>
            <p:cNvSpPr/>
            <p:nvPr/>
          </p:nvSpPr>
          <p:spPr bwMode="auto">
            <a:xfrm rot="5400000">
              <a:off x="325315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30" name="Rectangle 29"/>
            <p:cNvSpPr/>
            <p:nvPr/>
          </p:nvSpPr>
          <p:spPr bwMode="auto">
            <a:xfrm rot="5400000">
              <a:off x="339603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rot="5400000">
              <a:off x="353890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32" name="Rectangle 31"/>
            <p:cNvSpPr/>
            <p:nvPr/>
          </p:nvSpPr>
          <p:spPr bwMode="auto">
            <a:xfrm rot="5400000">
              <a:off x="368178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33" name="Rectangle 32"/>
            <p:cNvSpPr/>
            <p:nvPr/>
          </p:nvSpPr>
          <p:spPr bwMode="auto">
            <a:xfrm rot="5400000">
              <a:off x="382465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34" name="Rectangle 33"/>
            <p:cNvSpPr/>
            <p:nvPr/>
          </p:nvSpPr>
          <p:spPr bwMode="auto">
            <a:xfrm rot="5400000">
              <a:off x="396753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35" name="Rectangle 34"/>
            <p:cNvSpPr/>
            <p:nvPr/>
          </p:nvSpPr>
          <p:spPr bwMode="auto">
            <a:xfrm rot="5400000">
              <a:off x="411041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grpSp>
      <p:sp>
        <p:nvSpPr>
          <p:cNvPr id="36" name="Rectangle 3"/>
          <p:cNvSpPr txBox="1">
            <a:spLocks noChangeArrowheads="1"/>
          </p:cNvSpPr>
          <p:nvPr/>
        </p:nvSpPr>
        <p:spPr bwMode="auto">
          <a:xfrm>
            <a:off x="214282" y="1142984"/>
            <a:ext cx="8715436" cy="19288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85750" indent="-285750" algn="r" rtl="1" eaLnBrk="1" hangingPunct="1">
              <a:spcBef>
                <a:spcPts val="300"/>
              </a:spcBef>
              <a:spcAft>
                <a:spcPts val="300"/>
              </a:spcAft>
              <a:buClr>
                <a:srgbClr val="A90025"/>
              </a:buClr>
              <a:buSzPct val="120000"/>
              <a:buFont typeface="Lucida Grande" charset="0"/>
              <a:buChar char="●"/>
            </a:pPr>
            <a:r>
              <a:rPr lang="ar" sz="1400" b="1" i="0" u="none" baseline="0">
                <a:latin typeface="+mn-lt"/>
              </a:rPr>
              <a:t>دعونا نطلق على ذلك اسم "الوعي الجماعي"، "الطريقة التي نتصرف بها دائما"، "الطريقة التي تجري بها الأمور هنا".</a:t>
            </a:r>
          </a:p>
          <a:p>
            <a:pPr marL="285750" indent="-285750" algn="r" rtl="1" eaLnBrk="1" hangingPunct="1">
              <a:spcBef>
                <a:spcPts val="300"/>
              </a:spcBef>
              <a:spcAft>
                <a:spcPts val="300"/>
              </a:spcAft>
              <a:buClr>
                <a:srgbClr val="A90025"/>
              </a:buClr>
              <a:buSzPct val="120000"/>
              <a:buFont typeface="Lucida Grande" charset="0"/>
              <a:buChar char="●"/>
            </a:pPr>
            <a:r>
              <a:rPr lang="ar" sz="1400" b="1" i="0" u="none" baseline="0">
                <a:latin typeface="+mn-lt"/>
              </a:rPr>
              <a:t>وفي عالمنا، تُعد النتائج هي نفسها:</a:t>
            </a:r>
          </a:p>
          <a:p>
            <a:pPr marL="447675" lvl="1" indent="-180975" algn="r" defTabSz="533400" rtl="1" eaLnBrk="1" hangingPunct="1">
              <a:spcBef>
                <a:spcPts val="300"/>
              </a:spcBef>
              <a:spcAft>
                <a:spcPts val="300"/>
              </a:spcAft>
              <a:buClr>
                <a:srgbClr val="A90025"/>
              </a:buClr>
              <a:buSzPct val="120000"/>
              <a:buFont typeface="Lucida Grande" charset="0"/>
              <a:buChar char="-"/>
            </a:pPr>
            <a:r>
              <a:rPr lang="ar" sz="1400" b="1" i="0" u="none" baseline="0">
                <a:latin typeface="+mn-lt"/>
              </a:rPr>
              <a:t>إن انتشار العادات السيئة، والتكيف السلبي، وقمع أي تحد ... يمكنه أن يكون </a:t>
            </a:r>
            <a:r>
              <a:rPr lang="ar" sz="1400" b="1" i="0" u="sng" baseline="0">
                <a:latin typeface="+mn-lt"/>
              </a:rPr>
              <a:t>محبطًا</a:t>
            </a:r>
            <a:r>
              <a:rPr lang="ar" sz="1400" b="1" i="0" u="none" baseline="0">
                <a:latin typeface="+mn-lt"/>
              </a:rPr>
              <a:t> جدًا بالنسبة لكل من يحاول إحداث تغيير إيجابي، وخاصة عندما يتعلق الأمر بالسلوكيات.</a:t>
            </a:r>
            <a:endParaRPr lang="ar" sz="1400" b="1" dirty="0">
              <a:latin typeface="+mn-lt"/>
            </a:endParaRPr>
          </a:p>
        </p:txBody>
      </p:sp>
      <p:pic>
        <p:nvPicPr>
          <p:cNvPr id="37" name="Picture 13" descr="banana1.jpg"/>
          <p:cNvPicPr>
            <a:picLocks noChangeAspect="1"/>
          </p:cNvPicPr>
          <p:nvPr/>
        </p:nvPicPr>
        <p:blipFill>
          <a:blip r:embed="rId5" cstate="print"/>
          <a:stretch>
            <a:fillRect/>
          </a:stretch>
        </p:blipFill>
        <p:spPr>
          <a:xfrm rot="18840787">
            <a:off x="4286840" y="2849719"/>
            <a:ext cx="524706" cy="351149"/>
          </a:xfrm>
          <a:prstGeom prst="rect">
            <a:avLst/>
          </a:prstGeom>
        </p:spPr>
      </p:pic>
      <p:sp>
        <p:nvSpPr>
          <p:cNvPr id="38" name="Rectangle 37"/>
          <p:cNvSpPr/>
          <p:nvPr/>
        </p:nvSpPr>
        <p:spPr bwMode="auto">
          <a:xfrm>
            <a:off x="500034" y="5929330"/>
            <a:ext cx="5429288" cy="71438"/>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39" name="Rectangle 38"/>
          <p:cNvSpPr/>
          <p:nvPr/>
        </p:nvSpPr>
        <p:spPr bwMode="auto">
          <a:xfrm>
            <a:off x="185735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40" name="Rectangle 39"/>
          <p:cNvSpPr/>
          <p:nvPr/>
        </p:nvSpPr>
        <p:spPr bwMode="auto">
          <a:xfrm>
            <a:off x="214310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41" name="Rectangle 40"/>
          <p:cNvSpPr/>
          <p:nvPr/>
        </p:nvSpPr>
        <p:spPr bwMode="auto">
          <a:xfrm>
            <a:off x="242886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42" name="Rectangle 41"/>
          <p:cNvSpPr/>
          <p:nvPr/>
        </p:nvSpPr>
        <p:spPr bwMode="auto">
          <a:xfrm>
            <a:off x="271461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43" name="Rectangle 42"/>
          <p:cNvSpPr/>
          <p:nvPr/>
        </p:nvSpPr>
        <p:spPr bwMode="auto">
          <a:xfrm>
            <a:off x="300036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44" name="Rectangle 43"/>
          <p:cNvSpPr/>
          <p:nvPr/>
        </p:nvSpPr>
        <p:spPr bwMode="auto">
          <a:xfrm>
            <a:off x="328611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45" name="Rectangle 44"/>
          <p:cNvSpPr/>
          <p:nvPr/>
        </p:nvSpPr>
        <p:spPr bwMode="auto">
          <a:xfrm>
            <a:off x="357186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46" name="Rectangle 45"/>
          <p:cNvSpPr/>
          <p:nvPr/>
        </p:nvSpPr>
        <p:spPr bwMode="auto">
          <a:xfrm>
            <a:off x="385762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47" name="Rectangle 46"/>
          <p:cNvSpPr/>
          <p:nvPr/>
        </p:nvSpPr>
        <p:spPr bwMode="auto">
          <a:xfrm>
            <a:off x="414337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48" name="Rectangle 47"/>
          <p:cNvSpPr/>
          <p:nvPr/>
        </p:nvSpPr>
        <p:spPr bwMode="auto">
          <a:xfrm>
            <a:off x="442912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49" name="Rectangle 48"/>
          <p:cNvSpPr/>
          <p:nvPr/>
        </p:nvSpPr>
        <p:spPr bwMode="auto">
          <a:xfrm>
            <a:off x="471487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50" name="Rectangle 49"/>
          <p:cNvSpPr/>
          <p:nvPr/>
        </p:nvSpPr>
        <p:spPr bwMode="auto">
          <a:xfrm>
            <a:off x="500062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51" name="Rectangle 50"/>
          <p:cNvSpPr/>
          <p:nvPr/>
        </p:nvSpPr>
        <p:spPr bwMode="auto">
          <a:xfrm>
            <a:off x="528638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52" name="Rectangle 51"/>
          <p:cNvSpPr/>
          <p:nvPr/>
        </p:nvSpPr>
        <p:spPr bwMode="auto">
          <a:xfrm>
            <a:off x="557213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53" name="Rectangle 52"/>
          <p:cNvSpPr/>
          <p:nvPr/>
        </p:nvSpPr>
        <p:spPr bwMode="auto">
          <a:xfrm>
            <a:off x="585788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54" name="Rectangle 53"/>
          <p:cNvSpPr/>
          <p:nvPr/>
        </p:nvSpPr>
        <p:spPr bwMode="auto">
          <a:xfrm>
            <a:off x="1857356" y="3286124"/>
            <a:ext cx="4071966" cy="71438"/>
          </a:xfrm>
          <a:prstGeom prst="rect">
            <a:avLst/>
          </a:prstGeom>
          <a:gradFill flip="none" rotWithShape="1">
            <a:gsLst>
              <a:gs pos="0">
                <a:srgbClr val="8488C4"/>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55" name="Rectangle 54"/>
          <p:cNvSpPr/>
          <p:nvPr/>
        </p:nvSpPr>
        <p:spPr bwMode="auto">
          <a:xfrm>
            <a:off x="500034" y="3286124"/>
            <a:ext cx="1357322" cy="2643206"/>
          </a:xfrm>
          <a:prstGeom prst="rect">
            <a:avLst/>
          </a:prstGeom>
          <a:blipFill>
            <a:blip r:embed="rId7"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56" name="Freeform 86"/>
          <p:cNvSpPr/>
          <p:nvPr/>
        </p:nvSpPr>
        <p:spPr bwMode="auto">
          <a:xfrm>
            <a:off x="4572000" y="2143116"/>
            <a:ext cx="48507" cy="673894"/>
          </a:xfrm>
          <a:custGeom>
            <a:avLst/>
            <a:gdLst>
              <a:gd name="connsiteX0" fmla="*/ 31966 w 48507"/>
              <a:gd name="connsiteY0" fmla="*/ 673894 h 673894"/>
              <a:gd name="connsiteX1" fmla="*/ 27203 w 48507"/>
              <a:gd name="connsiteY1" fmla="*/ 666750 h 673894"/>
              <a:gd name="connsiteX2" fmla="*/ 31966 w 48507"/>
              <a:gd name="connsiteY2" fmla="*/ 628650 h 673894"/>
              <a:gd name="connsiteX3" fmla="*/ 31966 w 48507"/>
              <a:gd name="connsiteY3" fmla="*/ 578644 h 673894"/>
              <a:gd name="connsiteX4" fmla="*/ 34347 w 48507"/>
              <a:gd name="connsiteY4" fmla="*/ 571500 h 673894"/>
              <a:gd name="connsiteX5" fmla="*/ 41491 w 48507"/>
              <a:gd name="connsiteY5" fmla="*/ 566738 h 673894"/>
              <a:gd name="connsiteX6" fmla="*/ 43872 w 48507"/>
              <a:gd name="connsiteY6" fmla="*/ 559594 h 673894"/>
              <a:gd name="connsiteX7" fmla="*/ 39109 w 48507"/>
              <a:gd name="connsiteY7" fmla="*/ 483394 h 673894"/>
              <a:gd name="connsiteX8" fmla="*/ 34347 w 48507"/>
              <a:gd name="connsiteY8" fmla="*/ 466725 h 673894"/>
              <a:gd name="connsiteX9" fmla="*/ 29584 w 48507"/>
              <a:gd name="connsiteY9" fmla="*/ 459582 h 673894"/>
              <a:gd name="connsiteX10" fmla="*/ 27203 w 48507"/>
              <a:gd name="connsiteY10" fmla="*/ 452438 h 673894"/>
              <a:gd name="connsiteX11" fmla="*/ 20059 w 48507"/>
              <a:gd name="connsiteY11" fmla="*/ 438150 h 673894"/>
              <a:gd name="connsiteX12" fmla="*/ 22441 w 48507"/>
              <a:gd name="connsiteY12" fmla="*/ 421482 h 673894"/>
              <a:gd name="connsiteX13" fmla="*/ 29584 w 48507"/>
              <a:gd name="connsiteY13" fmla="*/ 397669 h 673894"/>
              <a:gd name="connsiteX14" fmla="*/ 31966 w 48507"/>
              <a:gd name="connsiteY14" fmla="*/ 385763 h 673894"/>
              <a:gd name="connsiteX15" fmla="*/ 29584 w 48507"/>
              <a:gd name="connsiteY15" fmla="*/ 347663 h 673894"/>
              <a:gd name="connsiteX16" fmla="*/ 27203 w 48507"/>
              <a:gd name="connsiteY16" fmla="*/ 338138 h 673894"/>
              <a:gd name="connsiteX17" fmla="*/ 24822 w 48507"/>
              <a:gd name="connsiteY17" fmla="*/ 283369 h 673894"/>
              <a:gd name="connsiteX18" fmla="*/ 22441 w 48507"/>
              <a:gd name="connsiteY18" fmla="*/ 276225 h 673894"/>
              <a:gd name="connsiteX19" fmla="*/ 20059 w 48507"/>
              <a:gd name="connsiteY19" fmla="*/ 266700 h 673894"/>
              <a:gd name="connsiteX20" fmla="*/ 17678 w 48507"/>
              <a:gd name="connsiteY20" fmla="*/ 223838 h 673894"/>
              <a:gd name="connsiteX21" fmla="*/ 12916 w 48507"/>
              <a:gd name="connsiteY21" fmla="*/ 209550 h 673894"/>
              <a:gd name="connsiteX22" fmla="*/ 10534 w 48507"/>
              <a:gd name="connsiteY22" fmla="*/ 202407 h 673894"/>
              <a:gd name="connsiteX23" fmla="*/ 12916 w 48507"/>
              <a:gd name="connsiteY23" fmla="*/ 180975 h 673894"/>
              <a:gd name="connsiteX24" fmla="*/ 15297 w 48507"/>
              <a:gd name="connsiteY24" fmla="*/ 169069 h 673894"/>
              <a:gd name="connsiteX25" fmla="*/ 17678 w 48507"/>
              <a:gd name="connsiteY25" fmla="*/ 154782 h 673894"/>
              <a:gd name="connsiteX26" fmla="*/ 15297 w 48507"/>
              <a:gd name="connsiteY26" fmla="*/ 85725 h 673894"/>
              <a:gd name="connsiteX27" fmla="*/ 12916 w 48507"/>
              <a:gd name="connsiteY27" fmla="*/ 78582 h 673894"/>
              <a:gd name="connsiteX28" fmla="*/ 5772 w 48507"/>
              <a:gd name="connsiteY28" fmla="*/ 54769 h 673894"/>
              <a:gd name="connsiteX29" fmla="*/ 5772 w 48507"/>
              <a:gd name="connsiteY29" fmla="*/ 0 h 67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507" h="673894">
                <a:moveTo>
                  <a:pt x="31966" y="673894"/>
                </a:moveTo>
                <a:cubicBezTo>
                  <a:pt x="30378" y="671513"/>
                  <a:pt x="27382" y="669606"/>
                  <a:pt x="27203" y="666750"/>
                </a:cubicBezTo>
                <a:cubicBezTo>
                  <a:pt x="25848" y="645074"/>
                  <a:pt x="27263" y="642754"/>
                  <a:pt x="31966" y="628650"/>
                </a:cubicBezTo>
                <a:cubicBezTo>
                  <a:pt x="29961" y="594578"/>
                  <a:pt x="26167" y="598939"/>
                  <a:pt x="31966" y="578644"/>
                </a:cubicBezTo>
                <a:cubicBezTo>
                  <a:pt x="32656" y="576230"/>
                  <a:pt x="32779" y="573460"/>
                  <a:pt x="34347" y="571500"/>
                </a:cubicBezTo>
                <a:cubicBezTo>
                  <a:pt x="36135" y="569265"/>
                  <a:pt x="39110" y="568325"/>
                  <a:pt x="41491" y="566738"/>
                </a:cubicBezTo>
                <a:cubicBezTo>
                  <a:pt x="42285" y="564357"/>
                  <a:pt x="43872" y="562104"/>
                  <a:pt x="43872" y="559594"/>
                </a:cubicBezTo>
                <a:cubicBezTo>
                  <a:pt x="43872" y="452267"/>
                  <a:pt x="48507" y="516285"/>
                  <a:pt x="39109" y="483394"/>
                </a:cubicBezTo>
                <a:cubicBezTo>
                  <a:pt x="38092" y="479835"/>
                  <a:pt x="36250" y="470530"/>
                  <a:pt x="34347" y="466725"/>
                </a:cubicBezTo>
                <a:cubicBezTo>
                  <a:pt x="33067" y="464165"/>
                  <a:pt x="31172" y="461963"/>
                  <a:pt x="29584" y="459582"/>
                </a:cubicBezTo>
                <a:cubicBezTo>
                  <a:pt x="28790" y="457201"/>
                  <a:pt x="28325" y="454683"/>
                  <a:pt x="27203" y="452438"/>
                </a:cubicBezTo>
                <a:cubicBezTo>
                  <a:pt x="17968" y="433965"/>
                  <a:pt x="26049" y="456114"/>
                  <a:pt x="20059" y="438150"/>
                </a:cubicBezTo>
                <a:cubicBezTo>
                  <a:pt x="20853" y="432594"/>
                  <a:pt x="21437" y="427004"/>
                  <a:pt x="22441" y="421482"/>
                </a:cubicBezTo>
                <a:cubicBezTo>
                  <a:pt x="23881" y="413563"/>
                  <a:pt x="27098" y="405128"/>
                  <a:pt x="29584" y="397669"/>
                </a:cubicBezTo>
                <a:cubicBezTo>
                  <a:pt x="30864" y="393829"/>
                  <a:pt x="31172" y="389732"/>
                  <a:pt x="31966" y="385763"/>
                </a:cubicBezTo>
                <a:cubicBezTo>
                  <a:pt x="31172" y="373063"/>
                  <a:pt x="30850" y="360325"/>
                  <a:pt x="29584" y="347663"/>
                </a:cubicBezTo>
                <a:cubicBezTo>
                  <a:pt x="29258" y="344407"/>
                  <a:pt x="27445" y="341402"/>
                  <a:pt x="27203" y="338138"/>
                </a:cubicBezTo>
                <a:cubicBezTo>
                  <a:pt x="25853" y="319914"/>
                  <a:pt x="26223" y="301589"/>
                  <a:pt x="24822" y="283369"/>
                </a:cubicBezTo>
                <a:cubicBezTo>
                  <a:pt x="24630" y="280866"/>
                  <a:pt x="23131" y="278639"/>
                  <a:pt x="22441" y="276225"/>
                </a:cubicBezTo>
                <a:cubicBezTo>
                  <a:pt x="21542" y="273078"/>
                  <a:pt x="20853" y="269875"/>
                  <a:pt x="20059" y="266700"/>
                </a:cubicBezTo>
                <a:cubicBezTo>
                  <a:pt x="19265" y="252413"/>
                  <a:pt x="19453" y="238037"/>
                  <a:pt x="17678" y="223838"/>
                </a:cubicBezTo>
                <a:cubicBezTo>
                  <a:pt x="17055" y="218857"/>
                  <a:pt x="14504" y="214313"/>
                  <a:pt x="12916" y="209550"/>
                </a:cubicBezTo>
                <a:lnTo>
                  <a:pt x="10534" y="202407"/>
                </a:lnTo>
                <a:cubicBezTo>
                  <a:pt x="11328" y="195263"/>
                  <a:pt x="11899" y="188091"/>
                  <a:pt x="12916" y="180975"/>
                </a:cubicBezTo>
                <a:cubicBezTo>
                  <a:pt x="13488" y="176968"/>
                  <a:pt x="14573" y="173051"/>
                  <a:pt x="15297" y="169069"/>
                </a:cubicBezTo>
                <a:cubicBezTo>
                  <a:pt x="16161" y="164319"/>
                  <a:pt x="16884" y="159544"/>
                  <a:pt x="17678" y="154782"/>
                </a:cubicBezTo>
                <a:cubicBezTo>
                  <a:pt x="16884" y="131763"/>
                  <a:pt x="16734" y="108713"/>
                  <a:pt x="15297" y="85725"/>
                </a:cubicBezTo>
                <a:cubicBezTo>
                  <a:pt x="15140" y="83220"/>
                  <a:pt x="13606" y="80995"/>
                  <a:pt x="12916" y="78582"/>
                </a:cubicBezTo>
                <a:cubicBezTo>
                  <a:pt x="5715" y="53381"/>
                  <a:pt x="17093" y="88737"/>
                  <a:pt x="5772" y="54769"/>
                </a:cubicBezTo>
                <a:cubicBezTo>
                  <a:pt x="0" y="37449"/>
                  <a:pt x="5772" y="18256"/>
                  <a:pt x="5772" y="0"/>
                </a:cubicBezTo>
              </a:path>
            </a:pathLst>
          </a:cu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57" name="Titre 1"/>
          <p:cNvSpPr>
            <a:spLocks noGrp="1"/>
          </p:cNvSpPr>
          <p:nvPr>
            <p:ph type="title"/>
          </p:nvPr>
        </p:nvSpPr>
        <p:spPr>
          <a:xfrm>
            <a:off x="457200" y="274638"/>
            <a:ext cx="8218488" cy="635000"/>
          </a:xfrm>
        </p:spPr>
        <p:txBody>
          <a:bodyPr/>
          <a:lstStyle/>
          <a:p>
            <a:pPr algn="r" rtl="1"/>
            <a:r>
              <a:rPr lang="ar" b="1" i="0" u="none" baseline="0"/>
              <a:t>تجربة الموزة</a:t>
            </a:r>
            <a:endParaRPr lang="ar" dirty="0"/>
          </a:p>
        </p:txBody>
      </p:sp>
      <p:sp>
        <p:nvSpPr>
          <p:cNvPr id="58" name="TextBox 77"/>
          <p:cNvSpPr txBox="1"/>
          <p:nvPr/>
        </p:nvSpPr>
        <p:spPr>
          <a:xfrm rot="16200000">
            <a:off x="-999034" y="4570878"/>
            <a:ext cx="2571768" cy="430887"/>
          </a:xfrm>
          <a:prstGeom prst="rect">
            <a:avLst/>
          </a:prstGeom>
          <a:noFill/>
        </p:spPr>
        <p:txBody>
          <a:bodyPr wrap="square" rtlCol="0">
            <a:spAutoFit/>
          </a:bodyPr>
          <a:lstStyle/>
          <a:p>
            <a:pPr algn="r" rtl="1"/>
            <a:r>
              <a:rPr lang="ar" sz="1100" b="0" i="0" u="none" baseline="0">
                <a:latin typeface="Calibri" pitchFamily="34" charset="0"/>
              </a:rPr>
              <a:t>المرجع : الدكتور هـ. هارلو</a:t>
            </a:r>
          </a:p>
          <a:p>
            <a:pPr algn="r" rtl="1"/>
            <a:r>
              <a:rPr lang="ar" sz="1100" b="0" i="0" u="none" baseline="0">
                <a:latin typeface="Calibri" pitchFamily="34" charset="0"/>
              </a:rPr>
              <a:t>جامعة ويسكونسين - ماديسون</a:t>
            </a:r>
            <a:endParaRPr lang="ar" sz="1100" dirty="0">
              <a:latin typeface="Calibri" pitchFamily="34" charset="0"/>
            </a:endParaRPr>
          </a:p>
        </p:txBody>
      </p:sp>
      <p:sp>
        <p:nvSpPr>
          <p:cNvPr id="59" name="Espace réservé du pied de page 3"/>
          <p:cNvSpPr>
            <a:spLocks noGrp="1"/>
          </p:cNvSpPr>
          <p:nvPr>
            <p:ph type="ftr" sz="quarter" idx="13"/>
          </p:nvPr>
        </p:nvSpPr>
        <p:spPr>
          <a:xfrm>
            <a:off x="457200" y="6411913"/>
            <a:ext cx="5562600" cy="365125"/>
          </a:xfrm>
        </p:spPr>
        <p:txBody>
          <a:bodyPr/>
          <a:lstStyle/>
          <a:p>
            <a:pPr algn="r" rtl="1">
              <a:defRPr/>
            </a:pPr>
            <a:r>
              <a:rPr lang="ar" b="0" i="0" u="none" baseline="0" dirty="0"/>
              <a:t>مجموعة دمج الصحة والسلامة والأمن والمجتمع والبيئة </a:t>
            </a:r>
            <a:r>
              <a:rPr lang="ar" b="0" i="0" u="none" baseline="0" dirty="0" smtClean="0"/>
              <a:t>(</a:t>
            </a:r>
            <a:r>
              <a:rPr lang="fr-FR" b="0" i="0" u="none" baseline="0" dirty="0" smtClean="0"/>
              <a:t>H3SE</a:t>
            </a:r>
            <a:r>
              <a:rPr lang="ar" b="0" i="0" u="none" baseline="0" dirty="0" smtClean="0"/>
              <a:t>) </a:t>
            </a:r>
            <a:r>
              <a:rPr lang="ar" b="0" i="0" u="none" baseline="0" dirty="0"/>
              <a:t>- المناهج الدراسية الأساسية العامة 4.2 - العمل الجماعي, وعلاقة التسلسل الهرمي الوظيفي / تقييم التأثيرات البيئية – الإصدار الثاني</a:t>
            </a:r>
            <a:endParaRPr lang="ar" altLang="fr-FR" dirty="0"/>
          </a:p>
        </p:txBody>
      </p:sp>
    </p:spTree>
    <p:extLst>
      <p:ext uri="{BB962C8B-B14F-4D97-AF65-F5344CB8AC3E}">
        <p14:creationId xmlns:p14="http://schemas.microsoft.com/office/powerpoint/2010/main" val="1587041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 b="1" i="0" u="none" baseline="0"/>
              <a:t>الاجتماع الافتتاحي</a:t>
            </a:r>
            <a:endParaRPr lang="ar" dirty="0"/>
          </a:p>
        </p:txBody>
      </p:sp>
      <p:sp>
        <p:nvSpPr>
          <p:cNvPr id="5" name="Espace réservé du numéro de diapositive 4"/>
          <p:cNvSpPr>
            <a:spLocks noGrp="1"/>
          </p:cNvSpPr>
          <p:nvPr>
            <p:ph type="sldNum" sz="quarter" idx="14"/>
          </p:nvPr>
        </p:nvSpPr>
        <p:spPr/>
        <p:txBody>
          <a:bodyPr/>
          <a:lstStyle/>
          <a:p>
            <a:pPr algn="l" rtl="1"/>
            <a:fld id="{02164524-7C97-8945-A4B0-CAF166782E85}" type="slidenum">
              <a:rPr/>
              <a:pPr/>
              <a:t>15</a:t>
            </a:fld>
            <a:endParaRPr lang="ar" altLang="fr-FR"/>
          </a:p>
        </p:txBody>
      </p:sp>
      <p:pic>
        <p:nvPicPr>
          <p:cNvPr id="6" name="Image 5"/>
          <p:cNvPicPr>
            <a:picLocks noChangeAspect="1"/>
          </p:cNvPicPr>
          <p:nvPr/>
        </p:nvPicPr>
        <p:blipFill>
          <a:blip r:embed="rId2"/>
          <a:stretch>
            <a:fillRect/>
          </a:stretch>
        </p:blipFill>
        <p:spPr>
          <a:xfrm>
            <a:off x="2411760" y="1844824"/>
            <a:ext cx="4667510" cy="2880000"/>
          </a:xfrm>
          <a:prstGeom prst="rect">
            <a:avLst/>
          </a:prstGeom>
        </p:spPr>
      </p:pic>
      <p:sp>
        <p:nvSpPr>
          <p:cNvPr id="7" name="Espace réservé du pied de page 3"/>
          <p:cNvSpPr>
            <a:spLocks noGrp="1"/>
          </p:cNvSpPr>
          <p:nvPr>
            <p:ph type="ftr" sz="quarter" idx="13"/>
          </p:nvPr>
        </p:nvSpPr>
        <p:spPr>
          <a:xfrm>
            <a:off x="457200" y="6411913"/>
            <a:ext cx="5562600" cy="365125"/>
          </a:xfrm>
        </p:spPr>
        <p:txBody>
          <a:bodyPr/>
          <a:lstStyle/>
          <a:p>
            <a:pPr algn="r" rtl="1">
              <a:defRPr/>
            </a:pPr>
            <a:r>
              <a:rPr lang="ar" b="0" i="0" u="none" baseline="0" dirty="0"/>
              <a:t>مجموعة دمج الصحة والسلامة والأمن والمجتمع والبيئة </a:t>
            </a:r>
            <a:r>
              <a:rPr lang="ar" b="0" i="0" u="none" baseline="0" dirty="0" smtClean="0"/>
              <a:t>(</a:t>
            </a:r>
            <a:r>
              <a:rPr lang="fr-FR" b="0" i="0" u="none" baseline="0" dirty="0" smtClean="0"/>
              <a:t>H3SE</a:t>
            </a:r>
            <a:r>
              <a:rPr lang="ar" b="0" i="0" u="none" baseline="0" dirty="0" smtClean="0"/>
              <a:t>) </a:t>
            </a:r>
            <a:r>
              <a:rPr lang="ar" b="0" i="0" u="none" baseline="0" dirty="0"/>
              <a:t>- المناهج الدراسية الأساسية العامة 4.2 - العمل الجماعي, وعلاقة التسلسل الهرمي الوظيفي / تقييم التأثيرات البيئية – الإصدار الثاني</a:t>
            </a:r>
            <a:endParaRPr lang="ar" altLang="fr-FR" dirty="0"/>
          </a:p>
        </p:txBody>
      </p:sp>
    </p:spTree>
    <p:extLst>
      <p:ext uri="{BB962C8B-B14F-4D97-AF65-F5344CB8AC3E}">
        <p14:creationId xmlns:p14="http://schemas.microsoft.com/office/powerpoint/2010/main" val="4849662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 b="1" i="0" u="none" baseline="0"/>
              <a:t>ما نتوقعه من المدير</a:t>
            </a:r>
            <a:endParaRPr lang="ar" dirty="0"/>
          </a:p>
        </p:txBody>
      </p:sp>
      <p:sp>
        <p:nvSpPr>
          <p:cNvPr id="3" name="Espace réservé du texte 2"/>
          <p:cNvSpPr>
            <a:spLocks noGrp="1"/>
          </p:cNvSpPr>
          <p:nvPr>
            <p:ph type="body" sz="quarter" idx="12"/>
          </p:nvPr>
        </p:nvSpPr>
        <p:spPr/>
        <p:txBody>
          <a:bodyPr/>
          <a:lstStyle/>
          <a:p>
            <a:pPr marL="0" indent="0" algn="just" rtl="1">
              <a:buNone/>
            </a:pPr>
            <a:r>
              <a:rPr lang="ar" b="1" i="0" u="none" baseline="0"/>
              <a:t>قُم بتوصيل الرسائل بالممارسات العملية:</a:t>
            </a:r>
            <a:endParaRPr lang="ar" dirty="0"/>
          </a:p>
          <a:p>
            <a:pPr lvl="0" algn="just" rtl="1"/>
            <a:r>
              <a:rPr lang="ar" b="0" i="0" u="none" baseline="0"/>
              <a:t>إلحاق الأعمال بالأقوال.</a:t>
            </a:r>
            <a:endParaRPr lang="ar" dirty="0"/>
          </a:p>
          <a:p>
            <a:pPr lvl="0" algn="just" rtl="1"/>
            <a:r>
              <a:rPr lang="ar" b="0" i="0" u="none" baseline="0"/>
              <a:t>إعطاء ردود فعل حقيقية حول الإجراءات المتفق عليها.</a:t>
            </a:r>
            <a:endParaRPr lang="ar" dirty="0"/>
          </a:p>
          <a:p>
            <a:pPr lvl="0" algn="just" rtl="1"/>
            <a:r>
              <a:rPr lang="ar" b="0" i="0" u="none" baseline="0"/>
              <a:t>تشجيع القيام بالتنبيه في المواقف التي تشتمل على مخاطر.</a:t>
            </a:r>
            <a:endParaRPr lang="ar" dirty="0"/>
          </a:p>
          <a:p>
            <a:pPr lvl="0" algn="just" rtl="1"/>
            <a:r>
              <a:rPr lang="ar" b="0" i="0" u="none" baseline="0"/>
              <a:t>الاستماع إلى المقاولين وممثلي الموظفين. </a:t>
            </a:r>
          </a:p>
          <a:p>
            <a:pPr lvl="0" algn="just" rtl="1"/>
            <a:r>
              <a:rPr lang="ar" b="0" i="0" u="none" baseline="0"/>
              <a:t>إفساح المجال للنقاش بشأن التناقضات بين القواعد والتعليمات.</a:t>
            </a:r>
            <a:endParaRPr lang="ar" dirty="0"/>
          </a:p>
          <a:p>
            <a:pPr algn="just" rtl="1"/>
            <a:r>
              <a:rPr lang="ar" b="0" i="0" u="none" baseline="0"/>
              <a:t>السماح لجميع الأفراد بالتعبير عن أنفسهم.</a:t>
            </a:r>
            <a:endParaRPr lang="ar" dirty="0"/>
          </a:p>
          <a:p>
            <a:pPr algn="just" rtl="1"/>
            <a:r>
              <a:rPr lang="ar" b="0" i="0" u="none" baseline="0"/>
              <a:t>ضمان تقديم التوضيحات في حالة شعور شخص ما بالشك.</a:t>
            </a:r>
          </a:p>
          <a:p>
            <a:pPr algn="just" rtl="1"/>
            <a:r>
              <a:rPr lang="ar" b="0" i="0" u="none" baseline="0"/>
              <a:t>الفصل في حالة المواقف التي تحتاج إلى تحكيم.</a:t>
            </a:r>
            <a:endParaRPr lang="ar" b="1" dirty="0"/>
          </a:p>
          <a:p>
            <a:pPr lvl="0" algn="just" rtl="1"/>
            <a:r>
              <a:rPr lang="ar" b="0" i="0" u="none" baseline="0"/>
              <a:t>الأخذ بعين الاعتبار للواقع الميداني في تحديد المهام. </a:t>
            </a:r>
          </a:p>
          <a:p>
            <a:pPr algn="just" rtl="1"/>
            <a:endParaRPr lang="ar" dirty="0"/>
          </a:p>
        </p:txBody>
      </p:sp>
      <p:sp>
        <p:nvSpPr>
          <p:cNvPr id="5" name="Espace réservé du numéro de diapositive 4"/>
          <p:cNvSpPr>
            <a:spLocks noGrp="1"/>
          </p:cNvSpPr>
          <p:nvPr>
            <p:ph type="sldNum" sz="quarter" idx="14"/>
          </p:nvPr>
        </p:nvSpPr>
        <p:spPr/>
        <p:txBody>
          <a:bodyPr/>
          <a:lstStyle/>
          <a:p>
            <a:pPr algn="l" rtl="1"/>
            <a:fld id="{02164524-7C97-8945-A4B0-CAF166782E85}" type="slidenum">
              <a:rPr/>
              <a:pPr/>
              <a:t>16</a:t>
            </a:fld>
            <a:endParaRPr lang="ar" altLang="fr-FR"/>
          </a:p>
        </p:txBody>
      </p:sp>
      <p:sp>
        <p:nvSpPr>
          <p:cNvPr id="6" name="Rectangle 8"/>
          <p:cNvSpPr>
            <a:spLocks noChangeArrowheads="1"/>
          </p:cNvSpPr>
          <p:nvPr/>
        </p:nvSpPr>
        <p:spPr bwMode="auto">
          <a:xfrm>
            <a:off x="1094836" y="5445224"/>
            <a:ext cx="6943216" cy="553998"/>
          </a:xfrm>
          <a:prstGeom prst="rect">
            <a:avLst/>
          </a:prstGeom>
          <a:solidFill>
            <a:schemeClr val="bg1"/>
          </a:solidFill>
          <a:ln w="19050">
            <a:solidFill>
              <a:srgbClr val="BD2B0B"/>
            </a:solidFill>
            <a:miter lim="800000"/>
            <a:headEnd/>
            <a:tailEnd/>
          </a:ln>
        </p:spPr>
        <p:txBody>
          <a:bodyPr wrap="square" lIns="0" tIns="0" rIns="252000" bIns="0" anchor="t">
            <a:spAutoFit/>
          </a:bodyPr>
          <a:lstStyle/>
          <a:p>
            <a:pPr algn="ctr" rtl="1" eaLnBrk="1" hangingPunct="1">
              <a:spcBef>
                <a:spcPts val="0"/>
              </a:spcBef>
              <a:spcAft>
                <a:spcPts val="0"/>
              </a:spcAft>
              <a:buFont typeface="Lucida Grande"/>
              <a:buNone/>
            </a:pPr>
            <a:endParaRPr lang="ar" altLang="fr-FR" sz="800" b="1" dirty="0" smtClean="0">
              <a:solidFill>
                <a:srgbClr val="A90025"/>
              </a:solidFill>
            </a:endParaRPr>
          </a:p>
          <a:p>
            <a:pPr algn="ctr" rtl="1" eaLnBrk="1" hangingPunct="1">
              <a:spcBef>
                <a:spcPts val="0"/>
              </a:spcBef>
              <a:spcAft>
                <a:spcPts val="0"/>
              </a:spcAft>
              <a:buFont typeface="Lucida Grande"/>
              <a:buNone/>
            </a:pPr>
            <a:r>
              <a:rPr lang="ar" sz="2000" b="1" i="0" u="none" baseline="0">
                <a:solidFill>
                  <a:srgbClr val="A90025"/>
                </a:solidFill>
              </a:rPr>
              <a:t>الاستماع إلى فريق العمل لديه</a:t>
            </a:r>
          </a:p>
          <a:p>
            <a:pPr algn="ctr" rtl="1" eaLnBrk="1" hangingPunct="1">
              <a:spcBef>
                <a:spcPts val="0"/>
              </a:spcBef>
              <a:spcAft>
                <a:spcPts val="0"/>
              </a:spcAft>
              <a:buFont typeface="Lucida Grande"/>
              <a:buNone/>
            </a:pPr>
            <a:endParaRPr lang="ar" altLang="fr-FR" sz="800" b="1" dirty="0">
              <a:solidFill>
                <a:srgbClr val="A90025"/>
              </a:solidFill>
            </a:endParaRPr>
          </a:p>
        </p:txBody>
      </p:sp>
      <p:sp>
        <p:nvSpPr>
          <p:cNvPr id="7" name="Espace réservé du pied de page 3"/>
          <p:cNvSpPr>
            <a:spLocks noGrp="1"/>
          </p:cNvSpPr>
          <p:nvPr>
            <p:ph type="ftr" sz="quarter" idx="13"/>
          </p:nvPr>
        </p:nvSpPr>
        <p:spPr>
          <a:xfrm>
            <a:off x="457200" y="6411913"/>
            <a:ext cx="5562600" cy="365125"/>
          </a:xfrm>
        </p:spPr>
        <p:txBody>
          <a:bodyPr/>
          <a:lstStyle/>
          <a:p>
            <a:pPr algn="r" rtl="1">
              <a:defRPr/>
            </a:pPr>
            <a:r>
              <a:rPr lang="ar" b="0" i="0" u="none" baseline="0" dirty="0"/>
              <a:t>مجموعة دمج الصحة والسلامة والأمن والمجتمع والبيئة </a:t>
            </a:r>
            <a:r>
              <a:rPr lang="ar" b="0" i="0" u="none" baseline="0" dirty="0" smtClean="0"/>
              <a:t>(</a:t>
            </a:r>
            <a:r>
              <a:rPr lang="fr-FR" b="0" i="0" u="none" baseline="0" dirty="0" smtClean="0"/>
              <a:t>H3SE</a:t>
            </a:r>
            <a:r>
              <a:rPr lang="ar" b="0" i="0" u="none" baseline="0" dirty="0" smtClean="0"/>
              <a:t>) </a:t>
            </a:r>
            <a:r>
              <a:rPr lang="ar" b="0" i="0" u="none" baseline="0" dirty="0"/>
              <a:t>- المناهج الدراسية الأساسية العامة 4.2 - العمل الجماعي, وعلاقة التسلسل الهرمي الوظيفي / تقييم التأثيرات البيئية – الإصدار الثاني</a:t>
            </a:r>
            <a:endParaRPr lang="ar" altLang="fr-FR" dirty="0"/>
          </a:p>
        </p:txBody>
      </p:sp>
    </p:spTree>
    <p:extLst>
      <p:ext uri="{BB962C8B-B14F-4D97-AF65-F5344CB8AC3E}">
        <p14:creationId xmlns:p14="http://schemas.microsoft.com/office/powerpoint/2010/main" val="5589360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 b="1" i="0" u="none" baseline="0"/>
              <a:t>ما نتوقعه من الجميع</a:t>
            </a:r>
            <a:endParaRPr lang="ar" dirty="0"/>
          </a:p>
        </p:txBody>
      </p:sp>
      <p:sp>
        <p:nvSpPr>
          <p:cNvPr id="3" name="Espace réservé du texte 2"/>
          <p:cNvSpPr>
            <a:spLocks noGrp="1"/>
          </p:cNvSpPr>
          <p:nvPr>
            <p:ph type="body" sz="quarter" idx="12"/>
          </p:nvPr>
        </p:nvSpPr>
        <p:spPr/>
        <p:txBody>
          <a:bodyPr/>
          <a:lstStyle/>
          <a:p>
            <a:pPr marL="0" indent="0" algn="r" rtl="1">
              <a:buNone/>
            </a:pPr>
            <a:endParaRPr lang="ar" b="1" dirty="0" smtClean="0"/>
          </a:p>
          <a:p>
            <a:pPr marL="0" indent="0" algn="r" rtl="1">
              <a:buNone/>
            </a:pPr>
            <a:r>
              <a:rPr lang="ar" b="1" i="0" u="none" baseline="0"/>
              <a:t>إشراك الجميع:</a:t>
            </a:r>
          </a:p>
          <a:p>
            <a:pPr algn="r" rtl="1"/>
            <a:r>
              <a:rPr lang="ar" b="0" i="0" u="none" baseline="0"/>
              <a:t>التعبير / إثارة أي شك يتعلق بموقف ما.</a:t>
            </a:r>
            <a:endParaRPr lang="ar" dirty="0"/>
          </a:p>
          <a:p>
            <a:pPr algn="r" rtl="1"/>
            <a:r>
              <a:rPr lang="ar" b="0" i="0" u="none" baseline="0"/>
              <a:t>احترام ما يقوله زملاؤكم. </a:t>
            </a:r>
            <a:endParaRPr lang="ar" dirty="0"/>
          </a:p>
          <a:p>
            <a:pPr lvl="0" algn="r" rtl="1"/>
            <a:r>
              <a:rPr lang="ar" b="0" i="0" u="none" baseline="0"/>
              <a:t>الإبلاغ عن أوجه القصور / الانحرافات.</a:t>
            </a:r>
            <a:endParaRPr lang="ar" dirty="0"/>
          </a:p>
          <a:p>
            <a:pPr lvl="0" algn="r" rtl="1"/>
            <a:r>
              <a:rPr lang="ar" b="0" i="0" u="none" baseline="0"/>
              <a:t>إنشاء / مراجعة القواعد / الإجراءات.</a:t>
            </a:r>
            <a:endParaRPr lang="ar" dirty="0"/>
          </a:p>
          <a:p>
            <a:pPr lvl="0" algn="r" rtl="1"/>
            <a:r>
              <a:rPr lang="ar" b="0" i="0" u="none" baseline="0"/>
              <a:t>اتخاذ ردود أفعال.</a:t>
            </a:r>
            <a:endParaRPr lang="ar" dirty="0"/>
          </a:p>
          <a:p>
            <a:pPr lvl="0" algn="r" rtl="1"/>
            <a:endParaRPr lang="ar" dirty="0" smtClean="0"/>
          </a:p>
          <a:p>
            <a:pPr marL="0" indent="0" algn="r" rtl="1">
              <a:buNone/>
            </a:pPr>
            <a:endParaRPr lang="ar" dirty="0"/>
          </a:p>
          <a:p>
            <a:pPr marL="0" indent="0" algn="r" rtl="1">
              <a:buNone/>
            </a:pPr>
            <a:endParaRPr lang="ar" dirty="0"/>
          </a:p>
        </p:txBody>
      </p:sp>
      <p:sp>
        <p:nvSpPr>
          <p:cNvPr id="5" name="Espace réservé du numéro de diapositive 4"/>
          <p:cNvSpPr>
            <a:spLocks noGrp="1"/>
          </p:cNvSpPr>
          <p:nvPr>
            <p:ph type="sldNum" sz="quarter" idx="14"/>
          </p:nvPr>
        </p:nvSpPr>
        <p:spPr/>
        <p:txBody>
          <a:bodyPr/>
          <a:lstStyle/>
          <a:p>
            <a:pPr algn="l" rtl="1"/>
            <a:fld id="{02164524-7C97-8945-A4B0-CAF166782E85}" type="slidenum">
              <a:rPr/>
              <a:pPr/>
              <a:t>17</a:t>
            </a:fld>
            <a:endParaRPr lang="ar" altLang="fr-FR"/>
          </a:p>
        </p:txBody>
      </p:sp>
      <p:sp>
        <p:nvSpPr>
          <p:cNvPr id="6" name="Rectangle 8"/>
          <p:cNvSpPr>
            <a:spLocks noChangeArrowheads="1"/>
          </p:cNvSpPr>
          <p:nvPr/>
        </p:nvSpPr>
        <p:spPr bwMode="auto">
          <a:xfrm>
            <a:off x="1094836" y="4293096"/>
            <a:ext cx="6943216" cy="1477328"/>
          </a:xfrm>
          <a:prstGeom prst="rect">
            <a:avLst/>
          </a:prstGeom>
          <a:solidFill>
            <a:schemeClr val="bg1"/>
          </a:solidFill>
          <a:ln w="19050">
            <a:solidFill>
              <a:srgbClr val="BD2B0B"/>
            </a:solidFill>
            <a:miter lim="800000"/>
            <a:headEnd/>
            <a:tailEnd/>
          </a:ln>
        </p:spPr>
        <p:txBody>
          <a:bodyPr wrap="square" lIns="0" tIns="0" rIns="252000" bIns="0" anchor="t">
            <a:spAutoFit/>
          </a:bodyPr>
          <a:lstStyle/>
          <a:p>
            <a:pPr algn="ctr" rtl="1" eaLnBrk="1" hangingPunct="1">
              <a:spcBef>
                <a:spcPts val="0"/>
              </a:spcBef>
              <a:spcAft>
                <a:spcPts val="0"/>
              </a:spcAft>
              <a:buFont typeface="Lucida Grande"/>
              <a:buNone/>
            </a:pPr>
            <a:endParaRPr lang="ar" altLang="fr-FR" sz="800" b="1" dirty="0" smtClean="0">
              <a:solidFill>
                <a:srgbClr val="A90025"/>
              </a:solidFill>
            </a:endParaRPr>
          </a:p>
          <a:p>
            <a:pPr algn="ctr" rtl="1" eaLnBrk="1" hangingPunct="1">
              <a:spcBef>
                <a:spcPts val="0"/>
              </a:spcBef>
              <a:spcAft>
                <a:spcPts val="0"/>
              </a:spcAft>
              <a:buFont typeface="Lucida Grande"/>
              <a:buNone/>
            </a:pPr>
            <a:r>
              <a:rPr lang="ar" sz="2000" b="1" i="0" u="none" baseline="0">
                <a:solidFill>
                  <a:srgbClr val="A90025"/>
                </a:solidFill>
              </a:rPr>
              <a:t>في حالة وجود شكوك، ينبغي الإخبار عنها بشكل منهجي.</a:t>
            </a:r>
          </a:p>
          <a:p>
            <a:pPr algn="ctr" rtl="1" eaLnBrk="1" hangingPunct="1">
              <a:spcBef>
                <a:spcPts val="0"/>
              </a:spcBef>
              <a:spcAft>
                <a:spcPts val="0"/>
              </a:spcAft>
              <a:buFont typeface="Lucida Grande"/>
              <a:buNone/>
            </a:pPr>
            <a:r>
              <a:rPr lang="ar" sz="2000" b="1" i="0" u="none" baseline="0">
                <a:solidFill>
                  <a:srgbClr val="A90025"/>
                </a:solidFill>
              </a:rPr>
              <a:t>إن الإمساك عن الكلام بشأن أحد المخاطر الرئيسية لا يجعل منك بطلاً، حتى وإن كان ذلك لا يؤدي إلى وقوع حادث.</a:t>
            </a:r>
            <a:endParaRPr lang="ar" sz="2000" b="1" dirty="0" smtClean="0">
              <a:solidFill>
                <a:srgbClr val="A90025"/>
              </a:solidFill>
            </a:endParaRPr>
          </a:p>
          <a:p>
            <a:pPr algn="ctr" rtl="1" eaLnBrk="1" hangingPunct="1">
              <a:spcBef>
                <a:spcPts val="0"/>
              </a:spcBef>
              <a:spcAft>
                <a:spcPts val="0"/>
              </a:spcAft>
              <a:buFont typeface="Lucida Grande"/>
              <a:buNone/>
            </a:pPr>
            <a:endParaRPr lang="ar" altLang="fr-FR" sz="800" b="1" dirty="0">
              <a:solidFill>
                <a:srgbClr val="A90025"/>
              </a:solidFill>
            </a:endParaRPr>
          </a:p>
        </p:txBody>
      </p:sp>
      <p:sp>
        <p:nvSpPr>
          <p:cNvPr id="7" name="Espace réservé du pied de page 3"/>
          <p:cNvSpPr>
            <a:spLocks noGrp="1"/>
          </p:cNvSpPr>
          <p:nvPr>
            <p:ph type="ftr" sz="quarter" idx="13"/>
          </p:nvPr>
        </p:nvSpPr>
        <p:spPr>
          <a:xfrm>
            <a:off x="457200" y="6411913"/>
            <a:ext cx="5562600" cy="365125"/>
          </a:xfrm>
        </p:spPr>
        <p:txBody>
          <a:bodyPr/>
          <a:lstStyle/>
          <a:p>
            <a:pPr algn="r" rtl="1">
              <a:defRPr/>
            </a:pPr>
            <a:r>
              <a:rPr lang="ar" b="0" i="0" u="none" baseline="0" dirty="0"/>
              <a:t>مجموعة دمج الصحة والسلامة والأمن والمجتمع والبيئة </a:t>
            </a:r>
            <a:r>
              <a:rPr lang="ar" b="0" i="0" u="none" baseline="0" dirty="0" smtClean="0"/>
              <a:t>(</a:t>
            </a:r>
            <a:r>
              <a:rPr lang="fr-FR" b="0" i="0" u="none" baseline="0" dirty="0" smtClean="0"/>
              <a:t>H3SE</a:t>
            </a:r>
            <a:r>
              <a:rPr lang="ar" b="0" i="0" u="none" baseline="0" dirty="0" smtClean="0"/>
              <a:t>) </a:t>
            </a:r>
            <a:r>
              <a:rPr lang="ar" b="0" i="0" u="none" baseline="0" dirty="0"/>
              <a:t>- المناهج الدراسية الأساسية العامة 4.2 - العمل الجماعي, وعلاقة التسلسل الهرمي الوظيفي / تقييم التأثيرات البيئية – الإصدار الثاني</a:t>
            </a:r>
            <a:endParaRPr lang="ar" altLang="fr-FR" dirty="0"/>
          </a:p>
        </p:txBody>
      </p:sp>
    </p:spTree>
    <p:extLst>
      <p:ext uri="{BB962C8B-B14F-4D97-AF65-F5344CB8AC3E}">
        <p14:creationId xmlns:p14="http://schemas.microsoft.com/office/powerpoint/2010/main" val="13560651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 b="1" i="0" u="none" baseline="0" dirty="0"/>
              <a:t>المقابلة الشخصية السنوية والصحة والسلامة والأمن والمجتمع والبيئة </a:t>
            </a:r>
            <a:r>
              <a:rPr lang="ar" b="1" i="0" u="none" baseline="0" dirty="0" smtClean="0"/>
              <a:t>(</a:t>
            </a:r>
            <a:r>
              <a:rPr lang="fr-FR" b="1" i="0" u="none" baseline="0" dirty="0" smtClean="0"/>
              <a:t>H3SE</a:t>
            </a:r>
            <a:r>
              <a:rPr lang="ar" b="1" i="0" u="none" baseline="0" dirty="0" smtClean="0"/>
              <a:t>)</a:t>
            </a:r>
            <a:endParaRPr lang="ar" dirty="0"/>
          </a:p>
        </p:txBody>
      </p:sp>
      <p:sp>
        <p:nvSpPr>
          <p:cNvPr id="3" name="Espace réservé du texte 2"/>
          <p:cNvSpPr>
            <a:spLocks noGrp="1"/>
          </p:cNvSpPr>
          <p:nvPr>
            <p:ph type="body" sz="quarter" idx="12"/>
          </p:nvPr>
        </p:nvSpPr>
        <p:spPr/>
        <p:txBody>
          <a:bodyPr/>
          <a:lstStyle/>
          <a:p>
            <a:endParaRPr lang="ar" dirty="0" smtClean="0"/>
          </a:p>
          <a:p>
            <a:pPr algn="r" rtl="1"/>
            <a:r>
              <a:rPr lang="ar" b="0" i="0" u="none" baseline="0" dirty="0"/>
              <a:t>ما هي النوايا الخاصة بتقييم التأثيرات البيئية؟</a:t>
            </a:r>
          </a:p>
          <a:p>
            <a:endParaRPr lang="ar" dirty="0"/>
          </a:p>
          <a:p>
            <a:endParaRPr lang="ar" dirty="0" smtClean="0"/>
          </a:p>
          <a:p>
            <a:endParaRPr lang="ar" dirty="0"/>
          </a:p>
          <a:p>
            <a:pPr algn="r" rtl="1"/>
            <a:r>
              <a:rPr lang="ar" b="0" i="0" u="none" baseline="0" dirty="0"/>
              <a:t>بالنسبة للجزء الخاص بالصحة والسلامة والأمن والمجتمع والبيئة </a:t>
            </a:r>
            <a:r>
              <a:rPr lang="ar" b="0" i="0" u="none" baseline="0" dirty="0" smtClean="0"/>
              <a:t>(</a:t>
            </a:r>
            <a:r>
              <a:rPr lang="fr-FR" b="0" i="0" u="none" baseline="0" dirty="0" smtClean="0"/>
              <a:t>H3SE</a:t>
            </a:r>
            <a:r>
              <a:rPr lang="ar" b="0" i="0" u="none" baseline="0" dirty="0" smtClean="0"/>
              <a:t>)، </a:t>
            </a:r>
            <a:r>
              <a:rPr lang="ar" b="0" i="0" u="none" baseline="0" dirty="0"/>
              <a:t>هل هو مدمج ضمن تقييم التأثيرات البيئية؟</a:t>
            </a:r>
          </a:p>
        </p:txBody>
      </p:sp>
      <p:sp>
        <p:nvSpPr>
          <p:cNvPr id="5" name="Espace réservé du numéro de diapositive 4"/>
          <p:cNvSpPr>
            <a:spLocks noGrp="1"/>
          </p:cNvSpPr>
          <p:nvPr>
            <p:ph type="sldNum" sz="quarter" idx="14"/>
          </p:nvPr>
        </p:nvSpPr>
        <p:spPr/>
        <p:txBody>
          <a:bodyPr/>
          <a:lstStyle/>
          <a:p>
            <a:pPr algn="l" rtl="1"/>
            <a:fld id="{02164524-7C97-8945-A4B0-CAF166782E85}" type="slidenum">
              <a:rPr/>
              <a:pPr/>
              <a:t>18</a:t>
            </a:fld>
            <a:endParaRPr lang="ar" altLang="fr-FR"/>
          </a:p>
        </p:txBody>
      </p:sp>
      <p:sp>
        <p:nvSpPr>
          <p:cNvPr id="6" name="Espace réservé du pied de page 3"/>
          <p:cNvSpPr>
            <a:spLocks noGrp="1"/>
          </p:cNvSpPr>
          <p:nvPr>
            <p:ph type="ftr" sz="quarter" idx="13"/>
          </p:nvPr>
        </p:nvSpPr>
        <p:spPr>
          <a:xfrm>
            <a:off x="457200" y="6411913"/>
            <a:ext cx="5562600" cy="365125"/>
          </a:xfrm>
        </p:spPr>
        <p:txBody>
          <a:bodyPr/>
          <a:lstStyle/>
          <a:p>
            <a:pPr algn="r" rtl="1">
              <a:defRPr/>
            </a:pPr>
            <a:r>
              <a:rPr lang="ar" b="0" i="0" u="none" baseline="0" dirty="0"/>
              <a:t>مجموعة دمج الصحة والسلامة والأمن والمجتمع والبيئة </a:t>
            </a:r>
            <a:r>
              <a:rPr lang="ar" b="0" i="0" u="none" baseline="0" dirty="0" smtClean="0"/>
              <a:t>(</a:t>
            </a:r>
            <a:r>
              <a:rPr lang="fr-FR" b="0" i="0" u="none" baseline="0" dirty="0" smtClean="0"/>
              <a:t>H3SE</a:t>
            </a:r>
            <a:r>
              <a:rPr lang="ar" b="0" i="0" u="none" baseline="0" dirty="0" smtClean="0"/>
              <a:t>) </a:t>
            </a:r>
            <a:r>
              <a:rPr lang="ar" b="0" i="0" u="none" baseline="0" dirty="0"/>
              <a:t>- المناهج الدراسية الأساسية العامة 4.2 - العمل الجماعي, وعلاقة التسلسل الهرمي الوظيفي / تقييم التأثيرات البيئية – الإصدار الثاني</a:t>
            </a:r>
            <a:endParaRPr lang="ar" altLang="fr-FR" dirty="0"/>
          </a:p>
        </p:txBody>
      </p:sp>
    </p:spTree>
    <p:extLst>
      <p:ext uri="{BB962C8B-B14F-4D97-AF65-F5344CB8AC3E}">
        <p14:creationId xmlns:p14="http://schemas.microsoft.com/office/powerpoint/2010/main" val="9935710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 b="1" i="0" u="none" baseline="0" dirty="0"/>
              <a:t>تقييم التأثيرات البيئية وأداء الصحة والسلامة والأمن والمجتمع والبيئة </a:t>
            </a:r>
            <a:r>
              <a:rPr lang="ar" b="1" i="0" u="none" baseline="0" dirty="0" smtClean="0"/>
              <a:t>(</a:t>
            </a:r>
            <a:r>
              <a:rPr lang="fr-FR" b="1" i="0" u="none" baseline="0" dirty="0" smtClean="0"/>
              <a:t>H3SE</a:t>
            </a:r>
            <a:r>
              <a:rPr lang="ar" b="1" i="0" u="none" baseline="0" dirty="0" smtClean="0"/>
              <a:t>)</a:t>
            </a:r>
            <a:endParaRPr lang="ar" dirty="0"/>
          </a:p>
        </p:txBody>
      </p:sp>
      <p:sp>
        <p:nvSpPr>
          <p:cNvPr id="3" name="Espace réservé du texte 2"/>
          <p:cNvSpPr>
            <a:spLocks noGrp="1"/>
          </p:cNvSpPr>
          <p:nvPr>
            <p:ph type="body" sz="quarter" idx="12"/>
          </p:nvPr>
        </p:nvSpPr>
        <p:spPr/>
        <p:txBody>
          <a:bodyPr/>
          <a:lstStyle/>
          <a:p>
            <a:pPr lvl="0" algn="just" rtl="1"/>
            <a:r>
              <a:rPr lang="ar" b="0" i="0" u="none" baseline="0" dirty="0"/>
              <a:t>هدف تقييم التأثيرات البيئية في شأن الصحة والسلامة والأمن والمجتمع والبيئة </a:t>
            </a:r>
            <a:r>
              <a:rPr lang="ar" b="0" i="0" u="none" baseline="0" dirty="0" smtClean="0"/>
              <a:t>(</a:t>
            </a:r>
            <a:r>
              <a:rPr lang="fr-FR" b="0" i="0" u="none" baseline="0" dirty="0" smtClean="0"/>
              <a:t>H3SE</a:t>
            </a:r>
            <a:r>
              <a:rPr lang="ar" b="0" i="0" u="none" baseline="0" dirty="0" smtClean="0"/>
              <a:t>): </a:t>
            </a:r>
            <a:r>
              <a:rPr lang="ar" b="0" i="0" u="none" baseline="0" dirty="0"/>
              <a:t>تطوير أداء الصحة والسلامة والأمن والمجتمع والبيئة </a:t>
            </a:r>
            <a:r>
              <a:rPr lang="ar" b="0" i="0" u="none" baseline="0" dirty="0" smtClean="0"/>
              <a:t>(</a:t>
            </a:r>
            <a:r>
              <a:rPr lang="fr-FR" b="0" i="0" u="none" baseline="0" dirty="0" smtClean="0"/>
              <a:t>H3SE</a:t>
            </a:r>
            <a:r>
              <a:rPr lang="ar" b="0" i="0" u="none" baseline="0" dirty="0" smtClean="0"/>
              <a:t>) </a:t>
            </a:r>
            <a:r>
              <a:rPr lang="ar" b="0" i="0" u="none" baseline="0" dirty="0"/>
              <a:t>لكل فرد.</a:t>
            </a:r>
            <a:endParaRPr lang="ar" dirty="0"/>
          </a:p>
          <a:p>
            <a:pPr lvl="0" algn="just" rtl="1"/>
            <a:endParaRPr lang="ar" dirty="0" smtClean="0"/>
          </a:p>
          <a:p>
            <a:pPr lvl="0" algn="just" rtl="1"/>
            <a:r>
              <a:rPr lang="ar" b="0" i="0" u="none" baseline="0" dirty="0"/>
              <a:t>إن تحقيق الأهداف الفردية للصحة والسلامة والأمن والمجتمع والبيئة </a:t>
            </a:r>
            <a:r>
              <a:rPr lang="ar" b="0" i="0" u="none" baseline="0" dirty="0" smtClean="0"/>
              <a:t>(</a:t>
            </a:r>
            <a:r>
              <a:rPr lang="fr-FR" b="0" i="0" u="none" baseline="0" dirty="0" smtClean="0"/>
              <a:t>H3SE</a:t>
            </a:r>
            <a:r>
              <a:rPr lang="ar" b="0" i="0" u="none" baseline="0" dirty="0" smtClean="0"/>
              <a:t>) </a:t>
            </a:r>
            <a:r>
              <a:rPr lang="ar" b="0" i="0" u="none" baseline="0" dirty="0"/>
              <a:t>يُساهم في أداء توتال "Total" بشأن الصحة والسلامة والأمن والمجتمع والبيئة </a:t>
            </a:r>
            <a:r>
              <a:rPr lang="ar" b="0" i="0" u="none" baseline="0" dirty="0" smtClean="0"/>
              <a:t>(</a:t>
            </a:r>
            <a:r>
              <a:rPr lang="fr-FR" b="0" i="0" u="none" baseline="0" dirty="0" smtClean="0"/>
              <a:t>H3SE</a:t>
            </a:r>
            <a:r>
              <a:rPr lang="ar" b="0" i="0" u="none" baseline="0" dirty="0" smtClean="0"/>
              <a:t>). </a:t>
            </a:r>
            <a:endParaRPr lang="ar" dirty="0" smtClean="0"/>
          </a:p>
          <a:p>
            <a:pPr lvl="0" algn="just" rtl="1"/>
            <a:endParaRPr lang="ar" dirty="0"/>
          </a:p>
          <a:p>
            <a:pPr lvl="0" algn="just" rtl="1"/>
            <a:r>
              <a:rPr lang="ar" b="0" i="0" u="none" baseline="0" dirty="0"/>
              <a:t>أمثلة على الأهداف الفردية للصحة والسلامة والأمن والمجتمع والبيئة </a:t>
            </a:r>
            <a:r>
              <a:rPr lang="ar" b="0" i="0" u="none" baseline="0" dirty="0" smtClean="0"/>
              <a:t>(</a:t>
            </a:r>
            <a:r>
              <a:rPr lang="fr-FR" b="0" i="0" u="none" baseline="0" dirty="0" smtClean="0"/>
              <a:t>H3SE</a:t>
            </a:r>
            <a:r>
              <a:rPr lang="ar" b="0" i="0" u="none" baseline="0" dirty="0" smtClean="0"/>
              <a:t>) </a:t>
            </a:r>
            <a:r>
              <a:rPr lang="ar" b="0" i="0" u="none" baseline="0" dirty="0"/>
              <a:t>ذات الصلة بأهداف المجموعة في شأن الصحة والسلامة والأمن والمجتمع والبيئة </a:t>
            </a:r>
            <a:r>
              <a:rPr lang="ar" b="0" i="0" u="none" baseline="0" dirty="0" smtClean="0"/>
              <a:t>(</a:t>
            </a:r>
            <a:r>
              <a:rPr lang="fr-FR" b="0" i="0" u="none" baseline="0" dirty="0" smtClean="0"/>
              <a:t>H3SE</a:t>
            </a:r>
            <a:r>
              <a:rPr lang="ar" b="0" i="0" u="none" baseline="0" dirty="0" smtClean="0"/>
              <a:t>):</a:t>
            </a:r>
            <a:endParaRPr lang="ar" b="0" i="0" u="none" baseline="0" dirty="0"/>
          </a:p>
          <a:p>
            <a:pPr lvl="1" algn="just" rtl="1"/>
            <a:r>
              <a:rPr lang="ar" b="0" i="0" u="none" baseline="0" dirty="0"/>
              <a:t>… انظر الكُتيب ص.5</a:t>
            </a:r>
            <a:endParaRPr lang="ar" dirty="0"/>
          </a:p>
          <a:p>
            <a:pPr algn="just" rtl="1"/>
            <a:endParaRPr lang="ar" dirty="0"/>
          </a:p>
        </p:txBody>
      </p:sp>
      <p:sp>
        <p:nvSpPr>
          <p:cNvPr id="5" name="Espace réservé du numéro de diapositive 4"/>
          <p:cNvSpPr>
            <a:spLocks noGrp="1"/>
          </p:cNvSpPr>
          <p:nvPr>
            <p:ph type="sldNum" sz="quarter" idx="14"/>
          </p:nvPr>
        </p:nvSpPr>
        <p:spPr/>
        <p:txBody>
          <a:bodyPr/>
          <a:lstStyle/>
          <a:p>
            <a:pPr algn="l" rtl="1"/>
            <a:fld id="{02164524-7C97-8945-A4B0-CAF166782E85}" type="slidenum">
              <a:rPr/>
              <a:pPr/>
              <a:t>19</a:t>
            </a:fld>
            <a:endParaRPr lang="ar" altLang="fr-FR"/>
          </a:p>
        </p:txBody>
      </p:sp>
      <p:sp>
        <p:nvSpPr>
          <p:cNvPr id="6" name="Espace réservé du pied de page 3"/>
          <p:cNvSpPr>
            <a:spLocks noGrp="1"/>
          </p:cNvSpPr>
          <p:nvPr>
            <p:ph type="ftr" sz="quarter" idx="13"/>
          </p:nvPr>
        </p:nvSpPr>
        <p:spPr>
          <a:xfrm>
            <a:off x="457200" y="6411913"/>
            <a:ext cx="5562600" cy="365125"/>
          </a:xfrm>
        </p:spPr>
        <p:txBody>
          <a:bodyPr/>
          <a:lstStyle/>
          <a:p>
            <a:pPr algn="r" rtl="1">
              <a:defRPr/>
            </a:pPr>
            <a:r>
              <a:rPr lang="ar" b="0" i="0" u="none" baseline="0" dirty="0"/>
              <a:t>مجموعة دمج الصحة والسلامة والأمن والمجتمع والبيئة </a:t>
            </a:r>
            <a:r>
              <a:rPr lang="ar" b="0" i="0" u="none" baseline="0" dirty="0" smtClean="0"/>
              <a:t>(</a:t>
            </a:r>
            <a:r>
              <a:rPr lang="fr-FR" b="0" i="0" u="none" baseline="0" dirty="0" smtClean="0"/>
              <a:t>H3SE</a:t>
            </a:r>
            <a:r>
              <a:rPr lang="ar" b="0" i="0" u="none" baseline="0" dirty="0" smtClean="0"/>
              <a:t>) </a:t>
            </a:r>
            <a:r>
              <a:rPr lang="ar" b="0" i="0" u="none" baseline="0" dirty="0"/>
              <a:t>- المناهج الدراسية الأساسية العامة 4.2 - العمل الجماعي, وعلاقة التسلسل الهرمي الوظيفي / تقييم التأثيرات البيئية – الإصدار الثاني</a:t>
            </a:r>
            <a:endParaRPr lang="ar" altLang="fr-FR" dirty="0"/>
          </a:p>
        </p:txBody>
      </p:sp>
    </p:spTree>
    <p:extLst>
      <p:ext uri="{BB962C8B-B14F-4D97-AF65-F5344CB8AC3E}">
        <p14:creationId xmlns:p14="http://schemas.microsoft.com/office/powerpoint/2010/main" val="12301011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 b="1" i="0" u="none" baseline="0"/>
              <a:t>أهداف الوحدة</a:t>
            </a:r>
            <a:endParaRPr lang="ar" dirty="0"/>
          </a:p>
        </p:txBody>
      </p:sp>
      <p:sp>
        <p:nvSpPr>
          <p:cNvPr id="3" name="Espace réservé du texte 2"/>
          <p:cNvSpPr>
            <a:spLocks noGrp="1"/>
          </p:cNvSpPr>
          <p:nvPr>
            <p:ph type="body" sz="quarter" idx="12"/>
          </p:nvPr>
        </p:nvSpPr>
        <p:spPr/>
        <p:txBody>
          <a:bodyPr/>
          <a:lstStyle/>
          <a:p>
            <a:pPr marL="0" indent="0" algn="just" rtl="1">
              <a:buNone/>
            </a:pPr>
            <a:r>
              <a:rPr lang="ar" b="1" i="0" u="none" baseline="0">
                <a:cs typeface="Arial" pitchFamily="34" charset="0"/>
              </a:rPr>
              <a:t>بعد الانتهاء من هذه الوحدة، سوف يكون بإمكانك:</a:t>
            </a:r>
          </a:p>
          <a:p>
            <a:pPr marL="0" indent="0" algn="just" rtl="1">
              <a:buNone/>
            </a:pPr>
            <a:endParaRPr lang="ar" altLang="fr-FR" b="1" dirty="0">
              <a:cs typeface="Arial" pitchFamily="34" charset="0"/>
            </a:endParaRPr>
          </a:p>
          <a:p>
            <a:pPr lvl="0" algn="just" rtl="1"/>
            <a:r>
              <a:rPr lang="ar" b="0" i="0" u="none" baseline="0"/>
              <a:t>فهم القيمة المضافة للعمل الجماعي (المجموعة مقابل الفرد).</a:t>
            </a:r>
          </a:p>
          <a:p>
            <a:pPr lvl="0" algn="just" rtl="1"/>
            <a:r>
              <a:rPr lang="ar" b="0" i="0" u="none" baseline="0"/>
              <a:t>فهم أهمية التعبير عن أنفسهم في حالة الشك في موضوع خاص بالسلامة.</a:t>
            </a:r>
          </a:p>
          <a:p>
            <a:pPr algn="just" rtl="1"/>
            <a:r>
              <a:rPr lang="ar" b="0" i="0" u="none" baseline="0"/>
              <a:t>فهم أهمية مجموعة الصحة والسلامة والبيئة "HSE" في تقييم التأثيرات البيئية، والقدرة على ربطها مع عناصر سياسة الصحة والسلامة والبيئة "HSE". </a:t>
            </a:r>
          </a:p>
        </p:txBody>
      </p:sp>
      <p:sp>
        <p:nvSpPr>
          <p:cNvPr id="4" name="Espace réservé du pied de page 3"/>
          <p:cNvSpPr>
            <a:spLocks noGrp="1"/>
          </p:cNvSpPr>
          <p:nvPr>
            <p:ph type="ftr" sz="quarter" idx="13"/>
          </p:nvPr>
        </p:nvSpPr>
        <p:spPr/>
        <p:txBody>
          <a:bodyPr/>
          <a:lstStyle/>
          <a:p>
            <a:pPr algn="r" rtl="1">
              <a:defRPr/>
            </a:pPr>
            <a:r>
              <a:rPr lang="ar" b="0" i="0" u="none" baseline="0" dirty="0"/>
              <a:t>مجموعة دمج الصحة والسلامة والأمن والمجتمع والبيئة </a:t>
            </a:r>
            <a:r>
              <a:rPr lang="ar" b="0" i="0" u="none" baseline="0" dirty="0" smtClean="0"/>
              <a:t>(</a:t>
            </a:r>
            <a:r>
              <a:rPr lang="fr-FR" dirty="0"/>
              <a:t>H3SE</a:t>
            </a:r>
            <a:r>
              <a:rPr lang="ar" b="0" i="0" u="none" baseline="0" dirty="0" smtClean="0"/>
              <a:t>) </a:t>
            </a:r>
            <a:r>
              <a:rPr lang="ar" b="0" i="0" u="none" baseline="0" dirty="0"/>
              <a:t>- المناهج الدراسية الأساسية العامة 4.2 - العمل الجماعي, وعلاقة التسلسل الهرمي الوظيفي / تقييم التأثيرات البيئية – الإصدار الثاني</a:t>
            </a:r>
            <a:endParaRPr lang="ar" altLang="fr-FR" dirty="0"/>
          </a:p>
        </p:txBody>
      </p:sp>
      <p:sp>
        <p:nvSpPr>
          <p:cNvPr id="5" name="Espace réservé du numéro de diapositive 4"/>
          <p:cNvSpPr>
            <a:spLocks noGrp="1"/>
          </p:cNvSpPr>
          <p:nvPr>
            <p:ph type="sldNum" sz="quarter" idx="14"/>
          </p:nvPr>
        </p:nvSpPr>
        <p:spPr/>
        <p:txBody>
          <a:bodyPr/>
          <a:lstStyle/>
          <a:p>
            <a:pPr algn="l" rtl="1"/>
            <a:fld id="{02164524-7C97-8945-A4B0-CAF166782E85}" type="slidenum">
              <a:rPr/>
              <a:pPr/>
              <a:t>2</a:t>
            </a:fld>
            <a:endParaRPr lang="ar" altLang="fr-FR"/>
          </a:p>
        </p:txBody>
      </p:sp>
    </p:spTree>
    <p:extLst>
      <p:ext uri="{BB962C8B-B14F-4D97-AF65-F5344CB8AC3E}">
        <p14:creationId xmlns:p14="http://schemas.microsoft.com/office/powerpoint/2010/main" val="1816897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eaLnBrk="1" hangingPunct="1">
              <a:defRPr/>
            </a:pPr>
            <a:r>
              <a:rPr lang="ar" b="1" i="0" u="none" baseline="0"/>
              <a:t>فيلم: القوة الجماعية</a:t>
            </a:r>
            <a:endParaRPr lang="ar" dirty="0"/>
          </a:p>
        </p:txBody>
      </p:sp>
      <p:sp>
        <p:nvSpPr>
          <p:cNvPr id="15363"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1"/>
            <a:fld id="{4215D2BC-04AE-D046-A716-B7BD56B52070}" type="slidenum">
              <a:rPr>
                <a:solidFill>
                  <a:srgbClr val="898989"/>
                </a:solidFill>
                <a:ea typeface="Helvetica" charset="0"/>
                <a:cs typeface="Helvetica" charset="0"/>
              </a:rPr>
              <a:pPr/>
              <a:t>3</a:t>
            </a:fld>
            <a:endParaRPr lang="ar" altLang="fr-FR">
              <a:solidFill>
                <a:srgbClr val="898989"/>
              </a:solidFill>
              <a:ea typeface="Helvetica" charset="0"/>
              <a:cs typeface="Helvetica" charset="0"/>
            </a:endParaRPr>
          </a:p>
        </p:txBody>
      </p:sp>
      <p:pic>
        <p:nvPicPr>
          <p:cNvPr id="15364" name="Image 5">
            <a:hlinkClick r:id="rId3" action="ppaction://hlinkfile"/>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4388" y="1538288"/>
            <a:ext cx="7504112"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pied de page 3"/>
          <p:cNvSpPr>
            <a:spLocks noGrp="1"/>
          </p:cNvSpPr>
          <p:nvPr>
            <p:ph type="ftr" sz="quarter" idx="13"/>
          </p:nvPr>
        </p:nvSpPr>
        <p:spPr>
          <a:xfrm>
            <a:off x="457200" y="6411913"/>
            <a:ext cx="5562600" cy="365125"/>
          </a:xfrm>
        </p:spPr>
        <p:txBody>
          <a:bodyPr/>
          <a:lstStyle/>
          <a:p>
            <a:pPr algn="r" rtl="1">
              <a:defRPr/>
            </a:pPr>
            <a:r>
              <a:rPr lang="ar" b="0" i="0" u="none" baseline="0" dirty="0"/>
              <a:t>مجموعة دمج الصحة والسلامة والأمن والمجتمع والبيئة </a:t>
            </a:r>
            <a:r>
              <a:rPr lang="ar" b="0" i="0" u="none" baseline="0" dirty="0" smtClean="0"/>
              <a:t>(</a:t>
            </a:r>
            <a:r>
              <a:rPr lang="fr-FR" dirty="0"/>
              <a:t>H3SE</a:t>
            </a:r>
            <a:r>
              <a:rPr lang="ar" b="0" i="0" u="none" baseline="0" dirty="0" smtClean="0"/>
              <a:t>) </a:t>
            </a:r>
            <a:r>
              <a:rPr lang="ar" b="0" i="0" u="none" baseline="0" dirty="0"/>
              <a:t>- المناهج الدراسية الأساسية العامة 4.2 - العمل الجماعي, وعلاقة التسلسل الهرمي الوظيفي / تقييم التأثيرات البيئية – الإصدار الثاني</a:t>
            </a:r>
            <a:endParaRPr lang="ar" alt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eaLnBrk="1" hangingPunct="1">
              <a:defRPr/>
            </a:pPr>
            <a:r>
              <a:rPr lang="ar" b="1" i="0" u="none" baseline="0"/>
              <a:t>نقاط القوة للعمل الجماعي</a:t>
            </a:r>
            <a:endParaRPr lang="ar" dirty="0"/>
          </a:p>
        </p:txBody>
      </p:sp>
      <p:sp>
        <p:nvSpPr>
          <p:cNvPr id="17410" name="Espace réservé du texte 2"/>
          <p:cNvSpPr>
            <a:spLocks noGrp="1"/>
          </p:cNvSpPr>
          <p:nvPr>
            <p:ph type="body" sz="quarter" idx="12"/>
          </p:nvPr>
        </p:nvSpPr>
        <p:spPr>
          <a:xfrm>
            <a:off x="457200" y="1125538"/>
            <a:ext cx="8218488" cy="5040312"/>
          </a:xfrm>
        </p:spPr>
        <p:txBody>
          <a:bodyPr/>
          <a:lstStyle/>
          <a:p>
            <a:pPr algn="r" rtl="1" eaLnBrk="1" hangingPunct="1"/>
            <a:endParaRPr lang="ar" altLang="fr-FR" dirty="0">
              <a:cs typeface="Arial" charset="0"/>
            </a:endParaRPr>
          </a:p>
          <a:p>
            <a:pPr algn="r" rtl="1" eaLnBrk="1" hangingPunct="1"/>
            <a:endParaRPr lang="ar" altLang="fr-FR" dirty="0">
              <a:cs typeface="Arial" charset="0"/>
            </a:endParaRPr>
          </a:p>
          <a:p>
            <a:pPr algn="r" rtl="1" eaLnBrk="1" hangingPunct="1"/>
            <a:r>
              <a:rPr lang="ar" b="0" i="0" u="none" baseline="0" dirty="0">
                <a:cs typeface="Arial" charset="0"/>
              </a:rPr>
              <a:t>إن أهمية العمل كفريق "القوة الجماعية" تمثل حجر الزاوية للسلامة:</a:t>
            </a:r>
          </a:p>
          <a:p>
            <a:pPr lvl="1" algn="r" rtl="1" eaLnBrk="1" hangingPunct="1"/>
            <a:endParaRPr lang="ar" altLang="fr-FR" dirty="0" smtClean="0">
              <a:cs typeface="Arial" charset="0"/>
            </a:endParaRPr>
          </a:p>
          <a:p>
            <a:pPr lvl="1" algn="r" rtl="1" eaLnBrk="1" hangingPunct="1"/>
            <a:r>
              <a:rPr lang="ar" b="0" i="0" u="none" baseline="0" dirty="0">
                <a:cs typeface="Arial" charset="0"/>
              </a:rPr>
              <a:t>قوة التضامن </a:t>
            </a:r>
          </a:p>
          <a:p>
            <a:pPr lvl="1" algn="r" rtl="1" eaLnBrk="1" hangingPunct="1"/>
            <a:r>
              <a:rPr lang="ar" b="0" i="0" u="none" baseline="0" dirty="0">
                <a:cs typeface="Arial" charset="0"/>
              </a:rPr>
              <a:t>الخبرات المختلفة</a:t>
            </a:r>
          </a:p>
          <a:p>
            <a:pPr lvl="1" algn="r" rtl="1" eaLnBrk="1" hangingPunct="1"/>
            <a:r>
              <a:rPr lang="ar" b="0" i="0" u="none" baseline="0" dirty="0">
                <a:cs typeface="Arial" charset="0"/>
              </a:rPr>
              <a:t>المعارف المختلفة</a:t>
            </a:r>
          </a:p>
          <a:p>
            <a:pPr lvl="1" algn="r" rtl="1" eaLnBrk="1" hangingPunct="1"/>
            <a:r>
              <a:rPr lang="ar" b="0" i="0" u="none" baseline="0" dirty="0">
                <a:cs typeface="Arial" charset="0"/>
              </a:rPr>
              <a:t>أهمية العين الجديدة</a:t>
            </a:r>
          </a:p>
          <a:p>
            <a:pPr lvl="1" algn="r" rtl="1" eaLnBrk="1" hangingPunct="1"/>
            <a:endParaRPr lang="ar" altLang="fr-FR" dirty="0">
              <a:cs typeface="Arial" charset="0"/>
            </a:endParaRPr>
          </a:p>
          <a:p>
            <a:pPr lvl="1" algn="r" rtl="1" eaLnBrk="1" hangingPunct="1"/>
            <a:endParaRPr lang="ar" altLang="fr-FR" dirty="0">
              <a:cs typeface="Arial" charset="0"/>
            </a:endParaRPr>
          </a:p>
        </p:txBody>
      </p:sp>
      <p:sp>
        <p:nvSpPr>
          <p:cNvPr id="17412"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1"/>
            <a:fld id="{4CCB4E58-F8DB-F74E-913D-E38EC27657D1}" type="slidenum">
              <a:rPr>
                <a:solidFill>
                  <a:srgbClr val="898989"/>
                </a:solidFill>
                <a:ea typeface="Helvetica" charset="0"/>
                <a:cs typeface="Helvetica" charset="0"/>
              </a:rPr>
              <a:pPr/>
              <a:t>4</a:t>
            </a:fld>
            <a:endParaRPr lang="ar" altLang="fr-FR">
              <a:solidFill>
                <a:srgbClr val="898989"/>
              </a:solidFill>
              <a:ea typeface="Helvetica" charset="0"/>
              <a:cs typeface="Helvetica" charset="0"/>
            </a:endParaRPr>
          </a:p>
        </p:txBody>
      </p:sp>
      <p:sp>
        <p:nvSpPr>
          <p:cNvPr id="6" name="Rectangle 8"/>
          <p:cNvSpPr>
            <a:spLocks noChangeArrowheads="1"/>
          </p:cNvSpPr>
          <p:nvPr/>
        </p:nvSpPr>
        <p:spPr bwMode="auto">
          <a:xfrm>
            <a:off x="1094836" y="4747210"/>
            <a:ext cx="6943216" cy="553998"/>
          </a:xfrm>
          <a:prstGeom prst="rect">
            <a:avLst/>
          </a:prstGeom>
          <a:solidFill>
            <a:schemeClr val="bg1"/>
          </a:solidFill>
          <a:ln w="19050">
            <a:solidFill>
              <a:srgbClr val="BD2B0B"/>
            </a:solidFill>
            <a:miter lim="800000"/>
            <a:headEnd/>
            <a:tailEnd/>
          </a:ln>
        </p:spPr>
        <p:txBody>
          <a:bodyPr wrap="square" lIns="0" tIns="0" rIns="252000" bIns="0" anchor="t">
            <a:spAutoFit/>
          </a:bodyPr>
          <a:lstStyle/>
          <a:p>
            <a:pPr algn="ctr" rtl="1" eaLnBrk="1" hangingPunct="1">
              <a:spcBef>
                <a:spcPts val="0"/>
              </a:spcBef>
              <a:spcAft>
                <a:spcPts val="0"/>
              </a:spcAft>
              <a:buFont typeface="Lucida Grande"/>
              <a:buNone/>
            </a:pPr>
            <a:endParaRPr lang="ar" altLang="fr-FR" sz="800" b="1" dirty="0" smtClean="0">
              <a:solidFill>
                <a:srgbClr val="A90025"/>
              </a:solidFill>
            </a:endParaRPr>
          </a:p>
          <a:p>
            <a:pPr algn="ctr" rtl="1" eaLnBrk="1" hangingPunct="1">
              <a:spcBef>
                <a:spcPts val="0"/>
              </a:spcBef>
              <a:spcAft>
                <a:spcPts val="0"/>
              </a:spcAft>
              <a:buFont typeface="Lucida Grande"/>
              <a:buNone/>
            </a:pPr>
            <a:r>
              <a:rPr lang="ar" sz="2000" b="1" i="0" u="none" baseline="0">
                <a:solidFill>
                  <a:srgbClr val="A90025"/>
                </a:solidFill>
              </a:rPr>
              <a:t>الاتحاد قوة</a:t>
            </a:r>
          </a:p>
          <a:p>
            <a:pPr algn="ctr" rtl="1" eaLnBrk="1" hangingPunct="1">
              <a:spcBef>
                <a:spcPts val="0"/>
              </a:spcBef>
              <a:spcAft>
                <a:spcPts val="0"/>
              </a:spcAft>
              <a:buFont typeface="Lucida Grande"/>
              <a:buNone/>
            </a:pPr>
            <a:endParaRPr lang="ar" altLang="fr-FR" sz="800" b="1" dirty="0">
              <a:solidFill>
                <a:srgbClr val="A90025"/>
              </a:solidFill>
            </a:endParaRPr>
          </a:p>
        </p:txBody>
      </p:sp>
      <p:sp>
        <p:nvSpPr>
          <p:cNvPr id="7" name="Espace réservé du pied de page 3"/>
          <p:cNvSpPr>
            <a:spLocks noGrp="1"/>
          </p:cNvSpPr>
          <p:nvPr>
            <p:ph type="ftr" sz="quarter" idx="13"/>
          </p:nvPr>
        </p:nvSpPr>
        <p:spPr>
          <a:xfrm>
            <a:off x="457200" y="6411913"/>
            <a:ext cx="5562600" cy="365125"/>
          </a:xfrm>
        </p:spPr>
        <p:txBody>
          <a:bodyPr/>
          <a:lstStyle/>
          <a:p>
            <a:pPr algn="r" rtl="1">
              <a:defRPr/>
            </a:pPr>
            <a:r>
              <a:rPr lang="ar" b="0" i="0" u="none" baseline="0" dirty="0"/>
              <a:t>مجموعة دمج الصحة والسلامة والأمن والمجتمع والبيئة </a:t>
            </a:r>
            <a:r>
              <a:rPr lang="ar" b="0" i="0" u="none" baseline="0" dirty="0" smtClean="0"/>
              <a:t>(</a:t>
            </a:r>
            <a:r>
              <a:rPr lang="fr-FR" b="0" i="0" u="none" baseline="0" dirty="0" smtClean="0"/>
              <a:t>H3SE</a:t>
            </a:r>
            <a:r>
              <a:rPr lang="ar" b="0" i="0" u="none" baseline="0" dirty="0" smtClean="0"/>
              <a:t>) </a:t>
            </a:r>
            <a:r>
              <a:rPr lang="ar" b="0" i="0" u="none" baseline="0" dirty="0"/>
              <a:t>- المناهج الدراسية الأساسية العامة 4.2 - العمل الجماعي, وعلاقة التسلسل الهرمي الوظيفي / تقييم التأثيرات البيئية – الإصدار الثاني</a:t>
            </a:r>
            <a:endParaRPr lang="ar" alt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eaLnBrk="1" hangingPunct="1">
              <a:defRPr/>
            </a:pPr>
            <a:r>
              <a:rPr lang="ar" b="1" i="0" u="none" baseline="0"/>
              <a:t>فيلم: الامتثال في المجموعة</a:t>
            </a:r>
            <a:endParaRPr lang="ar" dirty="0"/>
          </a:p>
        </p:txBody>
      </p:sp>
      <p:sp>
        <p:nvSpPr>
          <p:cNvPr id="18435"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1"/>
            <a:fld id="{D8A15ECC-B3D1-F24D-8B04-7FD6359570C1}" type="slidenum">
              <a:rPr>
                <a:solidFill>
                  <a:srgbClr val="898989"/>
                </a:solidFill>
                <a:ea typeface="Helvetica" charset="0"/>
                <a:cs typeface="Helvetica" charset="0"/>
              </a:rPr>
              <a:pPr/>
              <a:t>5</a:t>
            </a:fld>
            <a:endParaRPr lang="ar" altLang="fr-FR">
              <a:solidFill>
                <a:srgbClr val="898989"/>
              </a:solidFill>
              <a:ea typeface="Helvetica" charset="0"/>
              <a:cs typeface="Helvetica" charset="0"/>
            </a:endParaRPr>
          </a:p>
        </p:txBody>
      </p:sp>
      <p:pic>
        <p:nvPicPr>
          <p:cNvPr id="18436" name="Imag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075" y="1250950"/>
            <a:ext cx="6408738"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space réservé du pied de page 3"/>
          <p:cNvSpPr>
            <a:spLocks noGrp="1"/>
          </p:cNvSpPr>
          <p:nvPr>
            <p:ph type="ftr" sz="quarter" idx="13"/>
          </p:nvPr>
        </p:nvSpPr>
        <p:spPr>
          <a:xfrm>
            <a:off x="457200" y="6411913"/>
            <a:ext cx="5562600" cy="365125"/>
          </a:xfrm>
        </p:spPr>
        <p:txBody>
          <a:bodyPr/>
          <a:lstStyle/>
          <a:p>
            <a:pPr algn="r" rtl="1">
              <a:defRPr/>
            </a:pPr>
            <a:r>
              <a:rPr lang="ar" b="0" i="0" u="none" baseline="0" dirty="0"/>
              <a:t>مجموعة دمج الصحة والسلامة والأمن والمجتمع والبيئة </a:t>
            </a:r>
            <a:r>
              <a:rPr lang="ar" b="0" i="0" u="none" baseline="0" dirty="0" smtClean="0"/>
              <a:t>(</a:t>
            </a:r>
            <a:r>
              <a:rPr lang="fr-FR" b="0" i="0" u="none" baseline="0" dirty="0" smtClean="0"/>
              <a:t>H3SE</a:t>
            </a:r>
            <a:r>
              <a:rPr lang="ar" b="0" i="0" u="none" baseline="0" dirty="0" smtClean="0"/>
              <a:t>) </a:t>
            </a:r>
            <a:r>
              <a:rPr lang="ar" b="0" i="0" u="none" baseline="0" dirty="0"/>
              <a:t>- المناهج الدراسية الأساسية العامة 4.2 - العمل الجماعي, وعلاقة التسلسل الهرمي الوظيفي / تقييم التأثيرات البيئية – الإصدار الثاني</a:t>
            </a:r>
            <a:endParaRPr lang="ar" alt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eaLnBrk="1" hangingPunct="1">
              <a:defRPr/>
            </a:pPr>
            <a:r>
              <a:rPr lang="ar" b="1" i="0" u="none" baseline="0"/>
              <a:t>عوامل التأثير</a:t>
            </a:r>
            <a:endParaRPr lang="ar" dirty="0"/>
          </a:p>
        </p:txBody>
      </p:sp>
      <p:sp>
        <p:nvSpPr>
          <p:cNvPr id="19458" name="Espace réservé du texte 2"/>
          <p:cNvSpPr>
            <a:spLocks noGrp="1"/>
          </p:cNvSpPr>
          <p:nvPr>
            <p:ph type="body" sz="quarter" idx="12"/>
          </p:nvPr>
        </p:nvSpPr>
        <p:spPr>
          <a:xfrm>
            <a:off x="457200" y="1125538"/>
            <a:ext cx="8218488" cy="5040312"/>
          </a:xfrm>
        </p:spPr>
        <p:txBody>
          <a:bodyPr/>
          <a:lstStyle/>
          <a:p>
            <a:pPr marL="0" indent="0" algn="r" rtl="1" eaLnBrk="1" hangingPunct="1">
              <a:buFont typeface="Lucida Grande" charset="0"/>
              <a:buNone/>
            </a:pPr>
            <a:endParaRPr lang="ar" altLang="fr-FR" dirty="0">
              <a:cs typeface="Arial" charset="0"/>
            </a:endParaRPr>
          </a:p>
          <a:p>
            <a:pPr marL="0" indent="0" algn="r" rtl="1" eaLnBrk="1" hangingPunct="1">
              <a:buFont typeface="Lucida Grande" charset="0"/>
              <a:buNone/>
            </a:pPr>
            <a:r>
              <a:rPr lang="ar" b="1" i="0" u="none" baseline="0">
                <a:cs typeface="Arial" charset="0"/>
              </a:rPr>
              <a:t>يمكن للسلوكيات الفردية في مجموعة أن تتأثر بعوامل مختلفة:</a:t>
            </a:r>
          </a:p>
          <a:p>
            <a:pPr algn="r" rtl="1" eaLnBrk="1" hangingPunct="1"/>
            <a:endParaRPr lang="ar" altLang="fr-FR" dirty="0" smtClean="0">
              <a:cs typeface="Arial" charset="0"/>
            </a:endParaRPr>
          </a:p>
          <a:p>
            <a:pPr marL="361950" indent="-361950" algn="r" rtl="1" eaLnBrk="1" hangingPunct="1"/>
            <a:r>
              <a:rPr lang="ar" b="0" i="0" u="none" baseline="0">
                <a:cs typeface="Arial" charset="0"/>
              </a:rPr>
              <a:t>ضغط الزملاء</a:t>
            </a:r>
            <a:endParaRPr lang="ar" altLang="fr-FR" dirty="0">
              <a:cs typeface="Arial" charset="0"/>
            </a:endParaRPr>
          </a:p>
          <a:p>
            <a:pPr marL="361950" indent="-361950" algn="r" rtl="1" eaLnBrk="1" hangingPunct="1"/>
            <a:r>
              <a:rPr lang="ar" b="0" i="0" u="none" baseline="0">
                <a:cs typeface="Arial" charset="0"/>
              </a:rPr>
              <a:t>البحث عن الاعتراف بالجميل من قِبل الزملاء</a:t>
            </a:r>
          </a:p>
          <a:p>
            <a:pPr marL="361950" indent="-361950" algn="r" rtl="1" eaLnBrk="1" hangingPunct="1"/>
            <a:r>
              <a:rPr lang="ar" b="0" i="0" u="none" baseline="0">
                <a:cs typeface="Arial" charset="0"/>
              </a:rPr>
              <a:t>الرغبة في التأثير في الآخرين</a:t>
            </a:r>
          </a:p>
          <a:p>
            <a:pPr marL="361950" indent="-361950" algn="r" rtl="1" eaLnBrk="1" hangingPunct="1"/>
            <a:r>
              <a:rPr lang="ar" b="0" i="0" u="none" baseline="0">
                <a:cs typeface="Arial" charset="0"/>
              </a:rPr>
              <a:t>الضغوط التعاقدية بالنسبة للمقاولين</a:t>
            </a:r>
          </a:p>
          <a:p>
            <a:pPr marL="361950" indent="-361950" algn="r" rtl="1" eaLnBrk="1" hangingPunct="1"/>
            <a:r>
              <a:rPr lang="ar" b="0" i="0" u="none" baseline="0">
                <a:cs typeface="Arial" charset="0"/>
              </a:rPr>
              <a:t>الضغوط الثقافية (المسؤول الأعلى دائما على حق!)</a:t>
            </a:r>
          </a:p>
          <a:p>
            <a:pPr marL="361950" indent="-361950" algn="r" rtl="1" eaLnBrk="1" hangingPunct="1"/>
            <a:r>
              <a:rPr lang="ar" b="0" i="0" u="none" baseline="0">
                <a:cs typeface="Arial" charset="0"/>
              </a:rPr>
              <a:t>...</a:t>
            </a:r>
            <a:endParaRPr lang="ar" altLang="fr-FR" dirty="0">
              <a:cs typeface="Arial" charset="0"/>
            </a:endParaRPr>
          </a:p>
        </p:txBody>
      </p:sp>
      <p:sp>
        <p:nvSpPr>
          <p:cNvPr id="19460"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1"/>
            <a:fld id="{DD735BBF-5692-544A-B8EF-436380DFFB39}" type="slidenum">
              <a:rPr>
                <a:solidFill>
                  <a:srgbClr val="898989"/>
                </a:solidFill>
                <a:ea typeface="Helvetica" charset="0"/>
                <a:cs typeface="Helvetica" charset="0"/>
              </a:rPr>
              <a:pPr/>
              <a:t>6</a:t>
            </a:fld>
            <a:endParaRPr lang="ar" altLang="fr-FR">
              <a:solidFill>
                <a:srgbClr val="898989"/>
              </a:solidFill>
              <a:ea typeface="Helvetica" charset="0"/>
              <a:cs typeface="Helvetica" charset="0"/>
            </a:endParaRPr>
          </a:p>
        </p:txBody>
      </p:sp>
      <p:sp>
        <p:nvSpPr>
          <p:cNvPr id="6" name="Espace réservé du pied de page 3"/>
          <p:cNvSpPr>
            <a:spLocks noGrp="1"/>
          </p:cNvSpPr>
          <p:nvPr>
            <p:ph type="ftr" sz="quarter" idx="13"/>
          </p:nvPr>
        </p:nvSpPr>
        <p:spPr>
          <a:xfrm>
            <a:off x="457200" y="6411913"/>
            <a:ext cx="5562600" cy="365125"/>
          </a:xfrm>
        </p:spPr>
        <p:txBody>
          <a:bodyPr/>
          <a:lstStyle/>
          <a:p>
            <a:pPr algn="r" rtl="1">
              <a:defRPr/>
            </a:pPr>
            <a:r>
              <a:rPr lang="ar" b="0" i="0" u="none" baseline="0" dirty="0"/>
              <a:t>مجموعة دمج الصحة والسلامة والأمن والمجتمع والبيئة </a:t>
            </a:r>
            <a:r>
              <a:rPr lang="ar" b="0" i="0" u="none" baseline="0" dirty="0" smtClean="0"/>
              <a:t>(</a:t>
            </a:r>
            <a:r>
              <a:rPr lang="fr-FR" b="0" i="0" u="none" baseline="0" dirty="0" smtClean="0"/>
              <a:t>H3SE</a:t>
            </a:r>
            <a:r>
              <a:rPr lang="ar" b="0" i="0" u="none" baseline="0" dirty="0" smtClean="0"/>
              <a:t>) </a:t>
            </a:r>
            <a:r>
              <a:rPr lang="ar" b="0" i="0" u="none" baseline="0" dirty="0"/>
              <a:t>- المناهج الدراسية الأساسية العامة 4.2 - العمل الجماعي, وعلاقة التسلسل الهرمي الوظيفي / تقييم التأثيرات البيئية – الإصدار الثاني</a:t>
            </a:r>
            <a:endParaRPr lang="ar" alt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rtl="1"/>
            <a:r>
              <a:rPr lang="ar" b="1" i="0" u="none" baseline="0"/>
              <a:t>ورشة العمل</a:t>
            </a:r>
            <a:endParaRPr lang="ar" dirty="0"/>
          </a:p>
        </p:txBody>
      </p:sp>
      <p:sp>
        <p:nvSpPr>
          <p:cNvPr id="3" name="Espace réservé du texte 2"/>
          <p:cNvSpPr>
            <a:spLocks noGrp="1"/>
          </p:cNvSpPr>
          <p:nvPr>
            <p:ph type="body" sz="quarter" idx="12"/>
          </p:nvPr>
        </p:nvSpPr>
        <p:spPr/>
        <p:txBody>
          <a:bodyPr/>
          <a:lstStyle/>
          <a:p>
            <a:pPr marL="0" indent="0" algn="ctr" rtl="1">
              <a:buNone/>
            </a:pPr>
            <a:endParaRPr lang="ar" sz="2800" b="1" dirty="0" smtClean="0"/>
          </a:p>
          <a:p>
            <a:pPr marL="0" indent="0" algn="ctr" rtl="1">
              <a:buNone/>
            </a:pPr>
            <a:r>
              <a:rPr lang="ar" sz="2800" b="1" i="0" u="none" baseline="0"/>
              <a:t>التعليمات</a:t>
            </a:r>
            <a:r>
              <a:rPr lang="ar" sz="2400" b="1" i="0" u="none" baseline="0"/>
              <a:t>:</a:t>
            </a:r>
          </a:p>
          <a:p>
            <a:pPr marL="0" indent="0" algn="ctr" rtl="1">
              <a:buNone/>
            </a:pPr>
            <a:endParaRPr lang="ar" b="1" dirty="0" smtClean="0"/>
          </a:p>
          <a:p>
            <a:pPr marL="0" indent="0" algn="ctr" rtl="1">
              <a:buNone/>
            </a:pPr>
            <a:endParaRPr lang="ar" b="1" dirty="0"/>
          </a:p>
          <a:p>
            <a:pPr marL="0" indent="0" algn="ctr" rtl="1">
              <a:buNone/>
            </a:pPr>
            <a:r>
              <a:rPr lang="ar" sz="2400" b="0" i="1" u="none" baseline="0"/>
              <a:t>"قُوموا بسرد المشاكل التي يمكن طرحها من خلال ورش العمل هذه من أجل الامتثال لقرارات إحدى المجموعات، في حين يكون هناك شعور بأن هناك شيئا خطأ."</a:t>
            </a:r>
            <a:endParaRPr lang="ar" sz="2400" dirty="0" smtClean="0"/>
          </a:p>
          <a:p>
            <a:pPr marL="0" indent="0" algn="ctr" rtl="1">
              <a:buNone/>
            </a:pPr>
            <a:endParaRPr lang="ar" sz="2400" dirty="0"/>
          </a:p>
          <a:p>
            <a:pPr marL="0" indent="0" algn="ctr" rtl="1">
              <a:buNone/>
            </a:pPr>
            <a:endParaRPr lang="ar" sz="2400" dirty="0" smtClean="0"/>
          </a:p>
          <a:p>
            <a:pPr marL="0" indent="0" algn="r" rtl="1">
              <a:buNone/>
            </a:pPr>
            <a:r>
              <a:rPr lang="ar" b="0" i="0" u="none" baseline="0"/>
              <a:t>العمل في شكل مجموعات زوجية (10 دقائق)</a:t>
            </a:r>
            <a:endParaRPr lang="ar" dirty="0" smtClean="0"/>
          </a:p>
          <a:p>
            <a:pPr marL="0" indent="0" algn="r" rtl="1">
              <a:buNone/>
            </a:pPr>
            <a:endParaRPr lang="ar" dirty="0"/>
          </a:p>
          <a:p>
            <a:pPr marL="0" indent="0" algn="r" rtl="1">
              <a:buNone/>
            </a:pPr>
            <a:r>
              <a:rPr lang="ar" b="0" i="0" u="none" baseline="0"/>
              <a:t>العودة من قِبل إحدى المجموعات الزوجية</a:t>
            </a:r>
            <a:endParaRPr lang="ar" dirty="0"/>
          </a:p>
        </p:txBody>
      </p:sp>
      <p:sp>
        <p:nvSpPr>
          <p:cNvPr id="5" name="Espace réservé du numéro de diapositive 4"/>
          <p:cNvSpPr>
            <a:spLocks noGrp="1"/>
          </p:cNvSpPr>
          <p:nvPr>
            <p:ph type="sldNum" sz="quarter" idx="14"/>
          </p:nvPr>
        </p:nvSpPr>
        <p:spPr/>
        <p:txBody>
          <a:bodyPr/>
          <a:lstStyle/>
          <a:p>
            <a:pPr algn="l" rtl="1"/>
            <a:fld id="{02164524-7C97-8945-A4B0-CAF166782E85}" type="slidenum">
              <a:rPr/>
              <a:pPr/>
              <a:t>7</a:t>
            </a:fld>
            <a:endParaRPr lang="ar" altLang="fr-FR"/>
          </a:p>
        </p:txBody>
      </p:sp>
      <p:sp>
        <p:nvSpPr>
          <p:cNvPr id="6" name="Espace réservé du pied de page 3"/>
          <p:cNvSpPr>
            <a:spLocks noGrp="1"/>
          </p:cNvSpPr>
          <p:nvPr>
            <p:ph type="ftr" sz="quarter" idx="13"/>
          </p:nvPr>
        </p:nvSpPr>
        <p:spPr>
          <a:xfrm>
            <a:off x="457200" y="6411913"/>
            <a:ext cx="5562600" cy="365125"/>
          </a:xfrm>
        </p:spPr>
        <p:txBody>
          <a:bodyPr/>
          <a:lstStyle/>
          <a:p>
            <a:pPr algn="r" rtl="1">
              <a:defRPr/>
            </a:pPr>
            <a:r>
              <a:rPr lang="ar" b="0" i="0" u="none" baseline="0" dirty="0"/>
              <a:t>مجموعة دمج الصحة والسلامة والأمن والمجتمع والبيئة </a:t>
            </a:r>
            <a:r>
              <a:rPr lang="ar" b="0" i="0" u="none" baseline="0" dirty="0" smtClean="0"/>
              <a:t>(</a:t>
            </a:r>
            <a:r>
              <a:rPr lang="fr-FR" b="0" i="0" u="none" baseline="0" dirty="0" smtClean="0"/>
              <a:t>H3SE</a:t>
            </a:r>
            <a:r>
              <a:rPr lang="ar" b="0" i="0" u="none" baseline="0" dirty="0" smtClean="0"/>
              <a:t>) </a:t>
            </a:r>
            <a:r>
              <a:rPr lang="ar" b="0" i="0" u="none" baseline="0" dirty="0"/>
              <a:t>- المناهج الدراسية الأساسية العامة 4.2 - العمل الجماعي, وعلاقة التسلسل الهرمي الوظيفي / تقييم التأثيرات البيئية – الإصدار الثاني</a:t>
            </a:r>
            <a:endParaRPr lang="ar" altLang="fr-FR" dirty="0"/>
          </a:p>
        </p:txBody>
      </p:sp>
    </p:spTree>
    <p:extLst>
      <p:ext uri="{BB962C8B-B14F-4D97-AF65-F5344CB8AC3E}">
        <p14:creationId xmlns:p14="http://schemas.microsoft.com/office/powerpoint/2010/main" val="832153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re 1"/>
          <p:cNvSpPr>
            <a:spLocks noGrp="1"/>
          </p:cNvSpPr>
          <p:nvPr>
            <p:ph type="title"/>
          </p:nvPr>
        </p:nvSpPr>
        <p:spPr bwMode="auto"/>
        <p:txBody>
          <a:bodyPr wrap="square" numCol="1" anchorCtr="0" compatLnSpc="1">
            <a:prstTxWarp prst="textNoShape">
              <a:avLst/>
            </a:prstTxWarp>
          </a:bodyPr>
          <a:lstStyle/>
          <a:p>
            <a:pPr algn="r" rtl="1" eaLnBrk="1" hangingPunct="1"/>
            <a:r>
              <a:rPr lang="ar" b="1" i="0" u="none" baseline="0">
                <a:cs typeface="Arial" charset="0"/>
              </a:rPr>
              <a:t>المخاطر الناتجة عن تأثير المجموعة</a:t>
            </a:r>
            <a:endParaRPr lang="ar" altLang="fr-FR" dirty="0">
              <a:cs typeface="Arial" charset="0"/>
            </a:endParaRPr>
          </a:p>
        </p:txBody>
      </p:sp>
      <p:sp>
        <p:nvSpPr>
          <p:cNvPr id="20482" name="Espace réservé du texte 2"/>
          <p:cNvSpPr>
            <a:spLocks noGrp="1"/>
          </p:cNvSpPr>
          <p:nvPr>
            <p:ph type="body" sz="quarter" idx="12"/>
          </p:nvPr>
        </p:nvSpPr>
        <p:spPr>
          <a:xfrm>
            <a:off x="457200" y="1125538"/>
            <a:ext cx="8218488" cy="5040312"/>
          </a:xfrm>
        </p:spPr>
        <p:txBody>
          <a:bodyPr/>
          <a:lstStyle/>
          <a:p>
            <a:pPr marL="0" indent="0" algn="r" rtl="1" eaLnBrk="1" hangingPunct="1">
              <a:buFont typeface="Lucida Grande" charset="0"/>
              <a:buNone/>
            </a:pPr>
            <a:endParaRPr lang="ar" altLang="fr-FR" dirty="0">
              <a:cs typeface="Arial" charset="0"/>
            </a:endParaRPr>
          </a:p>
          <a:p>
            <a:pPr marL="0" indent="0" algn="r" rtl="1" eaLnBrk="1" hangingPunct="1">
              <a:buFont typeface="Lucida Grande" charset="0"/>
              <a:buNone/>
            </a:pPr>
            <a:r>
              <a:rPr lang="ar" b="1" i="0" u="none" baseline="0">
                <a:cs typeface="Arial" charset="0"/>
              </a:rPr>
              <a:t>عندما يكون هناك شك، فالصمت أو عدم السؤال يمكن أن يسبب حدوث مخاطر:</a:t>
            </a:r>
          </a:p>
          <a:p>
            <a:pPr algn="r" rtl="1" eaLnBrk="1" hangingPunct="1"/>
            <a:endParaRPr lang="ar" altLang="fr-FR" dirty="0" smtClean="0">
              <a:cs typeface="Arial" charset="0"/>
            </a:endParaRPr>
          </a:p>
          <a:p>
            <a:pPr marL="361950" indent="-361950" algn="r" rtl="1" eaLnBrk="1" hangingPunct="1"/>
            <a:r>
              <a:rPr lang="ar" b="0" i="0" u="none" baseline="0">
                <a:cs typeface="Arial" charset="0"/>
              </a:rPr>
              <a:t>نقصان شيء ما أساسي إذا كنت على حق</a:t>
            </a:r>
          </a:p>
          <a:p>
            <a:pPr marL="361950" indent="-361950" algn="r" rtl="1" eaLnBrk="1" hangingPunct="1"/>
            <a:r>
              <a:rPr lang="ar" b="0" i="0" u="none" baseline="0">
                <a:cs typeface="Arial" charset="0"/>
              </a:rPr>
              <a:t>البقاء مقتنعًا بأنه لا يمكن لذلك أن يعمل</a:t>
            </a:r>
          </a:p>
          <a:p>
            <a:pPr marL="361950" indent="-361950" algn="r" rtl="1" eaLnBrk="1" hangingPunct="1"/>
            <a:r>
              <a:rPr lang="ar" b="0" i="0" u="none" baseline="0">
                <a:cs typeface="Arial" charset="0"/>
              </a:rPr>
              <a:t>السماح بتواجد مظهر من مظاهر التهاون</a:t>
            </a:r>
          </a:p>
          <a:p>
            <a:pPr algn="r" rtl="1" eaLnBrk="1" hangingPunct="1"/>
            <a:endParaRPr lang="ar" altLang="fr-FR" dirty="0" smtClean="0">
              <a:cs typeface="Arial" charset="0"/>
            </a:endParaRPr>
          </a:p>
        </p:txBody>
      </p:sp>
      <p:sp>
        <p:nvSpPr>
          <p:cNvPr id="20484"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1"/>
            <a:fld id="{F57A35AA-8DB8-1B48-A80A-4BC13F40114E}" type="slidenum">
              <a:rPr>
                <a:solidFill>
                  <a:srgbClr val="898989"/>
                </a:solidFill>
                <a:ea typeface="Helvetica" charset="0"/>
                <a:cs typeface="Helvetica" charset="0"/>
              </a:rPr>
              <a:pPr/>
              <a:t>8</a:t>
            </a:fld>
            <a:endParaRPr lang="ar" altLang="fr-FR">
              <a:solidFill>
                <a:srgbClr val="898989"/>
              </a:solidFill>
              <a:ea typeface="Helvetica" charset="0"/>
              <a:cs typeface="Helvetica" charset="0"/>
            </a:endParaRPr>
          </a:p>
        </p:txBody>
      </p:sp>
      <p:sp>
        <p:nvSpPr>
          <p:cNvPr id="6" name="Rectangle 8"/>
          <p:cNvSpPr>
            <a:spLocks noChangeArrowheads="1"/>
          </p:cNvSpPr>
          <p:nvPr/>
        </p:nvSpPr>
        <p:spPr bwMode="auto">
          <a:xfrm>
            <a:off x="1094836" y="4293096"/>
            <a:ext cx="6943216" cy="1477328"/>
          </a:xfrm>
          <a:prstGeom prst="rect">
            <a:avLst/>
          </a:prstGeom>
          <a:solidFill>
            <a:schemeClr val="bg1"/>
          </a:solidFill>
          <a:ln w="19050">
            <a:solidFill>
              <a:srgbClr val="BD2B0B"/>
            </a:solidFill>
            <a:miter lim="800000"/>
            <a:headEnd/>
            <a:tailEnd/>
          </a:ln>
        </p:spPr>
        <p:txBody>
          <a:bodyPr wrap="square" lIns="0" tIns="0" rIns="252000" bIns="0" anchor="t">
            <a:spAutoFit/>
          </a:bodyPr>
          <a:lstStyle/>
          <a:p>
            <a:pPr algn="ctr" rtl="1" eaLnBrk="1" hangingPunct="1">
              <a:spcBef>
                <a:spcPts val="0"/>
              </a:spcBef>
              <a:spcAft>
                <a:spcPts val="0"/>
              </a:spcAft>
              <a:buFont typeface="Lucida Grande"/>
              <a:buNone/>
            </a:pPr>
            <a:endParaRPr lang="ar" altLang="fr-FR" sz="800" b="1" dirty="0" smtClean="0">
              <a:solidFill>
                <a:srgbClr val="A90025"/>
              </a:solidFill>
            </a:endParaRPr>
          </a:p>
          <a:p>
            <a:pPr algn="ctr" rtl="1" eaLnBrk="1" hangingPunct="1">
              <a:spcBef>
                <a:spcPts val="0"/>
              </a:spcBef>
              <a:spcAft>
                <a:spcPts val="0"/>
              </a:spcAft>
            </a:pPr>
            <a:r>
              <a:rPr lang="ar" sz="2000" b="1" i="0" u="none" baseline="0">
                <a:solidFill>
                  <a:srgbClr val="A90025"/>
                </a:solidFill>
              </a:rPr>
              <a:t>من الضروري أن يكون جميع أعضاء الفريق قد فهموا تمامًا قرارات المديرين التنفيذيين قبل البدء في العمل.</a:t>
            </a:r>
            <a:endParaRPr lang="ar" sz="2000" b="1" dirty="0" smtClean="0">
              <a:solidFill>
                <a:srgbClr val="A90025"/>
              </a:solidFill>
            </a:endParaRPr>
          </a:p>
          <a:p>
            <a:pPr algn="ctr" rtl="1" eaLnBrk="1" hangingPunct="1">
              <a:spcBef>
                <a:spcPts val="0"/>
              </a:spcBef>
              <a:spcAft>
                <a:spcPts val="0"/>
              </a:spcAft>
              <a:buFont typeface="Lucida Grande"/>
              <a:buNone/>
            </a:pPr>
            <a:endParaRPr lang="ar" altLang="fr-FR" sz="800" b="1" dirty="0">
              <a:solidFill>
                <a:srgbClr val="A90025"/>
              </a:solidFill>
            </a:endParaRPr>
          </a:p>
        </p:txBody>
      </p:sp>
      <p:sp>
        <p:nvSpPr>
          <p:cNvPr id="7" name="Espace réservé du pied de page 3"/>
          <p:cNvSpPr>
            <a:spLocks noGrp="1"/>
          </p:cNvSpPr>
          <p:nvPr>
            <p:ph type="ftr" sz="quarter" idx="13"/>
          </p:nvPr>
        </p:nvSpPr>
        <p:spPr>
          <a:xfrm>
            <a:off x="457200" y="6411913"/>
            <a:ext cx="5562600" cy="365125"/>
          </a:xfrm>
        </p:spPr>
        <p:txBody>
          <a:bodyPr/>
          <a:lstStyle/>
          <a:p>
            <a:pPr algn="r" rtl="1">
              <a:defRPr/>
            </a:pPr>
            <a:r>
              <a:rPr lang="ar" b="0" i="0" u="none" baseline="0" dirty="0"/>
              <a:t>مجموعة دمج الصحة والسلامة والأمن والمجتمع والبيئة </a:t>
            </a:r>
            <a:r>
              <a:rPr lang="ar" b="0" i="0" u="none" baseline="0" dirty="0" smtClean="0"/>
              <a:t>(</a:t>
            </a:r>
            <a:r>
              <a:rPr lang="fr-FR" b="0" i="0" u="none" baseline="0" dirty="0" smtClean="0"/>
              <a:t>H3SE</a:t>
            </a:r>
            <a:r>
              <a:rPr lang="ar" b="0" i="0" u="none" baseline="0" dirty="0" smtClean="0"/>
              <a:t>) </a:t>
            </a:r>
            <a:r>
              <a:rPr lang="ar" b="0" i="0" u="none" baseline="0" dirty="0"/>
              <a:t>- المناهج الدراسية الأساسية العامة 4.2 - العمل الجماعي, وعلاقة التسلسل الهرمي الوظيفي / تقييم التأثيرات البيئية – الإصدار الثاني</a:t>
            </a:r>
            <a:endParaRPr lang="ar" alt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Espace réservé du numéro de diapositive 4"/>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1"/>
            <a:fld id="{FD092F57-71BD-CA41-9C69-B3E873ED19C0}" type="slidenum">
              <a:rPr>
                <a:solidFill>
                  <a:srgbClr val="898989"/>
                </a:solidFill>
                <a:ea typeface="Helvetica" charset="0"/>
                <a:cs typeface="Helvetica" charset="0"/>
              </a:rPr>
              <a:pPr/>
              <a:t>9</a:t>
            </a:fld>
            <a:endParaRPr lang="ar" altLang="fr-FR">
              <a:solidFill>
                <a:srgbClr val="898989"/>
              </a:solidFill>
              <a:ea typeface="Helvetica" charset="0"/>
              <a:cs typeface="Helvetica" charset="0"/>
            </a:endParaRPr>
          </a:p>
        </p:txBody>
      </p:sp>
      <p:sp>
        <p:nvSpPr>
          <p:cNvPr id="2" name="Titre 1"/>
          <p:cNvSpPr>
            <a:spLocks noGrp="1"/>
          </p:cNvSpPr>
          <p:nvPr>
            <p:ph type="title"/>
          </p:nvPr>
        </p:nvSpPr>
        <p:spPr/>
        <p:txBody>
          <a:bodyPr/>
          <a:lstStyle/>
          <a:p>
            <a:pPr algn="r" rtl="1"/>
            <a:r>
              <a:rPr lang="ar" b="1" i="0" u="none" baseline="0"/>
              <a:t>تجربة الموزة</a:t>
            </a:r>
            <a:endParaRPr lang="ar" dirty="0"/>
          </a:p>
        </p:txBody>
      </p:sp>
      <p:grpSp>
        <p:nvGrpSpPr>
          <p:cNvPr id="7" name="Group 89"/>
          <p:cNvGrpSpPr/>
          <p:nvPr/>
        </p:nvGrpSpPr>
        <p:grpSpPr>
          <a:xfrm>
            <a:off x="4373618" y="2143116"/>
            <a:ext cx="351149" cy="1144531"/>
            <a:chOff x="4373618" y="2143116"/>
            <a:chExt cx="351149" cy="1144531"/>
          </a:xfrm>
        </p:grpSpPr>
        <p:pic>
          <p:nvPicPr>
            <p:cNvPr id="8" name="Picture 13" descr="banana1.jpg"/>
            <p:cNvPicPr>
              <a:picLocks noChangeAspect="1"/>
            </p:cNvPicPr>
            <p:nvPr/>
          </p:nvPicPr>
          <p:blipFill>
            <a:blip r:embed="rId2" cstate="print"/>
            <a:stretch>
              <a:fillRect/>
            </a:stretch>
          </p:blipFill>
          <p:spPr>
            <a:xfrm rot="18840787">
              <a:off x="4286840" y="2849719"/>
              <a:ext cx="524706" cy="351149"/>
            </a:xfrm>
            <a:prstGeom prst="rect">
              <a:avLst/>
            </a:prstGeom>
          </p:spPr>
        </p:pic>
        <p:sp>
          <p:nvSpPr>
            <p:cNvPr id="9" name="Freeform 86"/>
            <p:cNvSpPr/>
            <p:nvPr/>
          </p:nvSpPr>
          <p:spPr bwMode="auto">
            <a:xfrm>
              <a:off x="4572000" y="2143116"/>
              <a:ext cx="48507" cy="673894"/>
            </a:xfrm>
            <a:custGeom>
              <a:avLst/>
              <a:gdLst>
                <a:gd name="connsiteX0" fmla="*/ 31966 w 48507"/>
                <a:gd name="connsiteY0" fmla="*/ 673894 h 673894"/>
                <a:gd name="connsiteX1" fmla="*/ 27203 w 48507"/>
                <a:gd name="connsiteY1" fmla="*/ 666750 h 673894"/>
                <a:gd name="connsiteX2" fmla="*/ 31966 w 48507"/>
                <a:gd name="connsiteY2" fmla="*/ 628650 h 673894"/>
                <a:gd name="connsiteX3" fmla="*/ 31966 w 48507"/>
                <a:gd name="connsiteY3" fmla="*/ 578644 h 673894"/>
                <a:gd name="connsiteX4" fmla="*/ 34347 w 48507"/>
                <a:gd name="connsiteY4" fmla="*/ 571500 h 673894"/>
                <a:gd name="connsiteX5" fmla="*/ 41491 w 48507"/>
                <a:gd name="connsiteY5" fmla="*/ 566738 h 673894"/>
                <a:gd name="connsiteX6" fmla="*/ 43872 w 48507"/>
                <a:gd name="connsiteY6" fmla="*/ 559594 h 673894"/>
                <a:gd name="connsiteX7" fmla="*/ 39109 w 48507"/>
                <a:gd name="connsiteY7" fmla="*/ 483394 h 673894"/>
                <a:gd name="connsiteX8" fmla="*/ 34347 w 48507"/>
                <a:gd name="connsiteY8" fmla="*/ 466725 h 673894"/>
                <a:gd name="connsiteX9" fmla="*/ 29584 w 48507"/>
                <a:gd name="connsiteY9" fmla="*/ 459582 h 673894"/>
                <a:gd name="connsiteX10" fmla="*/ 27203 w 48507"/>
                <a:gd name="connsiteY10" fmla="*/ 452438 h 673894"/>
                <a:gd name="connsiteX11" fmla="*/ 20059 w 48507"/>
                <a:gd name="connsiteY11" fmla="*/ 438150 h 673894"/>
                <a:gd name="connsiteX12" fmla="*/ 22441 w 48507"/>
                <a:gd name="connsiteY12" fmla="*/ 421482 h 673894"/>
                <a:gd name="connsiteX13" fmla="*/ 29584 w 48507"/>
                <a:gd name="connsiteY13" fmla="*/ 397669 h 673894"/>
                <a:gd name="connsiteX14" fmla="*/ 31966 w 48507"/>
                <a:gd name="connsiteY14" fmla="*/ 385763 h 673894"/>
                <a:gd name="connsiteX15" fmla="*/ 29584 w 48507"/>
                <a:gd name="connsiteY15" fmla="*/ 347663 h 673894"/>
                <a:gd name="connsiteX16" fmla="*/ 27203 w 48507"/>
                <a:gd name="connsiteY16" fmla="*/ 338138 h 673894"/>
                <a:gd name="connsiteX17" fmla="*/ 24822 w 48507"/>
                <a:gd name="connsiteY17" fmla="*/ 283369 h 673894"/>
                <a:gd name="connsiteX18" fmla="*/ 22441 w 48507"/>
                <a:gd name="connsiteY18" fmla="*/ 276225 h 673894"/>
                <a:gd name="connsiteX19" fmla="*/ 20059 w 48507"/>
                <a:gd name="connsiteY19" fmla="*/ 266700 h 673894"/>
                <a:gd name="connsiteX20" fmla="*/ 17678 w 48507"/>
                <a:gd name="connsiteY20" fmla="*/ 223838 h 673894"/>
                <a:gd name="connsiteX21" fmla="*/ 12916 w 48507"/>
                <a:gd name="connsiteY21" fmla="*/ 209550 h 673894"/>
                <a:gd name="connsiteX22" fmla="*/ 10534 w 48507"/>
                <a:gd name="connsiteY22" fmla="*/ 202407 h 673894"/>
                <a:gd name="connsiteX23" fmla="*/ 12916 w 48507"/>
                <a:gd name="connsiteY23" fmla="*/ 180975 h 673894"/>
                <a:gd name="connsiteX24" fmla="*/ 15297 w 48507"/>
                <a:gd name="connsiteY24" fmla="*/ 169069 h 673894"/>
                <a:gd name="connsiteX25" fmla="*/ 17678 w 48507"/>
                <a:gd name="connsiteY25" fmla="*/ 154782 h 673894"/>
                <a:gd name="connsiteX26" fmla="*/ 15297 w 48507"/>
                <a:gd name="connsiteY26" fmla="*/ 85725 h 673894"/>
                <a:gd name="connsiteX27" fmla="*/ 12916 w 48507"/>
                <a:gd name="connsiteY27" fmla="*/ 78582 h 673894"/>
                <a:gd name="connsiteX28" fmla="*/ 5772 w 48507"/>
                <a:gd name="connsiteY28" fmla="*/ 54769 h 673894"/>
                <a:gd name="connsiteX29" fmla="*/ 5772 w 48507"/>
                <a:gd name="connsiteY29" fmla="*/ 0 h 67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507" h="673894">
                  <a:moveTo>
                    <a:pt x="31966" y="673894"/>
                  </a:moveTo>
                  <a:cubicBezTo>
                    <a:pt x="30378" y="671513"/>
                    <a:pt x="27382" y="669606"/>
                    <a:pt x="27203" y="666750"/>
                  </a:cubicBezTo>
                  <a:cubicBezTo>
                    <a:pt x="25848" y="645074"/>
                    <a:pt x="27263" y="642754"/>
                    <a:pt x="31966" y="628650"/>
                  </a:cubicBezTo>
                  <a:cubicBezTo>
                    <a:pt x="29961" y="594578"/>
                    <a:pt x="26167" y="598939"/>
                    <a:pt x="31966" y="578644"/>
                  </a:cubicBezTo>
                  <a:cubicBezTo>
                    <a:pt x="32656" y="576230"/>
                    <a:pt x="32779" y="573460"/>
                    <a:pt x="34347" y="571500"/>
                  </a:cubicBezTo>
                  <a:cubicBezTo>
                    <a:pt x="36135" y="569265"/>
                    <a:pt x="39110" y="568325"/>
                    <a:pt x="41491" y="566738"/>
                  </a:cubicBezTo>
                  <a:cubicBezTo>
                    <a:pt x="42285" y="564357"/>
                    <a:pt x="43872" y="562104"/>
                    <a:pt x="43872" y="559594"/>
                  </a:cubicBezTo>
                  <a:cubicBezTo>
                    <a:pt x="43872" y="452267"/>
                    <a:pt x="48507" y="516285"/>
                    <a:pt x="39109" y="483394"/>
                  </a:cubicBezTo>
                  <a:cubicBezTo>
                    <a:pt x="38092" y="479835"/>
                    <a:pt x="36250" y="470530"/>
                    <a:pt x="34347" y="466725"/>
                  </a:cubicBezTo>
                  <a:cubicBezTo>
                    <a:pt x="33067" y="464165"/>
                    <a:pt x="31172" y="461963"/>
                    <a:pt x="29584" y="459582"/>
                  </a:cubicBezTo>
                  <a:cubicBezTo>
                    <a:pt x="28790" y="457201"/>
                    <a:pt x="28325" y="454683"/>
                    <a:pt x="27203" y="452438"/>
                  </a:cubicBezTo>
                  <a:cubicBezTo>
                    <a:pt x="17968" y="433965"/>
                    <a:pt x="26049" y="456114"/>
                    <a:pt x="20059" y="438150"/>
                  </a:cubicBezTo>
                  <a:cubicBezTo>
                    <a:pt x="20853" y="432594"/>
                    <a:pt x="21437" y="427004"/>
                    <a:pt x="22441" y="421482"/>
                  </a:cubicBezTo>
                  <a:cubicBezTo>
                    <a:pt x="23881" y="413563"/>
                    <a:pt x="27098" y="405128"/>
                    <a:pt x="29584" y="397669"/>
                  </a:cubicBezTo>
                  <a:cubicBezTo>
                    <a:pt x="30864" y="393829"/>
                    <a:pt x="31172" y="389732"/>
                    <a:pt x="31966" y="385763"/>
                  </a:cubicBezTo>
                  <a:cubicBezTo>
                    <a:pt x="31172" y="373063"/>
                    <a:pt x="30850" y="360325"/>
                    <a:pt x="29584" y="347663"/>
                  </a:cubicBezTo>
                  <a:cubicBezTo>
                    <a:pt x="29258" y="344407"/>
                    <a:pt x="27445" y="341402"/>
                    <a:pt x="27203" y="338138"/>
                  </a:cubicBezTo>
                  <a:cubicBezTo>
                    <a:pt x="25853" y="319914"/>
                    <a:pt x="26223" y="301589"/>
                    <a:pt x="24822" y="283369"/>
                  </a:cubicBezTo>
                  <a:cubicBezTo>
                    <a:pt x="24630" y="280866"/>
                    <a:pt x="23131" y="278639"/>
                    <a:pt x="22441" y="276225"/>
                  </a:cubicBezTo>
                  <a:cubicBezTo>
                    <a:pt x="21542" y="273078"/>
                    <a:pt x="20853" y="269875"/>
                    <a:pt x="20059" y="266700"/>
                  </a:cubicBezTo>
                  <a:cubicBezTo>
                    <a:pt x="19265" y="252413"/>
                    <a:pt x="19453" y="238037"/>
                    <a:pt x="17678" y="223838"/>
                  </a:cubicBezTo>
                  <a:cubicBezTo>
                    <a:pt x="17055" y="218857"/>
                    <a:pt x="14504" y="214313"/>
                    <a:pt x="12916" y="209550"/>
                  </a:cubicBezTo>
                  <a:lnTo>
                    <a:pt x="10534" y="202407"/>
                  </a:lnTo>
                  <a:cubicBezTo>
                    <a:pt x="11328" y="195263"/>
                    <a:pt x="11899" y="188091"/>
                    <a:pt x="12916" y="180975"/>
                  </a:cubicBezTo>
                  <a:cubicBezTo>
                    <a:pt x="13488" y="176968"/>
                    <a:pt x="14573" y="173051"/>
                    <a:pt x="15297" y="169069"/>
                  </a:cubicBezTo>
                  <a:cubicBezTo>
                    <a:pt x="16161" y="164319"/>
                    <a:pt x="16884" y="159544"/>
                    <a:pt x="17678" y="154782"/>
                  </a:cubicBezTo>
                  <a:cubicBezTo>
                    <a:pt x="16884" y="131763"/>
                    <a:pt x="16734" y="108713"/>
                    <a:pt x="15297" y="85725"/>
                  </a:cubicBezTo>
                  <a:cubicBezTo>
                    <a:pt x="15140" y="83220"/>
                    <a:pt x="13606" y="80995"/>
                    <a:pt x="12916" y="78582"/>
                  </a:cubicBezTo>
                  <a:cubicBezTo>
                    <a:pt x="5715" y="53381"/>
                    <a:pt x="17093" y="88737"/>
                    <a:pt x="5772" y="54769"/>
                  </a:cubicBezTo>
                  <a:cubicBezTo>
                    <a:pt x="0" y="37449"/>
                    <a:pt x="5772" y="18256"/>
                    <a:pt x="5772" y="0"/>
                  </a:cubicBezTo>
                </a:path>
              </a:pathLst>
            </a:cu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grpSp>
      <p:pic>
        <p:nvPicPr>
          <p:cNvPr id="10" name="Picture 65" descr="AG00386_">
            <a:hlinkClick r:id="" action="ppaction://noaction">
              <a:snd r:embed="rId3" name="laser.wav"/>
            </a:hlinkClick>
          </p:cNvPr>
          <p:cNvPicPr>
            <a:picLocks noChangeAspect="1" noChangeArrowheads="1" noCrop="1"/>
          </p:cNvPicPr>
          <p:nvPr/>
        </p:nvPicPr>
        <p:blipFill>
          <a:blip r:embed="rId4" cstate="print"/>
          <a:srcRect/>
          <a:stretch>
            <a:fillRect/>
          </a:stretch>
        </p:blipFill>
        <p:spPr bwMode="auto">
          <a:xfrm>
            <a:off x="714380" y="2377660"/>
            <a:ext cx="1928794" cy="904656"/>
          </a:xfrm>
          <a:prstGeom prst="rect">
            <a:avLst/>
          </a:prstGeom>
          <a:noFill/>
        </p:spPr>
      </p:pic>
      <p:pic>
        <p:nvPicPr>
          <p:cNvPr id="11" name="Picture 9" descr="monkey1.jpg"/>
          <p:cNvPicPr>
            <a:picLocks noChangeAspect="1"/>
          </p:cNvPicPr>
          <p:nvPr/>
        </p:nvPicPr>
        <p:blipFill>
          <a:blip r:embed="rId5" cstate="print"/>
          <a:stretch>
            <a:fillRect/>
          </a:stretch>
        </p:blipFill>
        <p:spPr>
          <a:xfrm>
            <a:off x="2708992" y="3714752"/>
            <a:ext cx="720000" cy="720000"/>
          </a:xfrm>
          <a:prstGeom prst="rect">
            <a:avLst/>
          </a:prstGeom>
        </p:spPr>
      </p:pic>
      <p:grpSp>
        <p:nvGrpSpPr>
          <p:cNvPr id="12" name="Group 44"/>
          <p:cNvGrpSpPr/>
          <p:nvPr/>
        </p:nvGrpSpPr>
        <p:grpSpPr>
          <a:xfrm rot="7823472">
            <a:off x="1435300" y="4341849"/>
            <a:ext cx="3479258" cy="312091"/>
            <a:chOff x="1071538" y="2310819"/>
            <a:chExt cx="3479258" cy="312091"/>
          </a:xfrm>
        </p:grpSpPr>
        <p:sp>
          <p:nvSpPr>
            <p:cNvPr id="13" name="Rectangle 12"/>
            <p:cNvSpPr/>
            <p:nvPr/>
          </p:nvSpPr>
          <p:spPr bwMode="auto">
            <a:xfrm>
              <a:off x="1071538" y="2310819"/>
              <a:ext cx="3479258" cy="46611"/>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a:off x="1071538" y="2571744"/>
              <a:ext cx="3334776" cy="51166"/>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rot="5400000">
              <a:off x="1110014"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rot="5400000">
              <a:off x="1252890"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rot="5400000">
              <a:off x="1395766"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rot="5400000">
              <a:off x="1538642"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rot="5400000">
              <a:off x="1681518"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rot="5400000">
              <a:off x="1824394"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21" name="Rectangle 20"/>
            <p:cNvSpPr/>
            <p:nvPr/>
          </p:nvSpPr>
          <p:spPr bwMode="auto">
            <a:xfrm rot="5400000">
              <a:off x="1967270"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rot="5400000">
              <a:off x="2110146"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23" name="Rectangle 22"/>
            <p:cNvSpPr/>
            <p:nvPr/>
          </p:nvSpPr>
          <p:spPr bwMode="auto">
            <a:xfrm rot="5400000">
              <a:off x="2253022"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rot="5400000">
              <a:off x="2395898"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rot="5400000">
              <a:off x="2538774"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rot="5400000">
              <a:off x="2681650"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rot="5400000">
              <a:off x="2824526"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rot="5400000">
              <a:off x="2967402"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29" name="Rectangle 28"/>
            <p:cNvSpPr/>
            <p:nvPr/>
          </p:nvSpPr>
          <p:spPr bwMode="auto">
            <a:xfrm rot="5400000">
              <a:off x="3110278"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30" name="Rectangle 29"/>
            <p:cNvSpPr/>
            <p:nvPr/>
          </p:nvSpPr>
          <p:spPr bwMode="auto">
            <a:xfrm rot="5400000">
              <a:off x="3253154"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rot="5400000">
              <a:off x="3396030"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32" name="Rectangle 31"/>
            <p:cNvSpPr/>
            <p:nvPr/>
          </p:nvSpPr>
          <p:spPr bwMode="auto">
            <a:xfrm rot="5400000">
              <a:off x="3538906"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33" name="Rectangle 32"/>
            <p:cNvSpPr/>
            <p:nvPr/>
          </p:nvSpPr>
          <p:spPr bwMode="auto">
            <a:xfrm rot="5400000">
              <a:off x="3681782"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34" name="Rectangle 33"/>
            <p:cNvSpPr/>
            <p:nvPr/>
          </p:nvSpPr>
          <p:spPr bwMode="auto">
            <a:xfrm rot="5400000">
              <a:off x="3824658"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35" name="Rectangle 34"/>
            <p:cNvSpPr/>
            <p:nvPr/>
          </p:nvSpPr>
          <p:spPr bwMode="auto">
            <a:xfrm rot="5400000">
              <a:off x="3967534"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36" name="Rectangle 35"/>
            <p:cNvSpPr/>
            <p:nvPr/>
          </p:nvSpPr>
          <p:spPr bwMode="auto">
            <a:xfrm rot="5400000">
              <a:off x="4110410"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grpSp>
      <p:sp>
        <p:nvSpPr>
          <p:cNvPr id="37" name="Rectangle 3"/>
          <p:cNvSpPr txBox="1">
            <a:spLocks noChangeArrowheads="1"/>
          </p:cNvSpPr>
          <p:nvPr/>
        </p:nvSpPr>
        <p:spPr bwMode="auto">
          <a:xfrm>
            <a:off x="214282" y="1142984"/>
            <a:ext cx="8715436" cy="22145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85750" indent="-285750" algn="r" rtl="1" eaLnBrk="1" hangingPunct="1">
              <a:spcBef>
                <a:spcPts val="300"/>
              </a:spcBef>
              <a:spcAft>
                <a:spcPts val="300"/>
              </a:spcAft>
              <a:buClr>
                <a:srgbClr val="A90025"/>
              </a:buClr>
              <a:buSzPct val="120000"/>
              <a:buFont typeface="Lucida Grande" charset="0"/>
              <a:buChar char="●"/>
            </a:pPr>
            <a:r>
              <a:rPr lang="ar" sz="1400" b="1" i="0" u="none" baseline="0" dirty="0">
                <a:latin typeface="+mn-lt"/>
              </a:rPr>
              <a:t>تم وضع خمسة قرود في قفص، وفي أعلى هذا القفص تم تعليق الموزة (بعيدًا عن متناولهم).</a:t>
            </a:r>
          </a:p>
          <a:p>
            <a:pPr marL="285750" indent="-285750" algn="r" rtl="1" eaLnBrk="1" hangingPunct="1">
              <a:spcBef>
                <a:spcPts val="300"/>
              </a:spcBef>
              <a:spcAft>
                <a:spcPts val="300"/>
              </a:spcAft>
              <a:buClr>
                <a:srgbClr val="A90025"/>
              </a:buClr>
              <a:buSzPct val="120000"/>
              <a:buFont typeface="Lucida Grande" charset="0"/>
              <a:buChar char="●"/>
            </a:pPr>
            <a:r>
              <a:rPr lang="ar" sz="1400" b="1" i="0" u="none" baseline="0" dirty="0">
                <a:latin typeface="+mn-lt"/>
              </a:rPr>
              <a:t>وتم وضع سلم في القفص، مما يسمح بالوصول إلى الموزة.</a:t>
            </a:r>
          </a:p>
          <a:p>
            <a:pPr marL="285750" indent="-285750" algn="r" rtl="1" eaLnBrk="1" hangingPunct="1">
              <a:spcBef>
                <a:spcPts val="300"/>
              </a:spcBef>
              <a:spcAft>
                <a:spcPts val="300"/>
              </a:spcAft>
              <a:buClr>
                <a:srgbClr val="A90025"/>
              </a:buClr>
              <a:buSzPct val="120000"/>
              <a:buFont typeface="Lucida Grande" charset="0"/>
              <a:buChar char="●"/>
            </a:pPr>
            <a:r>
              <a:rPr lang="ar" sz="1400" b="1" i="0" u="none" baseline="0" dirty="0">
                <a:latin typeface="+mn-lt"/>
              </a:rPr>
              <a:t>وفي كل مرة يُحاول فيها أحد القرود تسلق السلم، يتم رش </a:t>
            </a:r>
            <a:r>
              <a:rPr lang="ar" sz="1400" b="1" i="0" u="sng" baseline="0" dirty="0">
                <a:latin typeface="+mn-lt"/>
              </a:rPr>
              <a:t>جميع</a:t>
            </a:r>
            <a:r>
              <a:rPr lang="ar" sz="1400" b="1" i="0" u="none" baseline="0" dirty="0">
                <a:latin typeface="+mn-lt"/>
              </a:rPr>
              <a:t> القرود بالماء البارد.</a:t>
            </a:r>
            <a:endParaRPr lang="ar" sz="1400" b="1" dirty="0">
              <a:latin typeface="+mn-lt"/>
            </a:endParaRPr>
          </a:p>
        </p:txBody>
      </p:sp>
      <p:pic>
        <p:nvPicPr>
          <p:cNvPr id="38" name="Picture 15" descr="monkey1.jpg"/>
          <p:cNvPicPr>
            <a:picLocks noChangeAspect="1"/>
          </p:cNvPicPr>
          <p:nvPr/>
        </p:nvPicPr>
        <p:blipFill>
          <a:blip r:embed="rId5" cstate="print"/>
          <a:stretch>
            <a:fillRect/>
          </a:stretch>
        </p:blipFill>
        <p:spPr>
          <a:xfrm>
            <a:off x="2857488" y="5072074"/>
            <a:ext cx="720000" cy="720000"/>
          </a:xfrm>
          <a:prstGeom prst="rect">
            <a:avLst/>
          </a:prstGeom>
        </p:spPr>
      </p:pic>
      <p:pic>
        <p:nvPicPr>
          <p:cNvPr id="39" name="Picture 16" descr="monkey1.jpg"/>
          <p:cNvPicPr>
            <a:picLocks noChangeAspect="1"/>
          </p:cNvPicPr>
          <p:nvPr/>
        </p:nvPicPr>
        <p:blipFill>
          <a:blip r:embed="rId5" cstate="print"/>
          <a:stretch>
            <a:fillRect/>
          </a:stretch>
        </p:blipFill>
        <p:spPr>
          <a:xfrm>
            <a:off x="3643306" y="5143512"/>
            <a:ext cx="720000" cy="720000"/>
          </a:xfrm>
          <a:prstGeom prst="rect">
            <a:avLst/>
          </a:prstGeom>
        </p:spPr>
      </p:pic>
      <p:pic>
        <p:nvPicPr>
          <p:cNvPr id="40" name="Picture 17" descr="monkey1.jpg"/>
          <p:cNvPicPr>
            <a:picLocks noChangeAspect="1"/>
          </p:cNvPicPr>
          <p:nvPr/>
        </p:nvPicPr>
        <p:blipFill>
          <a:blip r:embed="rId5" cstate="print"/>
          <a:stretch>
            <a:fillRect/>
          </a:stretch>
        </p:blipFill>
        <p:spPr>
          <a:xfrm>
            <a:off x="4429124" y="5000636"/>
            <a:ext cx="720000" cy="720000"/>
          </a:xfrm>
          <a:prstGeom prst="rect">
            <a:avLst/>
          </a:prstGeom>
        </p:spPr>
      </p:pic>
      <p:pic>
        <p:nvPicPr>
          <p:cNvPr id="41" name="Picture 18" descr="monkey1.jpg"/>
          <p:cNvPicPr>
            <a:picLocks noChangeAspect="1"/>
          </p:cNvPicPr>
          <p:nvPr/>
        </p:nvPicPr>
        <p:blipFill>
          <a:blip r:embed="rId5" cstate="print"/>
          <a:stretch>
            <a:fillRect/>
          </a:stretch>
        </p:blipFill>
        <p:spPr>
          <a:xfrm>
            <a:off x="5143504" y="5214950"/>
            <a:ext cx="720000" cy="720000"/>
          </a:xfrm>
          <a:prstGeom prst="rect">
            <a:avLst/>
          </a:prstGeom>
        </p:spPr>
      </p:pic>
      <p:sp>
        <p:nvSpPr>
          <p:cNvPr id="42" name="Rectangle 41"/>
          <p:cNvSpPr/>
          <p:nvPr/>
        </p:nvSpPr>
        <p:spPr bwMode="auto">
          <a:xfrm>
            <a:off x="500034" y="5929330"/>
            <a:ext cx="5429288" cy="71438"/>
          </a:xfrm>
          <a:prstGeom prst="rect">
            <a:avLst/>
          </a:prstGeom>
          <a:blipFill>
            <a:blip r:embed="rId7"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43" name="Rectangle 42"/>
          <p:cNvSpPr/>
          <p:nvPr/>
        </p:nvSpPr>
        <p:spPr bwMode="auto">
          <a:xfrm>
            <a:off x="185735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44" name="Rectangle 43"/>
          <p:cNvSpPr/>
          <p:nvPr/>
        </p:nvSpPr>
        <p:spPr bwMode="auto">
          <a:xfrm>
            <a:off x="214310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45" name="Rectangle 44"/>
          <p:cNvSpPr/>
          <p:nvPr/>
        </p:nvSpPr>
        <p:spPr bwMode="auto">
          <a:xfrm>
            <a:off x="242886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46" name="Rectangle 45"/>
          <p:cNvSpPr/>
          <p:nvPr/>
        </p:nvSpPr>
        <p:spPr bwMode="auto">
          <a:xfrm>
            <a:off x="271461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47" name="Rectangle 46"/>
          <p:cNvSpPr/>
          <p:nvPr/>
        </p:nvSpPr>
        <p:spPr bwMode="auto">
          <a:xfrm>
            <a:off x="300036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48" name="Rectangle 47"/>
          <p:cNvSpPr/>
          <p:nvPr/>
        </p:nvSpPr>
        <p:spPr bwMode="auto">
          <a:xfrm>
            <a:off x="328611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49" name="Rectangle 48"/>
          <p:cNvSpPr/>
          <p:nvPr/>
        </p:nvSpPr>
        <p:spPr bwMode="auto">
          <a:xfrm>
            <a:off x="357186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50" name="Rectangle 49"/>
          <p:cNvSpPr/>
          <p:nvPr/>
        </p:nvSpPr>
        <p:spPr bwMode="auto">
          <a:xfrm>
            <a:off x="385762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51" name="Rectangle 50"/>
          <p:cNvSpPr/>
          <p:nvPr/>
        </p:nvSpPr>
        <p:spPr bwMode="auto">
          <a:xfrm>
            <a:off x="414337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52" name="Rectangle 51"/>
          <p:cNvSpPr/>
          <p:nvPr/>
        </p:nvSpPr>
        <p:spPr bwMode="auto">
          <a:xfrm>
            <a:off x="442912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53" name="Rectangle 52"/>
          <p:cNvSpPr/>
          <p:nvPr/>
        </p:nvSpPr>
        <p:spPr bwMode="auto">
          <a:xfrm>
            <a:off x="471487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54" name="Rectangle 53"/>
          <p:cNvSpPr/>
          <p:nvPr/>
        </p:nvSpPr>
        <p:spPr bwMode="auto">
          <a:xfrm>
            <a:off x="500062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55" name="Rectangle 54"/>
          <p:cNvSpPr/>
          <p:nvPr/>
        </p:nvSpPr>
        <p:spPr bwMode="auto">
          <a:xfrm>
            <a:off x="528638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56" name="Rectangle 55"/>
          <p:cNvSpPr/>
          <p:nvPr/>
        </p:nvSpPr>
        <p:spPr bwMode="auto">
          <a:xfrm>
            <a:off x="557213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57" name="Rectangle 56"/>
          <p:cNvSpPr/>
          <p:nvPr/>
        </p:nvSpPr>
        <p:spPr bwMode="auto">
          <a:xfrm>
            <a:off x="585788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58" name="Rectangle 57"/>
          <p:cNvSpPr/>
          <p:nvPr/>
        </p:nvSpPr>
        <p:spPr bwMode="auto">
          <a:xfrm>
            <a:off x="1857356" y="3286124"/>
            <a:ext cx="4071966" cy="71438"/>
          </a:xfrm>
          <a:prstGeom prst="rect">
            <a:avLst/>
          </a:prstGeom>
          <a:gradFill flip="none" rotWithShape="1">
            <a:gsLst>
              <a:gs pos="0">
                <a:srgbClr val="8488C4"/>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59" name="Rectangle 58"/>
          <p:cNvSpPr/>
          <p:nvPr/>
        </p:nvSpPr>
        <p:spPr bwMode="auto">
          <a:xfrm>
            <a:off x="500034" y="3286124"/>
            <a:ext cx="1357322" cy="2643206"/>
          </a:xfrm>
          <a:prstGeom prst="rect">
            <a:avLst/>
          </a:prstGeom>
          <a:blipFill>
            <a:blip r:embed="rId8"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endParaRPr kumimoji="0" lang="ar" sz="1800" b="0" i="0" u="none" strike="noStrike" cap="none" normalizeH="0" baseline="0" smtClean="0">
              <a:ln>
                <a:noFill/>
              </a:ln>
              <a:solidFill>
                <a:schemeClr val="tx1"/>
              </a:solidFill>
              <a:effectLst/>
              <a:latin typeface="Arial" charset="0"/>
            </a:endParaRPr>
          </a:p>
        </p:txBody>
      </p:sp>
      <p:sp>
        <p:nvSpPr>
          <p:cNvPr id="60" name="TextBox 87"/>
          <p:cNvSpPr txBox="1"/>
          <p:nvPr/>
        </p:nvSpPr>
        <p:spPr>
          <a:xfrm rot="16200000">
            <a:off x="-999034" y="4570878"/>
            <a:ext cx="2571768" cy="430887"/>
          </a:xfrm>
          <a:prstGeom prst="rect">
            <a:avLst/>
          </a:prstGeom>
          <a:noFill/>
        </p:spPr>
        <p:txBody>
          <a:bodyPr wrap="square" rtlCol="0">
            <a:spAutoFit/>
          </a:bodyPr>
          <a:lstStyle/>
          <a:p>
            <a:pPr algn="r" rtl="1"/>
            <a:r>
              <a:rPr lang="ar" sz="1100" b="0" i="0" u="none" baseline="0">
                <a:latin typeface="Calibri" pitchFamily="34" charset="0"/>
              </a:rPr>
              <a:t>المرجع : الدكتور هـ. هارلو</a:t>
            </a:r>
          </a:p>
          <a:p>
            <a:pPr algn="r" rtl="1"/>
            <a:r>
              <a:rPr lang="ar" sz="1100" b="0" i="0" u="none" baseline="0">
                <a:latin typeface="Calibri" pitchFamily="34" charset="0"/>
              </a:rPr>
              <a:t>جامعة ويسكونسين - ماديسون</a:t>
            </a:r>
            <a:endParaRPr lang="ar" sz="1100" dirty="0">
              <a:latin typeface="Calibri" pitchFamily="34" charset="0"/>
            </a:endParaRPr>
          </a:p>
        </p:txBody>
      </p:sp>
      <p:sp>
        <p:nvSpPr>
          <p:cNvPr id="61" name="Rectangle 3"/>
          <p:cNvSpPr txBox="1">
            <a:spLocks noChangeArrowheads="1"/>
          </p:cNvSpPr>
          <p:nvPr/>
        </p:nvSpPr>
        <p:spPr bwMode="auto">
          <a:xfrm>
            <a:off x="6215074" y="2928934"/>
            <a:ext cx="2714644" cy="928694"/>
          </a:xfrm>
          <a:prstGeom prst="rect">
            <a:avLst/>
          </a:prstGeom>
          <a:noFill/>
          <a:ln w="9525">
            <a:solidFill>
              <a:srgbClr val="E20031"/>
            </a:solidFill>
            <a:miter lim="800000"/>
            <a:headEnd/>
            <a:tailEnd/>
          </a:ln>
        </p:spPr>
        <p:txBody>
          <a:bodyPr vert="horz" wrap="square" lIns="72000" tIns="72000" rIns="72000" bIns="72000" numCol="1" anchor="t" anchorCtr="0" compatLnSpc="1">
            <a:prstTxWarp prst="textNoShape">
              <a:avLst/>
            </a:prstTxWarp>
          </a:bodyPr>
          <a:lstStyle/>
          <a:p>
            <a:pPr marR="0" lvl="0" algn="ctr" defTabSz="914400" rtl="1" eaLnBrk="0" latinLnBrk="0" hangingPunct="0">
              <a:lnSpc>
                <a:spcPct val="100000"/>
              </a:lnSpc>
              <a:spcBef>
                <a:spcPts val="600"/>
              </a:spcBef>
              <a:buClr>
                <a:schemeClr val="bg2"/>
              </a:buClr>
              <a:buSzTx/>
              <a:tabLst/>
              <a:defRPr/>
            </a:pPr>
            <a:r>
              <a:rPr lang="ar" sz="1600" b="1" i="0" u="none" kern="0" baseline="0">
                <a:solidFill>
                  <a:srgbClr val="E20031"/>
                </a:solidFill>
                <a:latin typeface="Calibri" pitchFamily="34" charset="0"/>
              </a:rPr>
              <a:t>تعلمت القرود بسرعة أنه ينبغي عليها البقاء بعيدًا عن السلم!</a:t>
            </a:r>
          </a:p>
        </p:txBody>
      </p:sp>
      <p:sp>
        <p:nvSpPr>
          <p:cNvPr id="62" name="Espace réservé du pied de page 3"/>
          <p:cNvSpPr>
            <a:spLocks noGrp="1"/>
          </p:cNvSpPr>
          <p:nvPr>
            <p:ph type="ftr" sz="quarter" idx="13"/>
          </p:nvPr>
        </p:nvSpPr>
        <p:spPr>
          <a:xfrm>
            <a:off x="457200" y="6411913"/>
            <a:ext cx="5562600" cy="365125"/>
          </a:xfrm>
        </p:spPr>
        <p:txBody>
          <a:bodyPr/>
          <a:lstStyle/>
          <a:p>
            <a:pPr algn="r" rtl="1">
              <a:defRPr/>
            </a:pPr>
            <a:r>
              <a:rPr lang="ar" b="0" i="0" u="none" baseline="0" dirty="0"/>
              <a:t>مجموعة دمج الصحة والسلامة والأمن والمجتمع والبيئة </a:t>
            </a:r>
            <a:r>
              <a:rPr lang="ar" b="0" i="0" u="none" baseline="0" dirty="0" smtClean="0"/>
              <a:t>(</a:t>
            </a:r>
            <a:r>
              <a:rPr lang="fr-FR" b="0" i="0" u="none" baseline="0" dirty="0" smtClean="0"/>
              <a:t>H3SE</a:t>
            </a:r>
            <a:r>
              <a:rPr lang="ar" b="0" i="0" u="none" baseline="0" dirty="0" smtClean="0"/>
              <a:t>) </a:t>
            </a:r>
            <a:r>
              <a:rPr lang="ar" b="0" i="0" u="none" baseline="0" dirty="0"/>
              <a:t>- المناهج الدراسية الأساسية العامة 4.2 - العمل الجماعي, وعلاقة التسلسل الهرمي الوظيفي / تقييم التأثيرات البيئية – الإصدار الثاني</a:t>
            </a:r>
            <a:endParaRPr lang="ar" alt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2000" fill="hold"/>
                                        <p:tgtEl>
                                          <p:spTgt spid="38"/>
                                        </p:tgtEl>
                                        <p:attrNameLst>
                                          <p:attrName>ppt_x</p:attrName>
                                        </p:attrNameLst>
                                      </p:cBhvr>
                                      <p:tavLst>
                                        <p:tav tm="0">
                                          <p:val>
                                            <p:strVal val="1+#ppt_w/2"/>
                                          </p:val>
                                        </p:tav>
                                        <p:tav tm="100000">
                                          <p:val>
                                            <p:strVal val="#ppt_x"/>
                                          </p:val>
                                        </p:tav>
                                      </p:tavLst>
                                    </p:anim>
                                    <p:anim calcmode="lin" valueType="num">
                                      <p:cBhvr additive="base">
                                        <p:cTn id="13" dur="2000" fill="hold"/>
                                        <p:tgtEl>
                                          <p:spTgt spid="38"/>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2"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2000" fill="hold"/>
                                        <p:tgtEl>
                                          <p:spTgt spid="39"/>
                                        </p:tgtEl>
                                        <p:attrNameLst>
                                          <p:attrName>ppt_x</p:attrName>
                                        </p:attrNameLst>
                                      </p:cBhvr>
                                      <p:tavLst>
                                        <p:tav tm="0">
                                          <p:val>
                                            <p:strVal val="1+#ppt_w/2"/>
                                          </p:val>
                                        </p:tav>
                                        <p:tav tm="100000">
                                          <p:val>
                                            <p:strVal val="#ppt_x"/>
                                          </p:val>
                                        </p:tav>
                                      </p:tavLst>
                                    </p:anim>
                                    <p:anim calcmode="lin" valueType="num">
                                      <p:cBhvr additive="base">
                                        <p:cTn id="18" dur="2000" fill="hold"/>
                                        <p:tgtEl>
                                          <p:spTgt spid="39"/>
                                        </p:tgtEl>
                                        <p:attrNameLst>
                                          <p:attrName>ppt_y</p:attrName>
                                        </p:attrNameLst>
                                      </p:cBhvr>
                                      <p:tavLst>
                                        <p:tav tm="0">
                                          <p:val>
                                            <p:strVal val="#ppt_y"/>
                                          </p:val>
                                        </p:tav>
                                        <p:tav tm="100000">
                                          <p:val>
                                            <p:strVal val="#ppt_y"/>
                                          </p:val>
                                        </p:tav>
                                      </p:tavLst>
                                    </p:anim>
                                  </p:childTnLst>
                                </p:cTn>
                              </p:par>
                            </p:childTnLst>
                          </p:cTn>
                        </p:par>
                        <p:par>
                          <p:cTn id="19" fill="hold">
                            <p:stCondLst>
                              <p:cond delay="6000"/>
                            </p:stCondLst>
                            <p:childTnLst>
                              <p:par>
                                <p:cTn id="20" presetID="2" presetClass="entr" presetSubtype="2"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2000" fill="hold"/>
                                        <p:tgtEl>
                                          <p:spTgt spid="40"/>
                                        </p:tgtEl>
                                        <p:attrNameLst>
                                          <p:attrName>ppt_x</p:attrName>
                                        </p:attrNameLst>
                                      </p:cBhvr>
                                      <p:tavLst>
                                        <p:tav tm="0">
                                          <p:val>
                                            <p:strVal val="1+#ppt_w/2"/>
                                          </p:val>
                                        </p:tav>
                                        <p:tav tm="100000">
                                          <p:val>
                                            <p:strVal val="#ppt_x"/>
                                          </p:val>
                                        </p:tav>
                                      </p:tavLst>
                                    </p:anim>
                                    <p:anim calcmode="lin" valueType="num">
                                      <p:cBhvr additive="base">
                                        <p:cTn id="23" dur="2000" fill="hold"/>
                                        <p:tgtEl>
                                          <p:spTgt spid="40"/>
                                        </p:tgtEl>
                                        <p:attrNameLst>
                                          <p:attrName>ppt_y</p:attrName>
                                        </p:attrNameLst>
                                      </p:cBhvr>
                                      <p:tavLst>
                                        <p:tav tm="0">
                                          <p:val>
                                            <p:strVal val="#ppt_y"/>
                                          </p:val>
                                        </p:tav>
                                        <p:tav tm="100000">
                                          <p:val>
                                            <p:strVal val="#ppt_y"/>
                                          </p:val>
                                        </p:tav>
                                      </p:tavLst>
                                    </p:anim>
                                  </p:childTnLst>
                                </p:cTn>
                              </p:par>
                            </p:childTnLst>
                          </p:cTn>
                        </p:par>
                        <p:par>
                          <p:cTn id="24" fill="hold">
                            <p:stCondLst>
                              <p:cond delay="8000"/>
                            </p:stCondLst>
                            <p:childTnLst>
                              <p:par>
                                <p:cTn id="25" presetID="2" presetClass="entr" presetSubtype="2"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2000" fill="hold"/>
                                        <p:tgtEl>
                                          <p:spTgt spid="41"/>
                                        </p:tgtEl>
                                        <p:attrNameLst>
                                          <p:attrName>ppt_x</p:attrName>
                                        </p:attrNameLst>
                                      </p:cBhvr>
                                      <p:tavLst>
                                        <p:tav tm="0">
                                          <p:val>
                                            <p:strVal val="1+#ppt_w/2"/>
                                          </p:val>
                                        </p:tav>
                                        <p:tav tm="100000">
                                          <p:val>
                                            <p:strVal val="#ppt_x"/>
                                          </p:val>
                                        </p:tav>
                                      </p:tavLst>
                                    </p:anim>
                                    <p:anim calcmode="lin" valueType="num">
                                      <p:cBhvr additive="base">
                                        <p:cTn id="28" dur="2000" fill="hold"/>
                                        <p:tgtEl>
                                          <p:spTgt spid="41"/>
                                        </p:tgtEl>
                                        <p:attrNameLst>
                                          <p:attrName>ppt_y</p:attrName>
                                        </p:attrNameLst>
                                      </p:cBhvr>
                                      <p:tavLst>
                                        <p:tav tm="0">
                                          <p:val>
                                            <p:strVal val="#ppt_y"/>
                                          </p:val>
                                        </p:tav>
                                        <p:tav tm="100000">
                                          <p:val>
                                            <p:strVal val="#ppt_y"/>
                                          </p:val>
                                        </p:tav>
                                      </p:tavLst>
                                    </p:anim>
                                  </p:childTnLst>
                                </p:cTn>
                              </p:par>
                            </p:childTnLst>
                          </p:cTn>
                        </p:par>
                        <p:par>
                          <p:cTn id="29" fill="hold">
                            <p:stCondLst>
                              <p:cond delay="10000"/>
                            </p:stCondLst>
                            <p:childTnLst>
                              <p:par>
                                <p:cTn id="30" presetID="2" presetClass="entr" presetSubtype="2"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2000" fill="hold"/>
                                        <p:tgtEl>
                                          <p:spTgt spid="12"/>
                                        </p:tgtEl>
                                        <p:attrNameLst>
                                          <p:attrName>ppt_x</p:attrName>
                                        </p:attrNameLst>
                                      </p:cBhvr>
                                      <p:tavLst>
                                        <p:tav tm="0">
                                          <p:val>
                                            <p:strVal val="1+#ppt_w/2"/>
                                          </p:val>
                                        </p:tav>
                                        <p:tav tm="100000">
                                          <p:val>
                                            <p:strVal val="#ppt_x"/>
                                          </p:val>
                                        </p:tav>
                                      </p:tavLst>
                                    </p:anim>
                                    <p:anim calcmode="lin" valueType="num">
                                      <p:cBhvr additive="base">
                                        <p:cTn id="33" dur="2000" fill="hold"/>
                                        <p:tgtEl>
                                          <p:spTgt spid="12"/>
                                        </p:tgtEl>
                                        <p:attrNameLst>
                                          <p:attrName>ppt_y</p:attrName>
                                        </p:attrNameLst>
                                      </p:cBhvr>
                                      <p:tavLst>
                                        <p:tav tm="0">
                                          <p:val>
                                            <p:strVal val="#ppt_y"/>
                                          </p:val>
                                        </p:tav>
                                        <p:tav tm="100000">
                                          <p:val>
                                            <p:strVal val="#ppt_y"/>
                                          </p:val>
                                        </p:tav>
                                      </p:tavLst>
                                    </p:anim>
                                  </p:childTnLst>
                                </p:cTn>
                              </p:par>
                            </p:childTnLst>
                          </p:cTn>
                        </p:par>
                        <p:par>
                          <p:cTn id="34" fill="hold">
                            <p:stCondLst>
                              <p:cond delay="120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12500"/>
                            </p:stCondLst>
                            <p:childTnLst>
                              <p:par>
                                <p:cTn id="40" presetID="2" presetClass="entr" presetSubtype="8"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2000" fill="hold"/>
                                        <p:tgtEl>
                                          <p:spTgt spid="10"/>
                                        </p:tgtEl>
                                        <p:attrNameLst>
                                          <p:attrName>ppt_x</p:attrName>
                                        </p:attrNameLst>
                                      </p:cBhvr>
                                      <p:tavLst>
                                        <p:tav tm="0">
                                          <p:val>
                                            <p:strVal val="0-#ppt_w/2"/>
                                          </p:val>
                                        </p:tav>
                                        <p:tav tm="100000">
                                          <p:val>
                                            <p:strVal val="#ppt_x"/>
                                          </p:val>
                                        </p:tav>
                                      </p:tavLst>
                                    </p:anim>
                                    <p:anim calcmode="lin" valueType="num">
                                      <p:cBhvr additive="base">
                                        <p:cTn id="43"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r_total_modele_rouge_fonce">
  <a:themeElements>
    <a:clrScheme name="TOTAL CORPO">
      <a:dk1>
        <a:sysClr val="windowText" lastClr="000000"/>
      </a:dk1>
      <a:lt1>
        <a:sysClr val="window" lastClr="FFFFFF"/>
      </a:lt1>
      <a:dk2>
        <a:srgbClr val="707173"/>
      </a:dk2>
      <a:lt2>
        <a:srgbClr val="00A37F"/>
      </a:lt2>
      <a:accent1>
        <a:srgbClr val="4A96CD"/>
      </a:accent1>
      <a:accent2>
        <a:srgbClr val="F39800"/>
      </a:accent2>
      <a:accent3>
        <a:srgbClr val="E20031"/>
      </a:accent3>
      <a:accent4>
        <a:srgbClr val="004494"/>
      </a:accent4>
      <a:accent5>
        <a:srgbClr val="E8561E"/>
      </a:accent5>
      <a:accent6>
        <a:srgbClr val="97B2AD"/>
      </a:accent6>
      <a:hlink>
        <a:srgbClr val="175A99"/>
      </a:hlink>
      <a:folHlink>
        <a:srgbClr val="B12F87"/>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fr_total_modele_rouge_fonce</Template>
  <TotalTime>1020</TotalTime>
  <Words>1555</Words>
  <Application>Microsoft Office PowerPoint</Application>
  <PresentationFormat>Affichage à l'écran (4:3)</PresentationFormat>
  <Paragraphs>165</Paragraphs>
  <Slides>19</Slides>
  <Notes>3</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fr_total_modele_rouge_fonce</vt:lpstr>
      <vt:lpstr>العمل الجماعي، وعلاقة التسلسل الهرمي الوظيفي / تقييم التأثيرات البيئية</vt:lpstr>
      <vt:lpstr>أهداف الوحدة</vt:lpstr>
      <vt:lpstr>فيلم: القوة الجماعية</vt:lpstr>
      <vt:lpstr>نقاط القوة للعمل الجماعي</vt:lpstr>
      <vt:lpstr>فيلم: الامتثال في المجموعة</vt:lpstr>
      <vt:lpstr>عوامل التأثير</vt:lpstr>
      <vt:lpstr>ورشة العمل</vt:lpstr>
      <vt:lpstr>المخاطر الناتجة عن تأثير المجموعة</vt:lpstr>
      <vt:lpstr>تجربة الموزة</vt:lpstr>
      <vt:lpstr>تجربة الموزة</vt:lpstr>
      <vt:lpstr>تجربة الموزة</vt:lpstr>
      <vt:lpstr>تجربة الموزة</vt:lpstr>
      <vt:lpstr>تجربة الموزة</vt:lpstr>
      <vt:lpstr>تجربة الموزة</vt:lpstr>
      <vt:lpstr>الاجتماع الافتتاحي</vt:lpstr>
      <vt:lpstr>ما نتوقعه من المدير</vt:lpstr>
      <vt:lpstr>ما نتوقعه من الجميع</vt:lpstr>
      <vt:lpstr>المقابلة الشخصية السنوية والصحة والسلامة والأمن والمجتمع والبيئة (H3SE)</vt:lpstr>
      <vt:lpstr>تقييم التأثيرات البيئية وأداء الصحة والسلامة والأمن والمجتمع والبيئة (H3SE)</vt:lpstr>
    </vt:vector>
  </TitlesOfParts>
  <Company>TOTAL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J0039122</dc:creator>
  <cp:lastModifiedBy>Denise Bedouret</cp:lastModifiedBy>
  <cp:revision>67</cp:revision>
  <dcterms:created xsi:type="dcterms:W3CDTF">2015-09-07T13:13:13Z</dcterms:created>
  <dcterms:modified xsi:type="dcterms:W3CDTF">2017-06-16T18:52:49Z</dcterms:modified>
</cp:coreProperties>
</file>