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3" r:id="rId3"/>
    <p:sldId id="264" r:id="rId4"/>
    <p:sldId id="265" r:id="rId5"/>
    <p:sldId id="266" r:id="rId6"/>
    <p:sldId id="267" r:id="rId7"/>
    <p:sldId id="285" r:id="rId8"/>
    <p:sldId id="268" r:id="rId9"/>
    <p:sldId id="269" r:id="rId10"/>
    <p:sldId id="272" r:id="rId11"/>
    <p:sldId id="273" r:id="rId12"/>
    <p:sldId id="274" r:id="rId13"/>
    <p:sldId id="275" r:id="rId14"/>
    <p:sldId id="276" r:id="rId15"/>
    <p:sldId id="284" r:id="rId16"/>
    <p:sldId id="277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76" autoAdjust="0"/>
    <p:restoredTop sz="94721" autoAdjust="0"/>
  </p:normalViewPr>
  <p:slideViewPr>
    <p:cSldViewPr snapToObjects="1">
      <p:cViewPr varScale="1">
        <p:scale>
          <a:sx n="95" d="100"/>
          <a:sy n="95" d="100"/>
        </p:scale>
        <p:origin x="-90" y="-11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D5B21E86-06EE-474E-97F4-5923EA1F4C95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5431E71-0FCC-A34C-B4AE-A5CFABADD9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89421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6D4F3A-7D4B-C741-9312-5720137D8935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0452A67-6C5B-254E-8E51-961EBCEC839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5369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80452A67-6C5B-254E-8E51-961EBCEC8394}" type="slidenum">
              <a:rPr/>
              <a:pPr/>
              <a:t>2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25689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 algn="l" rtl="0"/>
            <a:endParaRPr lang="zh-CN" altLang="fr-FR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zh-CN"/>
              <a:t/>
            </a:r>
            <a:fld id="{A6B8BF3E-8016-644B-BA44-279C3F55DC6E}" type="slidenum">
              <a:rPr>
                <a:latin typeface="Calibri" charset="0"/>
              </a:rPr>
              <a:pPr/>
              <a:t>3</a:t>
            </a:fld>
            <a:endParaRPr lang="zh-CN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84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eaLnBrk="0" fontAlgn="base" latinLnBrk="0" hangingPunct="0" rt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注意到，这种团队效应可以产生积极的效果，尤其是在遵守基本安全规则的情况下。但是，如果团体效应引发了不恰当的行为，就很难去扭转这种趋势，如果出于安全考虑而主动采取措施，将被视为对潜规则的挑衅。</a:t>
            </a:r>
          </a:p>
          <a:p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80452A67-6C5B-254E-8E51-961EBCEC8394}" type="slidenum">
              <a:rPr/>
              <a:pPr/>
              <a:t>14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19142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84508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82A72C-907A-1F49-9E1B-FB91313C1A8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66980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2164524-7C97-8945-A4B0-CAF166782E8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10563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BE22A4-125D-644D-89C2-C406A352A50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9963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EFDC57-D556-614A-9DB5-981CF0580FA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1368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1D48E60-D482-C649-81EE-9C970FD3474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671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2FB604D-D9C3-6645-8187-1F35B9B27A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5086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50FD7B0-AA3C-0C4A-AC7F-1CD5E3135E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506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DE65293-B7FB-4D4D-85BE-77E2A57E09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2831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0EA38-C34A-6248-BF0F-2D26C5354A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457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+mn-lt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5C7BD7A6-31B9-0D41-921F-8AA04639126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teriel/L_union_fait_la_Force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zh-C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zh-CN">
                <a:ea typeface="+mj-ea"/>
              </a:rPr>
              <a:t>团队合作、</a:t>
            </a:r>
            <a:br>
              <a:rPr lang="zh-CN">
                <a:ea typeface="+mj-ea"/>
              </a:rPr>
            </a:br>
            <a:r>
              <a:rPr b="1" i="0" u="none" baseline="0" lang="zh-CN">
                <a:ea typeface="+mj-ea"/>
              </a:rPr>
              <a:t>层级关系/年度个人谈话(EIA)</a:t>
            </a:r>
            <a:endParaRPr lang="zh-C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zh-CN">
                <a:cs typeface="Arial" charset="0"/>
              </a:rPr>
              <a:t>H3SE 入职培训</a:t>
            </a:r>
          </a:p>
          <a:p>
            <a:pPr eaLnBrk="1" hangingPunct="1" algn="l" rtl="0"/>
            <a:r>
              <a:rPr b="0" i="0" u="none" baseline="0" lang="zh-CN">
                <a:cs typeface="Arial" charset="0"/>
              </a:rPr>
              <a:t>TCG 4.2 模块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02164524-7C97-8945-A4B0-CAF166782E85}" type="slidenum">
              <a:rPr/>
              <a:pPr/>
              <a:t>10</a:t>
            </a:fld>
            <a:endParaRPr lang="zh-CN" altLang="fr-FR"/>
          </a:p>
        </p:txBody>
      </p:sp>
      <p:sp>
        <p:nvSpPr>
          <p:cNvPr id="6" name="Right Arrow 80"/>
          <p:cNvSpPr/>
          <p:nvPr/>
        </p:nvSpPr>
        <p:spPr bwMode="auto">
          <a:xfrm rot="10800000">
            <a:off x="5429257" y="4500570"/>
            <a:ext cx="571504" cy="357190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9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116" y="5209330"/>
            <a:ext cx="720000" cy="720000"/>
          </a:xfrm>
          <a:prstGeom prst="rect">
            <a:avLst/>
          </a:prstGeom>
        </p:spPr>
      </p:pic>
      <p:grpSp>
        <p:nvGrpSpPr>
          <p:cNvPr id="8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9" name="Rectangle 8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zh-CN">
                <a:latin typeface="+mn-lt"/>
              </a:rPr>
              <a:t>其中一只“实验”猴子被一只并不知道“发生过什么”的新猴子替换。</a:t>
            </a:r>
          </a:p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zh-CN">
                <a:latin typeface="+mn-lt"/>
              </a:rPr>
              <a:t>新猴子想爬上梯子去拿香蕉。</a:t>
            </a:r>
            <a:endParaRPr lang="zh-CN" sz="1400" b="1" dirty="0">
              <a:latin typeface="+mn-lt"/>
            </a:endParaRPr>
          </a:p>
        </p:txBody>
      </p:sp>
      <p:pic>
        <p:nvPicPr>
          <p:cNvPr id="34" name="Picture 13" descr="bana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pic>
        <p:nvPicPr>
          <p:cNvPr id="35" name="Picture 15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1934" y="4857760"/>
            <a:ext cx="720000" cy="720000"/>
          </a:xfrm>
          <a:prstGeom prst="rect">
            <a:avLst/>
          </a:prstGeom>
        </p:spPr>
      </p:pic>
      <p:pic>
        <p:nvPicPr>
          <p:cNvPr id="36" name="Picture 16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4876" y="5143512"/>
            <a:ext cx="720000" cy="720000"/>
          </a:xfrm>
          <a:prstGeom prst="rect">
            <a:avLst/>
          </a:prstGeom>
        </p:spPr>
      </p:pic>
      <p:pic>
        <p:nvPicPr>
          <p:cNvPr id="37" name="Picture 17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9256" y="4857760"/>
            <a:ext cx="720000" cy="720000"/>
          </a:xfrm>
          <a:prstGeom prst="rect">
            <a:avLst/>
          </a:prstGeom>
        </p:spPr>
      </p:pic>
      <p:pic>
        <p:nvPicPr>
          <p:cNvPr id="38" name="Picture 18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6512" y="5143512"/>
            <a:ext cx="720000" cy="7200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8" name="Picture 76" descr="monkey2.jpg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2198" y="4286256"/>
            <a:ext cx="571504" cy="833724"/>
          </a:xfrm>
          <a:prstGeom prst="rect">
            <a:avLst/>
          </a:prstGeom>
        </p:spPr>
      </p:pic>
      <p:sp>
        <p:nvSpPr>
          <p:cNvPr id="59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sz="1100" b="0" i="0" u="none" baseline="0" lang="zh-CN">
                <a:latin typeface="Calibri" pitchFamily="34" charset="0"/>
              </a:rPr>
              <a:t>参考:H. Harlow博士</a:t>
            </a:r>
          </a:p>
          <a:p>
            <a:pPr algn="l" rtl="0"/>
            <a:r>
              <a:rPr sz="1100" b="0" i="0" u="none" baseline="0" lang="zh-CN">
                <a:latin typeface="Calibri" pitchFamily="34" charset="0"/>
              </a:rPr>
              <a:t>威斯康星大学麦迪逊分校</a:t>
            </a:r>
            <a:endParaRPr lang="zh-CN" sz="1100" dirty="0">
              <a:latin typeface="Calibri" pitchFamily="34" charset="0"/>
            </a:endParaRPr>
          </a:p>
        </p:txBody>
      </p:sp>
      <p:sp>
        <p:nvSpPr>
          <p:cNvPr id="60" name="Right Arrow 79"/>
          <p:cNvSpPr/>
          <p:nvPr/>
        </p:nvSpPr>
        <p:spPr bwMode="auto">
          <a:xfrm>
            <a:off x="6429388" y="5357826"/>
            <a:ext cx="571504" cy="35719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b="1" i="0" u="none" baseline="0" lang="zh-CN"/>
              <a:t>香蕉实验</a:t>
            </a:r>
            <a:endParaRPr lang="zh-CN" dirty="0"/>
          </a:p>
        </p:txBody>
      </p:sp>
      <p:sp>
        <p:nvSpPr>
          <p:cNvPr id="61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13563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02164524-7C97-8945-A4B0-CAF166782E85}" type="slidenum">
              <a:rPr/>
              <a:pPr/>
              <a:t>11</a:t>
            </a:fld>
            <a:endParaRPr lang="zh-CN" altLang="fr-FR"/>
          </a:p>
        </p:txBody>
      </p:sp>
      <p:pic>
        <p:nvPicPr>
          <p:cNvPr id="6" name="Picture 16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116" y="5143512"/>
            <a:ext cx="720000" cy="720000"/>
          </a:xfrm>
          <a:prstGeom prst="rect">
            <a:avLst/>
          </a:prstGeom>
        </p:spPr>
      </p:pic>
      <p:pic>
        <p:nvPicPr>
          <p:cNvPr id="7" name="Picture 15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137892"/>
            <a:ext cx="720000" cy="720000"/>
          </a:xfrm>
          <a:prstGeom prst="rect">
            <a:avLst/>
          </a:prstGeom>
        </p:spPr>
      </p:pic>
      <p:pic>
        <p:nvPicPr>
          <p:cNvPr id="8" name="Picture 76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8860" y="4286256"/>
            <a:ext cx="571504" cy="833724"/>
          </a:xfrm>
          <a:prstGeom prst="rect">
            <a:avLst/>
          </a:prstGeom>
        </p:spPr>
      </p:pic>
      <p:grpSp>
        <p:nvGrpSpPr>
          <p:cNvPr id="9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zh-CN">
                <a:latin typeface="+mn-lt"/>
              </a:rPr>
              <a:t>当这只猴子想要爬上梯子时，其它猴子由于害怕被喷湿而去</a:t>
            </a:r>
            <a:r>
              <a:rPr sz="1400" b="1" i="0" u="sng" baseline="0" lang="zh-CN">
                <a:latin typeface="+mn-lt"/>
              </a:rPr>
              <a:t>阻止它</a:t>
            </a:r>
            <a:r>
              <a:rPr sz="1400" b="1" i="0" u="none" baseline="0" lang="zh-CN">
                <a:latin typeface="+mn-lt"/>
              </a:rPr>
              <a:t>。</a:t>
            </a:r>
          </a:p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zh-CN">
                <a:latin typeface="+mn-lt"/>
              </a:rPr>
              <a:t>事实上，即使不会再喷水，新猴子也会因为其它猴子的劝阻而不去爬上梯子，从而忘记这根香蕉的存在。</a:t>
            </a:r>
          </a:p>
        </p:txBody>
      </p:sp>
      <p:pic>
        <p:nvPicPr>
          <p:cNvPr id="35" name="Picture 13" descr="banan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pic>
        <p:nvPicPr>
          <p:cNvPr id="36" name="Picture 17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0496" y="5209330"/>
            <a:ext cx="720000" cy="720000"/>
          </a:xfrm>
          <a:prstGeom prst="rect">
            <a:avLst/>
          </a:prstGeom>
        </p:spPr>
      </p:pic>
      <p:pic>
        <p:nvPicPr>
          <p:cNvPr id="37" name="Picture 18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429132"/>
            <a:ext cx="720000" cy="7200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sz="1100" b="0" i="0" u="none" baseline="0" lang="zh-CN">
                <a:latin typeface="Calibri" pitchFamily="34" charset="0"/>
              </a:rPr>
              <a:t>参考:H. Harlow博士</a:t>
            </a:r>
          </a:p>
          <a:p>
            <a:pPr algn="l" rtl="0"/>
            <a:r>
              <a:rPr sz="1100" b="0" i="0" u="none" baseline="0" lang="zh-CN">
                <a:latin typeface="Calibri" pitchFamily="34" charset="0"/>
              </a:rPr>
              <a:t>威斯康星大学麦迪逊分校</a:t>
            </a:r>
            <a:endParaRPr lang="zh-CN" sz="1100" dirty="0">
              <a:latin typeface="Calibri" pitchFamily="34" charset="0"/>
            </a:endParaRPr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b="1" i="0" u="none" baseline="0" lang="zh-CN"/>
              <a:t>香蕉实验</a:t>
            </a:r>
            <a:endParaRPr lang="zh-CN" dirty="0"/>
          </a:p>
        </p:txBody>
      </p:sp>
      <p:sp>
        <p:nvSpPr>
          <p:cNvPr id="5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12155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02164524-7C97-8945-A4B0-CAF166782E85}" type="slidenum">
              <a:rPr/>
              <a:pPr/>
              <a:t>12</a:t>
            </a:fld>
            <a:endParaRPr lang="zh-CN" altLang="fr-FR"/>
          </a:p>
        </p:txBody>
      </p:sp>
      <p:pic>
        <p:nvPicPr>
          <p:cNvPr id="6" name="Picture 79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6050" y="5072074"/>
            <a:ext cx="571504" cy="833724"/>
          </a:xfrm>
          <a:prstGeom prst="rect">
            <a:avLst/>
          </a:prstGeom>
        </p:spPr>
      </p:pic>
      <p:pic>
        <p:nvPicPr>
          <p:cNvPr id="7" name="Picture 78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0430" y="4786322"/>
            <a:ext cx="571504" cy="833724"/>
          </a:xfrm>
          <a:prstGeom prst="rect">
            <a:avLst/>
          </a:prstGeom>
        </p:spPr>
      </p:pic>
      <p:pic>
        <p:nvPicPr>
          <p:cNvPr id="8" name="Picture 80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6380" y="5000636"/>
            <a:ext cx="571504" cy="833724"/>
          </a:xfrm>
          <a:prstGeom prst="rect">
            <a:avLst/>
          </a:prstGeom>
        </p:spPr>
      </p:pic>
      <p:pic>
        <p:nvPicPr>
          <p:cNvPr id="9" name="Picture 71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4810" y="5000636"/>
            <a:ext cx="571504" cy="833724"/>
          </a:xfrm>
          <a:prstGeom prst="rect">
            <a:avLst/>
          </a:prstGeom>
        </p:spPr>
      </p:pic>
      <p:pic>
        <p:nvPicPr>
          <p:cNvPr id="10" name="Picture 76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4876" y="4714884"/>
            <a:ext cx="571504" cy="833724"/>
          </a:xfrm>
          <a:prstGeom prst="rect">
            <a:avLst/>
          </a:prstGeom>
        </p:spPr>
      </p:pic>
      <p:grpSp>
        <p:nvGrpSpPr>
          <p:cNvPr id="11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algn="just" eaLnBrk="1" hangingPunct="1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zh-CN">
                <a:latin typeface="+mn-lt"/>
              </a:rPr>
              <a:t>实验继续进行，这五只“实验猴子”（有过被喷水的经历）逐渐被新猴子代替。</a:t>
            </a:r>
          </a:p>
          <a:p>
            <a:pPr marL="285750" indent="-285750" algn="just" eaLnBrk="1" hangingPunct="1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zh-CN">
                <a:latin typeface="+mn-lt"/>
              </a:rPr>
              <a:t>每只新猴子都在重复上演同样的情景，直至笼子中已经不再有曾被喷水的猴子。</a:t>
            </a:r>
          </a:p>
        </p:txBody>
      </p:sp>
      <p:pic>
        <p:nvPicPr>
          <p:cNvPr id="37" name="Picture 13" descr="bana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sz="1100" b="0" i="0" u="none" baseline="0" lang="zh-CN">
                <a:latin typeface="Calibri" pitchFamily="34" charset="0"/>
              </a:rPr>
              <a:t>参考:H. Harlow博士</a:t>
            </a:r>
          </a:p>
          <a:p>
            <a:pPr algn="l" rtl="0"/>
            <a:r>
              <a:rPr sz="1100" b="0" i="0" u="none" baseline="0" lang="zh-CN">
                <a:latin typeface="Calibri" pitchFamily="34" charset="0"/>
              </a:rPr>
              <a:t>威斯康星大学麦迪逊分校</a:t>
            </a:r>
            <a:endParaRPr lang="zh-CN" sz="1100" dirty="0">
              <a:latin typeface="Calibri" pitchFamily="34" charset="0"/>
            </a:endParaRPr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b="1" i="0" u="none" baseline="0" lang="zh-CN"/>
              <a:t>香蕉实验</a:t>
            </a:r>
            <a:endParaRPr lang="zh-CN" dirty="0"/>
          </a:p>
        </p:txBody>
      </p:sp>
      <p:sp>
        <p:nvSpPr>
          <p:cNvPr id="5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5274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02164524-7C97-8945-A4B0-CAF166782E85}" type="slidenum">
              <a:rPr/>
              <a:pPr/>
              <a:t>13</a:t>
            </a:fld>
            <a:endParaRPr lang="zh-CN" altLang="fr-FR"/>
          </a:p>
        </p:txBody>
      </p:sp>
      <p:pic>
        <p:nvPicPr>
          <p:cNvPr id="6" name="Picture 81" descr="monkey7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4546" y="4032254"/>
            <a:ext cx="857256" cy="896944"/>
          </a:xfrm>
          <a:prstGeom prst="rect">
            <a:avLst/>
          </a:prstGeom>
        </p:spPr>
      </p:pic>
      <p:pic>
        <p:nvPicPr>
          <p:cNvPr id="7" name="Picture 79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1736" y="5072074"/>
            <a:ext cx="571504" cy="833724"/>
          </a:xfrm>
          <a:prstGeom prst="rect">
            <a:avLst/>
          </a:prstGeom>
        </p:spPr>
      </p:pic>
      <p:pic>
        <p:nvPicPr>
          <p:cNvPr id="8" name="Picture 78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3240" y="4786322"/>
            <a:ext cx="571504" cy="833724"/>
          </a:xfrm>
          <a:prstGeom prst="rect">
            <a:avLst/>
          </a:prstGeom>
        </p:spPr>
      </p:pic>
      <p:pic>
        <p:nvPicPr>
          <p:cNvPr id="9" name="Picture 71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1868" y="5072074"/>
            <a:ext cx="571504" cy="833724"/>
          </a:xfrm>
          <a:prstGeom prst="rect">
            <a:avLst/>
          </a:prstGeom>
        </p:spPr>
      </p:pic>
      <p:pic>
        <p:nvPicPr>
          <p:cNvPr id="10" name="Picture 76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8794" y="4500570"/>
            <a:ext cx="571504" cy="833724"/>
          </a:xfrm>
          <a:prstGeom prst="rect">
            <a:avLst/>
          </a:prstGeom>
        </p:spPr>
      </p:pic>
      <p:grpSp>
        <p:nvGrpSpPr>
          <p:cNvPr id="11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zh-CN">
                <a:latin typeface="+mn-lt"/>
              </a:rPr>
              <a:t>而这些“第二代”猴子仍然在重复之间的情景。</a:t>
            </a:r>
          </a:p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zh-CN">
                <a:latin typeface="+mn-lt"/>
              </a:rPr>
              <a:t>即使这些猴子并不知道为什么不能使用梯子，但所有的猴子都已经成为了规则的 </a:t>
            </a:r>
            <a:r>
              <a:rPr sz="1400" b="1" i="0" u="none" baseline="0" lang="zh-CN"/>
              <a:t>“</a:t>
            </a:r>
            <a:r>
              <a:rPr sz="1400" b="1" i="0" u="none" baseline="0" lang="zh-CN">
                <a:latin typeface="+mn-lt"/>
              </a:rPr>
              <a:t>捍卫者”。</a:t>
            </a:r>
            <a:endParaRPr lang="zh-CN" sz="1400" b="1" dirty="0">
              <a:latin typeface="+mn-lt"/>
            </a:endParaRPr>
          </a:p>
        </p:txBody>
      </p:sp>
      <p:pic>
        <p:nvPicPr>
          <p:cNvPr id="37" name="Picture 13" descr="banan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sz="1100" b="0" i="0" u="none" baseline="0" lang="zh-CN">
                <a:latin typeface="Calibri" pitchFamily="34" charset="0"/>
              </a:rPr>
              <a:t>参考:H. Harlow博士</a:t>
            </a:r>
          </a:p>
          <a:p>
            <a:pPr algn="l" rtl="0"/>
            <a:r>
              <a:rPr sz="1100" b="0" i="0" u="none" baseline="0" lang="zh-CN">
                <a:latin typeface="Calibri" pitchFamily="34" charset="0"/>
              </a:rPr>
              <a:t>威斯康星大学麦迪逊分校</a:t>
            </a:r>
            <a:endParaRPr lang="zh-CN" sz="1100" dirty="0">
              <a:latin typeface="Calibri" pitchFamily="34" charset="0"/>
            </a:endParaRPr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b="1" i="0" u="none" baseline="0" lang="zh-CN"/>
              <a:t>香蕉实验</a:t>
            </a:r>
            <a:endParaRPr lang="zh-CN" dirty="0"/>
          </a:p>
        </p:txBody>
      </p:sp>
      <p:sp>
        <p:nvSpPr>
          <p:cNvPr id="5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21400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02164524-7C97-8945-A4B0-CAF166782E85}" type="slidenum">
              <a:rPr/>
              <a:pPr/>
              <a:t>14</a:t>
            </a:fld>
            <a:endParaRPr lang="zh-CN" altLang="fr-FR"/>
          </a:p>
        </p:txBody>
      </p:sp>
      <p:pic>
        <p:nvPicPr>
          <p:cNvPr id="6" name="Picture 83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628" y="5000636"/>
            <a:ext cx="857256" cy="896944"/>
          </a:xfrm>
          <a:prstGeom prst="rect">
            <a:avLst/>
          </a:prstGeom>
        </p:spPr>
      </p:pic>
      <p:pic>
        <p:nvPicPr>
          <p:cNvPr id="7" name="Picture 82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4810" y="4857760"/>
            <a:ext cx="857256" cy="896944"/>
          </a:xfrm>
          <a:prstGeom prst="rect">
            <a:avLst/>
          </a:prstGeom>
        </p:spPr>
      </p:pic>
      <p:pic>
        <p:nvPicPr>
          <p:cNvPr id="8" name="Picture 80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5032386"/>
            <a:ext cx="857256" cy="896944"/>
          </a:xfrm>
          <a:prstGeom prst="rect">
            <a:avLst/>
          </a:prstGeom>
        </p:spPr>
      </p:pic>
      <p:pic>
        <p:nvPicPr>
          <p:cNvPr id="9" name="Picture 87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4480" y="5032386"/>
            <a:ext cx="857256" cy="896944"/>
          </a:xfrm>
          <a:prstGeom prst="rect">
            <a:avLst/>
          </a:prstGeom>
        </p:spPr>
      </p:pic>
      <p:pic>
        <p:nvPicPr>
          <p:cNvPr id="10" name="Picture 81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1736" y="5000636"/>
            <a:ext cx="857256" cy="896944"/>
          </a:xfrm>
          <a:prstGeom prst="rect">
            <a:avLst/>
          </a:prstGeom>
        </p:spPr>
      </p:pic>
      <p:grpSp>
        <p:nvGrpSpPr>
          <p:cNvPr id="11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zh-CN">
                <a:latin typeface="+mn-lt"/>
              </a:rPr>
              <a:t>我们称其为“集体意识”，“我们总是这么做”“这里是这么做的”</a:t>
            </a:r>
          </a:p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0" i="0" u="none" baseline="0" lang="zh-CN">
                <a:latin typeface="+mn-lt"/>
              </a:rPr>
              <a:t>在人类世界，结果是一样的：</a:t>
            </a:r>
          </a:p>
          <a:p>
            <a:pPr marL="447675" lvl="1" indent="-180975" defTabSz="53340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-"/>
            </a:pPr>
            <a:r>
              <a:rPr sz="1400" b="1" i="0" u="none" baseline="0" lang="zh-CN">
                <a:latin typeface="+mn-lt"/>
              </a:rPr>
              <a:t>当某人尝试积极改变并做出行动时，不良习惯或负面情绪仍然在蔓延，提出的任何质疑会被压抑……这可能会非常令人失望。</a:t>
            </a:r>
            <a:endParaRPr lang="zh-CN" sz="1400" b="1" dirty="0">
              <a:latin typeface="+mn-lt"/>
            </a:endParaRPr>
          </a:p>
        </p:txBody>
      </p:sp>
      <p:pic>
        <p:nvPicPr>
          <p:cNvPr id="37" name="Picture 13" descr="banan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b="1" i="0" u="none" baseline="0" lang="zh-CN"/>
              <a:t>香蕉实验</a:t>
            </a:r>
            <a:endParaRPr lang="zh-CN" dirty="0"/>
          </a:p>
        </p:txBody>
      </p:sp>
      <p:sp>
        <p:nvSpPr>
          <p:cNvPr id="58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sz="1100" b="0" i="0" u="none" baseline="0" lang="zh-CN">
                <a:latin typeface="Calibri" pitchFamily="34" charset="0"/>
              </a:rPr>
              <a:t>参考:H. Harlow博士</a:t>
            </a:r>
          </a:p>
          <a:p>
            <a:pPr algn="l" rtl="0"/>
            <a:r>
              <a:rPr sz="1100" b="0" i="0" u="none" baseline="0" lang="zh-CN">
                <a:latin typeface="Calibri" pitchFamily="34" charset="0"/>
              </a:rPr>
              <a:t>威斯康星大学麦迪逊分校</a:t>
            </a:r>
            <a:endParaRPr lang="zh-CN" sz="1100" dirty="0">
              <a:latin typeface="Calibri" pitchFamily="34" charset="0"/>
            </a:endParaRPr>
          </a:p>
        </p:txBody>
      </p:sp>
      <p:sp>
        <p:nvSpPr>
          <p:cNvPr id="59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15870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启动会议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02164524-7C97-8945-A4B0-CAF166782E85}" type="slidenum">
              <a:rPr/>
              <a:pPr/>
              <a:t>15</a:t>
            </a:fld>
            <a:endParaRPr lang="zh-CN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844824"/>
            <a:ext cx="4667510" cy="2880000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4849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管理者想要的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b="1" i="0" u="none" baseline="0" lang="zh-CN"/>
              <a:t>理论联系实际：</a:t>
            </a:r>
            <a:endParaRPr lang="zh-CN" dirty="0"/>
          </a:p>
          <a:p>
            <a:pPr lvl="0" algn="just" rtl="0"/>
            <a:r>
              <a:rPr b="0" i="0" u="none" baseline="0" lang="zh-CN"/>
              <a:t>言行一致。</a:t>
            </a:r>
            <a:endParaRPr lang="zh-CN" dirty="0"/>
          </a:p>
          <a:p>
            <a:pPr lvl="0" algn="just" rtl="0"/>
            <a:r>
              <a:rPr b="0" i="0" u="none" baseline="0" lang="zh-CN"/>
              <a:t>对商定的行动作出真实反馈。</a:t>
            </a:r>
            <a:endParaRPr lang="zh-CN" dirty="0"/>
          </a:p>
          <a:p>
            <a:pPr lvl="0" algn="just" rtl="0"/>
            <a:r>
              <a:rPr b="0" i="0" u="none" baseline="0" lang="zh-CN"/>
              <a:t>在可能产生风险时发出警告。</a:t>
            </a:r>
            <a:endParaRPr lang="zh-CN" dirty="0"/>
          </a:p>
          <a:p>
            <a:pPr lvl="0" algn="just" rtl="0"/>
            <a:r>
              <a:rPr b="0" i="0" u="none" baseline="0" lang="zh-CN"/>
              <a:t>听取缔约方以及员工代表的意见。 </a:t>
            </a:r>
          </a:p>
          <a:p>
            <a:pPr lvl="0" algn="just" rtl="0"/>
            <a:r>
              <a:rPr b="0" i="0" u="none" baseline="0" lang="zh-CN"/>
              <a:t>在规则与章程之间出现矛盾时，展开讨论。</a:t>
            </a:r>
            <a:endParaRPr lang="zh-CN" dirty="0"/>
          </a:p>
          <a:p>
            <a:pPr algn="just" rtl="0"/>
            <a:r>
              <a:rPr b="0" i="0" u="none" baseline="0" lang="zh-CN"/>
              <a:t>让大家自由表达看法。</a:t>
            </a:r>
            <a:endParaRPr lang="zh-CN" dirty="0"/>
          </a:p>
          <a:p>
            <a:pPr algn="just" rtl="0"/>
            <a:r>
              <a:rPr b="0" i="0" u="none" baseline="0" lang="zh-CN"/>
              <a:t>在有人提出质疑时作出澄清。</a:t>
            </a:r>
          </a:p>
          <a:p>
            <a:pPr algn="just" rtl="0"/>
            <a:r>
              <a:rPr b="0" i="0" u="none" baseline="0" lang="zh-CN"/>
              <a:t>果断作出判断。</a:t>
            </a:r>
            <a:endParaRPr lang="zh-CN" b="1" dirty="0"/>
          </a:p>
          <a:p>
            <a:pPr lvl="0" algn="just" rtl="0"/>
            <a:r>
              <a:rPr b="0" i="0" u="none" baseline="0" lang="zh-CN"/>
              <a:t>在分配任务时考虑到当地的实际情况 </a:t>
            </a:r>
          </a:p>
          <a:p>
            <a:pPr algn="just" rtl="0"/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02164524-7C97-8945-A4B0-CAF166782E85}" type="slidenum">
              <a:rPr/>
              <a:pPr/>
              <a:t>16</a:t>
            </a:fld>
            <a:endParaRPr lang="zh-CN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94836" y="5445224"/>
            <a:ext cx="6943216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t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zh-CN">
                <a:solidFill>
                  <a:srgbClr val="A90025"/>
                </a:solidFill>
              </a:rPr>
              <a:t>倾听团队的声音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5589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所有人想要的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l" rtl="0">
              <a:buNone/>
            </a:pPr>
            <a:endParaRPr lang="zh-CN" b="1" dirty="0" smtClean="0"/>
          </a:p>
          <a:p>
            <a:pPr marL="0" indent="0" algn="l" rtl="0">
              <a:buNone/>
            </a:pPr>
            <a:r>
              <a:rPr b="1" i="0" u="none" baseline="0" lang="zh-CN"/>
              <a:t>涉及每个人：</a:t>
            </a:r>
          </a:p>
          <a:p>
            <a:pPr algn="l" rtl="0"/>
            <a:r>
              <a:rPr b="0" i="0" u="none" baseline="0" lang="zh-CN"/>
              <a:t>在任何情况下表达/发出质疑。</a:t>
            </a:r>
            <a:endParaRPr lang="zh-CN" dirty="0"/>
          </a:p>
          <a:p>
            <a:pPr algn="l" rtl="0"/>
            <a:r>
              <a:rPr b="0" i="0" u="none" baseline="0" lang="zh-CN"/>
              <a:t>对同事的说法表示尊重。 </a:t>
            </a:r>
            <a:endParaRPr lang="zh-CN" dirty="0"/>
          </a:p>
          <a:p>
            <a:pPr lvl="0" algn="l" rtl="0"/>
            <a:r>
              <a:rPr b="0" i="0" u="none" baseline="0" lang="zh-CN"/>
              <a:t>报告异常/偏差。</a:t>
            </a:r>
            <a:endParaRPr lang="zh-CN" dirty="0"/>
          </a:p>
          <a:p>
            <a:pPr lvl="0" algn="l" rtl="0"/>
            <a:r>
              <a:rPr b="0" i="0" u="none" baseline="0" lang="zh-CN"/>
              <a:t>创建/修订规则/程序。</a:t>
            </a:r>
            <a:endParaRPr lang="zh-CN" dirty="0"/>
          </a:p>
          <a:p>
            <a:pPr lvl="0" algn="l" rtl="0"/>
            <a:r>
              <a:rPr b="0" i="0" u="none" baseline="0" lang="zh-CN"/>
              <a:t>经验反馈。</a:t>
            </a:r>
            <a:endParaRPr lang="zh-CN" dirty="0"/>
          </a:p>
          <a:p>
            <a:pPr lvl="0" algn="l" rtl="0"/>
            <a:endParaRPr lang="zh-CN" dirty="0" smtClean="0"/>
          </a:p>
          <a:p>
            <a:pPr marL="0" indent="0" algn="l" rtl="0">
              <a:buNone/>
            </a:pPr>
            <a:endParaRPr lang="zh-CN" dirty="0"/>
          </a:p>
          <a:p>
            <a:pPr marL="0" indent="0" algn="l" rtl="0">
              <a:buNone/>
            </a:pP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02164524-7C97-8945-A4B0-CAF166782E85}" type="slidenum">
              <a:rPr/>
              <a:pPr/>
              <a:t>17</a:t>
            </a:fld>
            <a:endParaRPr lang="zh-CN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94836" y="4293096"/>
            <a:ext cx="6943216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t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zh-CN">
                <a:solidFill>
                  <a:srgbClr val="A90025"/>
                </a:solidFill>
              </a:rPr>
              <a:t>如果有疑问，有条不紊地表达出来。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zh-CN">
                <a:solidFill>
                  <a:srgbClr val="A90025"/>
                </a:solidFill>
              </a:rPr>
              <a:t>即使没有发生事故，如果您选择对重大风险保持沉默，也不可能令您成为英雄。</a:t>
            </a:r>
            <a:endParaRPr lang="zh-CN" sz="20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13560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年度个人谈话(EiA)和 H3SE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dirty="0" smtClean="0"/>
          </a:p>
          <a:p>
            <a:pPr algn="l" rtl="0"/>
            <a:r>
              <a:rPr b="0" i="0" u="none" baseline="0" lang="zh-CN"/>
              <a:t>EIA 的意图？</a:t>
            </a:r>
          </a:p>
          <a:p>
            <a:endParaRPr lang="zh-CN" dirty="0"/>
          </a:p>
          <a:p>
            <a:endParaRPr lang="zh-CN" dirty="0" smtClean="0"/>
          </a:p>
          <a:p>
            <a:endParaRPr lang="zh-CN" dirty="0"/>
          </a:p>
          <a:p>
            <a:pPr algn="l" rtl="0"/>
            <a:r>
              <a:rPr b="0" i="0" u="none" baseline="0" lang="zh-CN"/>
              <a:t>您的 H3SE 绩效也会作为 EIA 的考虑因素吗？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02164524-7C97-8945-A4B0-CAF166782E85}" type="slidenum">
              <a:rPr/>
              <a:pPr/>
              <a:t>18</a:t>
            </a:fld>
            <a:endParaRPr lang="zh-CN" alt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9935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EIA 和 H3SE 绩效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algn="just" rtl="0"/>
            <a:r>
              <a:rPr b="0" i="0" u="none" baseline="0" lang="zh-CN"/>
              <a:t>EIA 的 H3SE 目标：提高每个人的 H3SE 绩效。</a:t>
            </a:r>
            <a:endParaRPr lang="zh-CN" dirty="0"/>
          </a:p>
          <a:p>
            <a:pPr lvl="0" algn="just" rtl="0"/>
            <a:endParaRPr lang="zh-CN" dirty="0" smtClean="0"/>
          </a:p>
          <a:p>
            <a:pPr lvl="0" algn="just" rtl="0"/>
            <a:r>
              <a:rPr b="0" i="0" u="none" baseline="0" lang="zh-CN"/>
              <a:t>实现个人的 H3SE 目标，将为道达尔的整体 H3SE 绩效作出贡献。 </a:t>
            </a:r>
            <a:endParaRPr lang="zh-CN" dirty="0" smtClean="0"/>
          </a:p>
          <a:p>
            <a:pPr lvl="0" algn="just" rtl="0"/>
            <a:endParaRPr lang="zh-CN" dirty="0"/>
          </a:p>
          <a:p>
            <a:pPr lvl="0" algn="just" rtl="0"/>
            <a:r>
              <a:rPr b="0" i="0" u="none" baseline="0" lang="zh-CN"/>
              <a:t>个人 H3SE 目标与集团 H3SE 目标息息相关，例如：</a:t>
            </a:r>
          </a:p>
          <a:p>
            <a:pPr lvl="1" algn="just" rtl="0"/>
            <a:r>
              <a:rPr b="0" i="0" u="none" baseline="0" lang="zh-CN"/>
              <a:t>… 见手册第 5 页</a:t>
            </a:r>
            <a:endParaRPr lang="zh-CN" dirty="0"/>
          </a:p>
          <a:p>
            <a:pPr algn="just" rtl="0"/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02164524-7C97-8945-A4B0-CAF166782E85}" type="slidenum">
              <a:rPr/>
              <a:pPr/>
              <a:t>19</a:t>
            </a:fld>
            <a:endParaRPr lang="zh-CN" alt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12301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模块目的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b="0" i="0" u="none" baseline="0" lang="zh-CN">
                <a:cs typeface="Arial" pitchFamily="34" charset="0"/>
              </a:rPr>
              <a:t>在本模块结束时，您会：</a:t>
            </a:r>
          </a:p>
          <a:p>
            <a:pPr marL="0" indent="0" algn="just" rtl="0">
              <a:buNone/>
            </a:pPr>
            <a:endParaRPr lang="zh-CN" altLang="fr-FR" b="1" dirty="0">
              <a:cs typeface="Arial" pitchFamily="34" charset="0"/>
            </a:endParaRPr>
          </a:p>
          <a:p>
            <a:pPr lvl="0" algn="just" rtl="0"/>
            <a:r>
              <a:rPr b="0" i="0" u="none" baseline="0" lang="zh-CN"/>
              <a:t>明白团队合作的附加值（集体 vs 个人）。</a:t>
            </a:r>
          </a:p>
          <a:p>
            <a:pPr lvl="0" algn="just" rtl="0"/>
            <a:r>
              <a:rPr b="0" i="0" u="none" baseline="0" lang="zh-CN"/>
              <a:t>了解在对安全方面有疑问时，表达自己想法的重要性。</a:t>
            </a:r>
          </a:p>
          <a:p>
            <a:pPr algn="just" rtl="0"/>
            <a:r>
              <a:rPr b="0" i="0" u="none" baseline="0" lang="zh-CN"/>
              <a:t>了解在进行年度个人谈话时，HSE 环节的重要性，并可以与 HSE 政策的要素联系在一起。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02164524-7C97-8945-A4B0-CAF166782E85}" type="slidenum">
              <a:rPr/>
              <a:pPr/>
              <a:t>2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8168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zh-CN"/>
              <a:t>视频：</a:t>
            </a:r>
            <a:r>
              <a:rPr b="1" i="0" u="none" baseline="0" lang="zh-CN"/>
              <a:t>集体的力量</a:t>
            </a:r>
            <a:endParaRPr lang="zh-CN" dirty="0"/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4215D2BC-04AE-D046-A716-B7BD56B5207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5364" name="Imag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8" y="1538288"/>
            <a:ext cx="7504112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zh-CN"/>
              <a:t>团队合作的优势</a:t>
            </a:r>
            <a:endParaRPr lang="zh-CN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eaLnBrk="1" hangingPunct="1" algn="l" rtl="0"/>
            <a:endParaRPr lang="zh-CN" altLang="fr-FR" dirty="0">
              <a:cs typeface="Arial" charset="0"/>
            </a:endParaRPr>
          </a:p>
          <a:p>
            <a:pPr eaLnBrk="1" hangingPunct="1" algn="l" rtl="0"/>
            <a:endParaRPr lang="zh-CN" altLang="fr-FR" dirty="0">
              <a:cs typeface="Arial" charset="0"/>
            </a:endParaRPr>
          </a:p>
          <a:p>
            <a:pPr eaLnBrk="1" hangingPunct="1" algn="l" rtl="0"/>
            <a:r>
              <a:rPr b="0" i="0" u="none" baseline="0" lang="zh-CN">
                <a:cs typeface="Arial" charset="0"/>
              </a:rPr>
              <a:t>一支具有一定规模的团队可以有效发挥出“集体力量”，它是安全的基石。</a:t>
            </a:r>
          </a:p>
          <a:p>
            <a:pPr lvl="1" eaLnBrk="1" hangingPunct="1" algn="l" rtl="0"/>
            <a:endParaRPr lang="zh-CN" altLang="fr-FR" dirty="0" smtClean="0">
              <a:cs typeface="Arial" charset="0"/>
            </a:endParaRPr>
          </a:p>
          <a:p>
            <a:pPr lvl="1" eaLnBrk="1" hangingPunct="1" algn="l" rtl="0"/>
            <a:r>
              <a:rPr b="0" i="0" u="none" baseline="0" lang="zh-CN">
                <a:cs typeface="Arial" charset="0"/>
              </a:rPr>
              <a:t>凝聚力的力量 </a:t>
            </a:r>
          </a:p>
          <a:p>
            <a:pPr lvl="1" eaLnBrk="1" hangingPunct="1" algn="l" rtl="0"/>
            <a:r>
              <a:rPr b="0" i="0" u="none" baseline="0" lang="zh-CN">
                <a:cs typeface="Arial" charset="0"/>
              </a:rPr>
              <a:t>不同的经验</a:t>
            </a:r>
          </a:p>
          <a:p>
            <a:pPr lvl="1" eaLnBrk="1" hangingPunct="1" algn="l" rtl="0"/>
            <a:r>
              <a:rPr b="0" i="0" u="none" baseline="0" lang="zh-CN">
                <a:cs typeface="Arial" charset="0"/>
              </a:rPr>
              <a:t>不同的知识</a:t>
            </a:r>
          </a:p>
          <a:p>
            <a:pPr lvl="1" eaLnBrk="1" hangingPunct="1" algn="l" rtl="0"/>
            <a:r>
              <a:rPr b="0" i="0" u="none" baseline="0" lang="zh-CN">
                <a:cs typeface="Arial" charset="0"/>
              </a:rPr>
              <a:t>新观念的重要性</a:t>
            </a:r>
          </a:p>
          <a:p>
            <a:pPr lvl="1" eaLnBrk="1" hangingPunct="1" algn="l" rtl="0"/>
            <a:endParaRPr lang="zh-CN" altLang="fr-FR" dirty="0">
              <a:cs typeface="Arial" charset="0"/>
            </a:endParaRPr>
          </a:p>
          <a:p>
            <a:pPr lvl="1" eaLnBrk="1" hangingPunct="1" algn="l" rtl="0"/>
            <a:endParaRPr lang="zh-CN" altLang="fr-FR" dirty="0">
              <a:cs typeface="Arial" charset="0"/>
            </a:endParaRPr>
          </a:p>
        </p:txBody>
      </p:sp>
      <p:sp>
        <p:nvSpPr>
          <p:cNvPr id="1741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4CCB4E58-F8DB-F74E-913D-E38EC27657D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94836" y="4747210"/>
            <a:ext cx="6943216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t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zh-CN">
                <a:solidFill>
                  <a:srgbClr val="A90025"/>
                </a:solidFill>
              </a:rPr>
              <a:t>团结就是力量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zh-CN"/>
              <a:t>视频：</a:t>
            </a:r>
            <a:r>
              <a:rPr b="1" i="0" u="none" baseline="0" lang="zh-CN"/>
              <a:t>从众心态</a:t>
            </a:r>
            <a:endParaRPr lang="zh-CN" dirty="0"/>
          </a:p>
        </p:txBody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D8A15ECC-B3D1-F24D-8B04-7FD6359570C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6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250950"/>
            <a:ext cx="6408738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zh-CN"/>
              <a:t>影响因素</a:t>
            </a:r>
            <a:endParaRPr lang="zh-CN" dirty="0"/>
          </a:p>
        </p:txBody>
      </p:sp>
      <p:sp>
        <p:nvSpPr>
          <p:cNvPr id="1945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eaLnBrk="1" hangingPunct="1" algn="l" rtl="0">
              <a:buFont typeface="Lucida Grande" charset="0"/>
              <a:buNone/>
            </a:pPr>
            <a:endParaRPr lang="zh-CN" altLang="fr-FR" dirty="0">
              <a:cs typeface="Arial" charset="0"/>
            </a:endParaRPr>
          </a:p>
          <a:p>
            <a:pPr marL="0" indent="0" eaLnBrk="1" hangingPunct="1" algn="l" rtl="0">
              <a:buFont typeface="Lucida Grande" charset="0"/>
              <a:buNone/>
            </a:pPr>
            <a:r>
              <a:rPr b="1" i="0" u="none" baseline="0" lang="zh-CN">
                <a:cs typeface="Arial" charset="0"/>
              </a:rPr>
              <a:t>在团队中，个人行为可能受到不同因素的影响：</a:t>
            </a:r>
          </a:p>
          <a:p>
            <a:pPr eaLnBrk="1" hangingPunct="1" algn="l" rtl="0"/>
            <a:endParaRPr lang="zh-CN" altLang="fr-FR" dirty="0" smtClean="0">
              <a:cs typeface="Arial" charset="0"/>
            </a:endParaRPr>
          </a:p>
          <a:p>
            <a:pPr marL="361950" indent="-361950" eaLnBrk="1" hangingPunct="1" algn="l" rtl="0"/>
            <a:r>
              <a:rPr b="0" i="0" u="none" baseline="0" lang="zh-CN">
                <a:cs typeface="Arial" charset="0"/>
              </a:rPr>
              <a:t>同事的挤压</a:t>
            </a:r>
            <a:endParaRPr lang="zh-CN" altLang="fr-FR" dirty="0">
              <a:cs typeface="Arial" charset="0"/>
            </a:endParaRPr>
          </a:p>
          <a:p>
            <a:pPr marL="361950" indent="-361950" eaLnBrk="1" hangingPunct="1" algn="l" rtl="0"/>
            <a:r>
              <a:rPr b="0" i="0" u="none" baseline="0" lang="zh-CN">
                <a:cs typeface="Arial" charset="0"/>
              </a:rPr>
              <a:t>寻求同事的认同</a:t>
            </a:r>
          </a:p>
          <a:p>
            <a:pPr marL="361950" indent="-361950" eaLnBrk="1" hangingPunct="1" algn="l" rtl="0"/>
            <a:r>
              <a:rPr b="0" i="0" u="none" baseline="0" lang="zh-CN">
                <a:cs typeface="Arial" charset="0"/>
              </a:rPr>
              <a:t>渴望给他人留下深刻印象</a:t>
            </a:r>
          </a:p>
          <a:p>
            <a:pPr marL="361950" indent="-361950" eaLnBrk="1" hangingPunct="1" algn="l" rtl="0"/>
            <a:r>
              <a:rPr b="0" i="0" u="none" baseline="0" lang="zh-CN">
                <a:cs typeface="Arial" charset="0"/>
              </a:rPr>
              <a:t>缔约方带来的合同压力</a:t>
            </a:r>
          </a:p>
          <a:p>
            <a:pPr marL="361950" indent="-361950" eaLnBrk="1" hangingPunct="1" algn="l" rtl="0"/>
            <a:r>
              <a:rPr b="0" i="0" u="none" baseline="0" lang="zh-CN">
                <a:cs typeface="Arial" charset="0"/>
              </a:rPr>
              <a:t>文化压力（上司永远是正确的！）</a:t>
            </a:r>
          </a:p>
          <a:p>
            <a:pPr marL="361950" indent="-361950" eaLnBrk="1" hangingPunct="1" algn="l" rtl="0"/>
            <a:r>
              <a:rPr b="0" i="0" u="none" baseline="0" lang="zh-CN">
                <a:cs typeface="Arial" charset="0"/>
              </a:rPr>
              <a:t>...</a:t>
            </a:r>
            <a:endParaRPr lang="zh-CN" altLang="fr-FR" dirty="0">
              <a:cs typeface="Arial" charset="0"/>
            </a:endParaRPr>
          </a:p>
        </p:txBody>
      </p:sp>
      <p:sp>
        <p:nvSpPr>
          <p:cNvPr id="1946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DD735BBF-5692-544A-B8EF-436380DFFB3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研讨会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 rtl="0">
              <a:buNone/>
            </a:pPr>
            <a:endParaRPr lang="zh-CN" sz="2800" b="1" dirty="0" smtClean="0"/>
          </a:p>
          <a:p>
            <a:pPr marL="0" indent="0" algn="ctr" rtl="0">
              <a:buNone/>
            </a:pPr>
            <a:r>
              <a:rPr sz="2800" b="1" i="0" u="none" baseline="0" lang="zh-CN"/>
              <a:t>说明</a:t>
            </a:r>
            <a:r>
              <a:rPr sz="2400" b="1" i="0" u="none" baseline="0" lang="zh-CN"/>
              <a:t>:</a:t>
            </a:r>
          </a:p>
          <a:p>
            <a:pPr marL="0" indent="0" algn="ctr" rtl="0">
              <a:buNone/>
            </a:pPr>
            <a:endParaRPr lang="zh-CN" b="1" dirty="0" smtClean="0"/>
          </a:p>
          <a:p>
            <a:pPr marL="0" indent="0" algn="ctr" rtl="0">
              <a:buNone/>
            </a:pPr>
            <a:endParaRPr lang="zh-CN" b="1" dirty="0"/>
          </a:p>
          <a:p>
            <a:pPr marL="0" indent="0" algn="ctr" rtl="0">
              <a:buNone/>
            </a:pPr>
            <a:r>
              <a:rPr sz="2400" b="0" i="0" u="none" baseline="0" lang="zh-CN"/>
              <a:t>“当我们感觉有问题，但是却因为要服从团队决策而并未提出质疑，在这种情况下，请列举出可能会出现的后果。”</a:t>
            </a:r>
            <a:endParaRPr lang="zh-CN" sz="2400" dirty="0" smtClean="0"/>
          </a:p>
          <a:p>
            <a:pPr marL="0" indent="0" algn="ctr" rtl="0">
              <a:buNone/>
            </a:pPr>
            <a:endParaRPr lang="zh-CN" sz="2400" dirty="0"/>
          </a:p>
          <a:p>
            <a:pPr marL="0" indent="0" algn="ctr" rtl="0">
              <a:buNone/>
            </a:pPr>
            <a:endParaRPr lang="zh-CN" sz="2400" dirty="0" smtClean="0"/>
          </a:p>
          <a:p>
            <a:pPr marL="0" indent="0" algn="l" rtl="0">
              <a:buNone/>
            </a:pPr>
            <a:r>
              <a:rPr b="0" i="0" u="none" baseline="0" lang="zh-CN"/>
              <a:t>两人一组（10分钟）</a:t>
            </a:r>
            <a:endParaRPr lang="zh-CN" dirty="0" smtClean="0"/>
          </a:p>
          <a:p>
            <a:pPr marL="0" indent="0" algn="l" rtl="0">
              <a:buNone/>
            </a:pPr>
            <a:endParaRPr lang="zh-CN" dirty="0"/>
          </a:p>
          <a:p>
            <a:pPr marL="0" indent="0" algn="l" rtl="0">
              <a:buNone/>
            </a:pPr>
            <a:r>
              <a:rPr b="0" i="0" u="none" baseline="0" lang="zh-CN"/>
              <a:t>解除分组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02164524-7C97-8945-A4B0-CAF166782E85}" type="slidenum">
              <a:rPr/>
              <a:pPr/>
              <a:t>7</a:t>
            </a:fld>
            <a:endParaRPr lang="zh-CN" alt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83215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b="1" i="0" u="none" baseline="0" lang="zh-CN">
                <a:cs typeface="Arial" charset="0"/>
              </a:rPr>
              <a:t>团队效应引发的风险</a:t>
            </a:r>
            <a:endParaRPr lang="zh-CN" altLang="fr-FR" dirty="0">
              <a:cs typeface="Arial" charset="0"/>
            </a:endParaRPr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eaLnBrk="1" hangingPunct="1" algn="l" rtl="0">
              <a:buFont typeface="Lucida Grande" charset="0"/>
              <a:buNone/>
            </a:pPr>
            <a:endParaRPr lang="zh-CN" altLang="fr-FR" dirty="0">
              <a:cs typeface="Arial" charset="0"/>
            </a:endParaRPr>
          </a:p>
          <a:p>
            <a:pPr marL="0" indent="0" eaLnBrk="1" hangingPunct="1" algn="l" rtl="0">
              <a:buFont typeface="Lucida Grande" charset="0"/>
              <a:buNone/>
            </a:pPr>
            <a:r>
              <a:rPr b="1" i="0" u="none" baseline="0" lang="zh-CN">
                <a:cs typeface="Arial" charset="0"/>
              </a:rPr>
              <a:t>如果有疑问，但却什么都不说，这可能会产生风险：</a:t>
            </a:r>
          </a:p>
          <a:p>
            <a:pPr eaLnBrk="1" hangingPunct="1" algn="l" rtl="0"/>
            <a:endParaRPr lang="zh-CN" altLang="fr-FR" dirty="0" smtClean="0">
              <a:cs typeface="Arial" charset="0"/>
            </a:endParaRPr>
          </a:p>
          <a:p>
            <a:pPr marL="361950" indent="-361950" eaLnBrk="1" hangingPunct="1" algn="l" rtl="0"/>
            <a:r>
              <a:rPr b="0" i="0" u="none" baseline="0" lang="zh-CN">
                <a:cs typeface="Arial" charset="0"/>
              </a:rPr>
              <a:t>如果您的疑问是合理的，不说可能会忽略重要信息</a:t>
            </a:r>
          </a:p>
          <a:p>
            <a:pPr marL="361950" indent="-361950" eaLnBrk="1" hangingPunct="1" algn="l" rtl="0"/>
            <a:r>
              <a:rPr b="0" i="0" u="none" baseline="0" lang="zh-CN">
                <a:cs typeface="Arial" charset="0"/>
              </a:rPr>
              <a:t>仍然相信可能不会引发任何后果</a:t>
            </a:r>
          </a:p>
          <a:p>
            <a:pPr marL="361950" indent="-361950" eaLnBrk="1" hangingPunct="1" algn="l" rtl="0"/>
            <a:r>
              <a:rPr b="0" i="0" u="none" baseline="0" lang="zh-CN">
                <a:cs typeface="Arial" charset="0"/>
              </a:rPr>
              <a:t>导致出现从众现象</a:t>
            </a:r>
          </a:p>
          <a:p>
            <a:pPr eaLnBrk="1" hangingPunct="1" algn="l" rtl="0"/>
            <a:endParaRPr lang="zh-CN" altLang="fr-FR" dirty="0" smtClean="0">
              <a:cs typeface="Arial" charset="0"/>
            </a:endParaRPr>
          </a:p>
        </p:txBody>
      </p:sp>
      <p:sp>
        <p:nvSpPr>
          <p:cNvPr id="2048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F57A35AA-8DB8-1B48-A80A-4BC13F40114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94836" y="4293096"/>
            <a:ext cx="6943216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t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</a:pPr>
            <a:r>
              <a:rPr sz="2000" b="1" i="0" u="none" baseline="0" lang="zh-CN">
                <a:solidFill>
                  <a:srgbClr val="A90025"/>
                </a:solidFill>
              </a:rPr>
              <a:t>重要的是，团队所有成员都充分了解到，上级领导在工作开始前已经做出了决策。</a:t>
            </a:r>
            <a:endParaRPr lang="zh-CN" sz="20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FD092F57-71BD-CA41-9C69-B3E873ED19C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香蕉实验</a:t>
            </a:r>
            <a:endParaRPr lang="zh-CN" dirty="0"/>
          </a:p>
        </p:txBody>
      </p:sp>
      <p:grpSp>
        <p:nvGrpSpPr>
          <p:cNvPr id="7" name="Group 89"/>
          <p:cNvGrpSpPr/>
          <p:nvPr/>
        </p:nvGrpSpPr>
        <p:grpSpPr>
          <a:xfrm>
            <a:off x="4373618" y="2143116"/>
            <a:ext cx="351149" cy="1144531"/>
            <a:chOff x="4373618" y="2143116"/>
            <a:chExt cx="351149" cy="1144531"/>
          </a:xfrm>
        </p:grpSpPr>
        <p:pic>
          <p:nvPicPr>
            <p:cNvPr id="8" name="Picture 13" descr="banana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840787">
              <a:off x="4286840" y="2849719"/>
              <a:ext cx="524706" cy="351149"/>
            </a:xfrm>
            <a:prstGeom prst="rect">
              <a:avLst/>
            </a:prstGeom>
          </p:spPr>
        </p:pic>
        <p:sp>
          <p:nvSpPr>
            <p:cNvPr id="9" name="Freeform 86"/>
            <p:cNvSpPr/>
            <p:nvPr/>
          </p:nvSpPr>
          <p:spPr bwMode="auto">
            <a:xfrm>
              <a:off x="4572000" y="2143116"/>
              <a:ext cx="48507" cy="673894"/>
            </a:xfrm>
            <a:custGeom>
              <a:avLst/>
              <a:gdLst>
                <a:gd name="connsiteX0" fmla="*/ 31966 w 48507"/>
                <a:gd name="connsiteY0" fmla="*/ 673894 h 673894"/>
                <a:gd name="connsiteX1" fmla="*/ 27203 w 48507"/>
                <a:gd name="connsiteY1" fmla="*/ 666750 h 673894"/>
                <a:gd name="connsiteX2" fmla="*/ 31966 w 48507"/>
                <a:gd name="connsiteY2" fmla="*/ 628650 h 673894"/>
                <a:gd name="connsiteX3" fmla="*/ 31966 w 48507"/>
                <a:gd name="connsiteY3" fmla="*/ 578644 h 673894"/>
                <a:gd name="connsiteX4" fmla="*/ 34347 w 48507"/>
                <a:gd name="connsiteY4" fmla="*/ 571500 h 673894"/>
                <a:gd name="connsiteX5" fmla="*/ 41491 w 48507"/>
                <a:gd name="connsiteY5" fmla="*/ 566738 h 673894"/>
                <a:gd name="connsiteX6" fmla="*/ 43872 w 48507"/>
                <a:gd name="connsiteY6" fmla="*/ 559594 h 673894"/>
                <a:gd name="connsiteX7" fmla="*/ 39109 w 48507"/>
                <a:gd name="connsiteY7" fmla="*/ 483394 h 673894"/>
                <a:gd name="connsiteX8" fmla="*/ 34347 w 48507"/>
                <a:gd name="connsiteY8" fmla="*/ 466725 h 673894"/>
                <a:gd name="connsiteX9" fmla="*/ 29584 w 48507"/>
                <a:gd name="connsiteY9" fmla="*/ 459582 h 673894"/>
                <a:gd name="connsiteX10" fmla="*/ 27203 w 48507"/>
                <a:gd name="connsiteY10" fmla="*/ 452438 h 673894"/>
                <a:gd name="connsiteX11" fmla="*/ 20059 w 48507"/>
                <a:gd name="connsiteY11" fmla="*/ 438150 h 673894"/>
                <a:gd name="connsiteX12" fmla="*/ 22441 w 48507"/>
                <a:gd name="connsiteY12" fmla="*/ 421482 h 673894"/>
                <a:gd name="connsiteX13" fmla="*/ 29584 w 48507"/>
                <a:gd name="connsiteY13" fmla="*/ 397669 h 673894"/>
                <a:gd name="connsiteX14" fmla="*/ 31966 w 48507"/>
                <a:gd name="connsiteY14" fmla="*/ 385763 h 673894"/>
                <a:gd name="connsiteX15" fmla="*/ 29584 w 48507"/>
                <a:gd name="connsiteY15" fmla="*/ 347663 h 673894"/>
                <a:gd name="connsiteX16" fmla="*/ 27203 w 48507"/>
                <a:gd name="connsiteY16" fmla="*/ 338138 h 673894"/>
                <a:gd name="connsiteX17" fmla="*/ 24822 w 48507"/>
                <a:gd name="connsiteY17" fmla="*/ 283369 h 673894"/>
                <a:gd name="connsiteX18" fmla="*/ 22441 w 48507"/>
                <a:gd name="connsiteY18" fmla="*/ 276225 h 673894"/>
                <a:gd name="connsiteX19" fmla="*/ 20059 w 48507"/>
                <a:gd name="connsiteY19" fmla="*/ 266700 h 673894"/>
                <a:gd name="connsiteX20" fmla="*/ 17678 w 48507"/>
                <a:gd name="connsiteY20" fmla="*/ 223838 h 673894"/>
                <a:gd name="connsiteX21" fmla="*/ 12916 w 48507"/>
                <a:gd name="connsiteY21" fmla="*/ 209550 h 673894"/>
                <a:gd name="connsiteX22" fmla="*/ 10534 w 48507"/>
                <a:gd name="connsiteY22" fmla="*/ 202407 h 673894"/>
                <a:gd name="connsiteX23" fmla="*/ 12916 w 48507"/>
                <a:gd name="connsiteY23" fmla="*/ 180975 h 673894"/>
                <a:gd name="connsiteX24" fmla="*/ 15297 w 48507"/>
                <a:gd name="connsiteY24" fmla="*/ 169069 h 673894"/>
                <a:gd name="connsiteX25" fmla="*/ 17678 w 48507"/>
                <a:gd name="connsiteY25" fmla="*/ 154782 h 673894"/>
                <a:gd name="connsiteX26" fmla="*/ 15297 w 48507"/>
                <a:gd name="connsiteY26" fmla="*/ 85725 h 673894"/>
                <a:gd name="connsiteX27" fmla="*/ 12916 w 48507"/>
                <a:gd name="connsiteY27" fmla="*/ 78582 h 673894"/>
                <a:gd name="connsiteX28" fmla="*/ 5772 w 48507"/>
                <a:gd name="connsiteY28" fmla="*/ 54769 h 673894"/>
                <a:gd name="connsiteX29" fmla="*/ 5772 w 48507"/>
                <a:gd name="connsiteY29" fmla="*/ 0 h 67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507" h="673894">
                  <a:moveTo>
                    <a:pt x="31966" y="673894"/>
                  </a:moveTo>
                  <a:cubicBezTo>
                    <a:pt x="30378" y="671513"/>
                    <a:pt x="27382" y="669606"/>
                    <a:pt x="27203" y="666750"/>
                  </a:cubicBezTo>
                  <a:cubicBezTo>
                    <a:pt x="25848" y="645074"/>
                    <a:pt x="27263" y="642754"/>
                    <a:pt x="31966" y="628650"/>
                  </a:cubicBezTo>
                  <a:cubicBezTo>
                    <a:pt x="29961" y="594578"/>
                    <a:pt x="26167" y="598939"/>
                    <a:pt x="31966" y="578644"/>
                  </a:cubicBezTo>
                  <a:cubicBezTo>
                    <a:pt x="32656" y="576230"/>
                    <a:pt x="32779" y="573460"/>
                    <a:pt x="34347" y="571500"/>
                  </a:cubicBezTo>
                  <a:cubicBezTo>
                    <a:pt x="36135" y="569265"/>
                    <a:pt x="39110" y="568325"/>
                    <a:pt x="41491" y="566738"/>
                  </a:cubicBezTo>
                  <a:cubicBezTo>
                    <a:pt x="42285" y="564357"/>
                    <a:pt x="43872" y="562104"/>
                    <a:pt x="43872" y="559594"/>
                  </a:cubicBezTo>
                  <a:cubicBezTo>
                    <a:pt x="43872" y="452267"/>
                    <a:pt x="48507" y="516285"/>
                    <a:pt x="39109" y="483394"/>
                  </a:cubicBezTo>
                  <a:cubicBezTo>
                    <a:pt x="38092" y="479835"/>
                    <a:pt x="36250" y="470530"/>
                    <a:pt x="34347" y="466725"/>
                  </a:cubicBezTo>
                  <a:cubicBezTo>
                    <a:pt x="33067" y="464165"/>
                    <a:pt x="31172" y="461963"/>
                    <a:pt x="29584" y="459582"/>
                  </a:cubicBezTo>
                  <a:cubicBezTo>
                    <a:pt x="28790" y="457201"/>
                    <a:pt x="28325" y="454683"/>
                    <a:pt x="27203" y="452438"/>
                  </a:cubicBezTo>
                  <a:cubicBezTo>
                    <a:pt x="17968" y="433965"/>
                    <a:pt x="26049" y="456114"/>
                    <a:pt x="20059" y="438150"/>
                  </a:cubicBezTo>
                  <a:cubicBezTo>
                    <a:pt x="20853" y="432594"/>
                    <a:pt x="21437" y="427004"/>
                    <a:pt x="22441" y="421482"/>
                  </a:cubicBezTo>
                  <a:cubicBezTo>
                    <a:pt x="23881" y="413563"/>
                    <a:pt x="27098" y="405128"/>
                    <a:pt x="29584" y="397669"/>
                  </a:cubicBezTo>
                  <a:cubicBezTo>
                    <a:pt x="30864" y="393829"/>
                    <a:pt x="31172" y="389732"/>
                    <a:pt x="31966" y="385763"/>
                  </a:cubicBezTo>
                  <a:cubicBezTo>
                    <a:pt x="31172" y="373063"/>
                    <a:pt x="30850" y="360325"/>
                    <a:pt x="29584" y="347663"/>
                  </a:cubicBezTo>
                  <a:cubicBezTo>
                    <a:pt x="29258" y="344407"/>
                    <a:pt x="27445" y="341402"/>
                    <a:pt x="27203" y="338138"/>
                  </a:cubicBezTo>
                  <a:cubicBezTo>
                    <a:pt x="25853" y="319914"/>
                    <a:pt x="26223" y="301589"/>
                    <a:pt x="24822" y="283369"/>
                  </a:cubicBezTo>
                  <a:cubicBezTo>
                    <a:pt x="24630" y="280866"/>
                    <a:pt x="23131" y="278639"/>
                    <a:pt x="22441" y="276225"/>
                  </a:cubicBezTo>
                  <a:cubicBezTo>
                    <a:pt x="21542" y="273078"/>
                    <a:pt x="20853" y="269875"/>
                    <a:pt x="20059" y="266700"/>
                  </a:cubicBezTo>
                  <a:cubicBezTo>
                    <a:pt x="19265" y="252413"/>
                    <a:pt x="19453" y="238037"/>
                    <a:pt x="17678" y="223838"/>
                  </a:cubicBezTo>
                  <a:cubicBezTo>
                    <a:pt x="17055" y="218857"/>
                    <a:pt x="14504" y="214313"/>
                    <a:pt x="12916" y="209550"/>
                  </a:cubicBezTo>
                  <a:lnTo>
                    <a:pt x="10534" y="202407"/>
                  </a:lnTo>
                  <a:cubicBezTo>
                    <a:pt x="11328" y="195263"/>
                    <a:pt x="11899" y="188091"/>
                    <a:pt x="12916" y="180975"/>
                  </a:cubicBezTo>
                  <a:cubicBezTo>
                    <a:pt x="13488" y="176968"/>
                    <a:pt x="14573" y="173051"/>
                    <a:pt x="15297" y="169069"/>
                  </a:cubicBezTo>
                  <a:cubicBezTo>
                    <a:pt x="16161" y="164319"/>
                    <a:pt x="16884" y="159544"/>
                    <a:pt x="17678" y="154782"/>
                  </a:cubicBezTo>
                  <a:cubicBezTo>
                    <a:pt x="16884" y="131763"/>
                    <a:pt x="16734" y="108713"/>
                    <a:pt x="15297" y="85725"/>
                  </a:cubicBezTo>
                  <a:cubicBezTo>
                    <a:pt x="15140" y="83220"/>
                    <a:pt x="13606" y="80995"/>
                    <a:pt x="12916" y="78582"/>
                  </a:cubicBezTo>
                  <a:cubicBezTo>
                    <a:pt x="5715" y="53381"/>
                    <a:pt x="17093" y="88737"/>
                    <a:pt x="5772" y="54769"/>
                  </a:cubicBezTo>
                  <a:cubicBezTo>
                    <a:pt x="0" y="37449"/>
                    <a:pt x="5772" y="18256"/>
                    <a:pt x="5772" y="0"/>
                  </a:cubicBezTo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" name="Picture 65" descr="AG00386_">
            <a:hlinkClick r:id="" action="ppaction://noaction">
              <a:snd r:embed="rId3" name="laser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0" y="2377660"/>
            <a:ext cx="1928794" cy="904656"/>
          </a:xfrm>
          <a:prstGeom prst="rect">
            <a:avLst/>
          </a:prstGeom>
          <a:noFill/>
        </p:spPr>
      </p:pic>
      <p:pic>
        <p:nvPicPr>
          <p:cNvPr id="11" name="Picture 9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8992" y="3714752"/>
            <a:ext cx="720000" cy="720000"/>
          </a:xfrm>
          <a:prstGeom prst="rect">
            <a:avLst/>
          </a:prstGeom>
        </p:spPr>
      </p:pic>
      <p:grpSp>
        <p:nvGrpSpPr>
          <p:cNvPr id="12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zh-CN">
                <a:latin typeface="+mn-lt"/>
              </a:rPr>
              <a:t>五只猴子被关在笼子中，笼子上方悬吊着一根香蕉（够不着）。</a:t>
            </a:r>
          </a:p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0" i="0" u="none" baseline="0" lang="zh-CN">
                <a:latin typeface="+mn-lt"/>
              </a:rPr>
              <a:t>笼子中放置有一把梯子，可以通过梯子拿到香蕉。</a:t>
            </a:r>
          </a:p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0" i="0" u="none" baseline="0" lang="zh-CN">
                <a:latin typeface="+mn-lt"/>
              </a:rPr>
              <a:t>一旦有一只猴子试图爬上梯子，就会向 所有猴子喷冷水。</a:t>
            </a:r>
            <a:endParaRPr lang="zh-CN" sz="1400" b="1" dirty="0">
              <a:latin typeface="+mn-lt"/>
            </a:endParaRPr>
          </a:p>
        </p:txBody>
      </p:sp>
      <p:pic>
        <p:nvPicPr>
          <p:cNvPr id="38" name="Picture 15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5072074"/>
            <a:ext cx="720000" cy="720000"/>
          </a:xfrm>
          <a:prstGeom prst="rect">
            <a:avLst/>
          </a:prstGeom>
        </p:spPr>
      </p:pic>
      <p:pic>
        <p:nvPicPr>
          <p:cNvPr id="39" name="Picture 16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5143512"/>
            <a:ext cx="720000" cy="720000"/>
          </a:xfrm>
          <a:prstGeom prst="rect">
            <a:avLst/>
          </a:prstGeom>
        </p:spPr>
      </p:pic>
      <p:pic>
        <p:nvPicPr>
          <p:cNvPr id="40" name="Picture 17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5000636"/>
            <a:ext cx="720000" cy="720000"/>
          </a:xfrm>
          <a:prstGeom prst="rect">
            <a:avLst/>
          </a:prstGeom>
        </p:spPr>
      </p:pic>
      <p:pic>
        <p:nvPicPr>
          <p:cNvPr id="41" name="Picture 18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5214950"/>
            <a:ext cx="720000" cy="720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8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sz="1100" b="0" i="0" u="none" baseline="0" lang="zh-CN">
                <a:latin typeface="Calibri" pitchFamily="34" charset="0"/>
              </a:rPr>
              <a:t>参考:H. Harlow博士</a:t>
            </a:r>
          </a:p>
          <a:p>
            <a:pPr algn="l" rtl="0"/>
            <a:r>
              <a:rPr sz="1100" b="0" i="0" u="none" baseline="0" lang="zh-CN">
                <a:latin typeface="Calibri" pitchFamily="34" charset="0"/>
              </a:rPr>
              <a:t>威斯康星大学麦迪逊分校</a:t>
            </a:r>
            <a:endParaRPr lang="zh-CN" sz="1100" dirty="0">
              <a:latin typeface="Calibri" pitchFamily="34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6215074" y="2928934"/>
            <a:ext cx="2714644" cy="928694"/>
          </a:xfrm>
          <a:prstGeom prst="rect">
            <a:avLst/>
          </a:prstGeom>
          <a:noFill/>
          <a:ln w="9525">
            <a:solidFill>
              <a:srgbClr val="E20031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eaLnBrk="0" latinLnBrk="0" hangingPunct="0" rtl="0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Tx/>
              <a:tabLst/>
              <a:defRPr/>
            </a:pPr>
            <a:r>
              <a:rPr sz="1600" kern="0" b="1" i="0" u="none" baseline="0" lang="zh-CN">
                <a:solidFill>
                  <a:srgbClr val="E20031"/>
                </a:solidFill>
                <a:latin typeface="Calibri" pitchFamily="34" charset="0"/>
              </a:rPr>
              <a:t>猴子们会快速学会应该远离梯子！</a:t>
            </a:r>
          </a:p>
        </p:txBody>
      </p:sp>
      <p:sp>
        <p:nvSpPr>
          <p:cNvPr id="62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4.2 – 团队合作、层级关系/年度个人谈话(EIA)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1017</TotalTime>
  <Words>1147</Words>
  <Application>Microsoft Office PowerPoint</Application>
  <PresentationFormat>Affichage à l'écran (4:3)</PresentationFormat>
  <Paragraphs>165</Paragraphs>
  <Slides>19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fr_total_modele_rouge_fonce</vt:lpstr>
      <vt:lpstr>Travail en équipe, relation hiérarchie/eia</vt:lpstr>
      <vt:lpstr>LES OBJECTIFS DU MODULE</vt:lpstr>
      <vt:lpstr>FILM : La force du collectif</vt:lpstr>
      <vt:lpstr>Points forts du travail en équipe</vt:lpstr>
      <vt:lpstr>FILM : Conformité au groupe</vt:lpstr>
      <vt:lpstr>Facteurs d’influence</vt:lpstr>
      <vt:lpstr>workshop</vt:lpstr>
      <vt:lpstr>Les risques dus à l’effet de groupe</vt:lpstr>
      <vt:lpstr>Expérience de la banane</vt:lpstr>
      <vt:lpstr>Expérience de la banane</vt:lpstr>
      <vt:lpstr>Expérience de la banane</vt:lpstr>
      <vt:lpstr>Expérience de la banane</vt:lpstr>
      <vt:lpstr>Expérience de la banane</vt:lpstr>
      <vt:lpstr>Expérience de la banane</vt:lpstr>
      <vt:lpstr>RÉUNION DE LANCEMENT</vt:lpstr>
      <vt:lpstr>Ce qui est attendu du manager</vt:lpstr>
      <vt:lpstr>Ce qui est attendu de tous</vt:lpstr>
      <vt:lpstr>L’entretien individuel annuel et le H3SE</vt:lpstr>
      <vt:lpstr>EIA et performance H3SE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63</cp:revision>
  <dcterms:created xsi:type="dcterms:W3CDTF">2015-09-07T13:13:13Z</dcterms:created>
  <dcterms:modified xsi:type="dcterms:W3CDTF">2017-03-23T08:57:42Z</dcterms:modified>
</cp:coreProperties>
</file>