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Default Extension="gif" ContentType="image/gif"/>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22"/>
  </p:notesMasterIdLst>
  <p:handoutMasterIdLst>
    <p:handoutMasterId r:id="rId23"/>
  </p:handoutMasterIdLst>
  <p:sldIdLst>
    <p:sldId id="27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162">
          <p15:clr>
            <a:srgbClr val="A4A3A4"/>
          </p15:clr>
        </p15:guide>
        <p15:guide id="2" orient="horz" pos="3412">
          <p15:clr>
            <a:srgbClr val="A4A3A4"/>
          </p15:clr>
        </p15:guide>
        <p15:guide id="3" orient="horz" pos="2264">
          <p15:clr>
            <a:srgbClr val="A4A3A4"/>
          </p15:clr>
        </p15:guide>
        <p15:guide id="4" orient="horz" pos="165">
          <p15:clr>
            <a:srgbClr val="A4A3A4"/>
          </p15:clr>
        </p15:guide>
        <p15:guide id="5" orient="horz" pos="2292">
          <p15:clr>
            <a:srgbClr val="A4A3A4"/>
          </p15:clr>
        </p15:guide>
        <p15:guide id="6" pos="756">
          <p15:clr>
            <a:srgbClr val="A4A3A4"/>
          </p15:clr>
        </p15:guide>
        <p15:guide id="7" pos="53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76AF"/>
    <a:srgbClr val="133C75"/>
    <a:srgbClr val="BD2B0B"/>
    <a:srgbClr val="7ABFC0"/>
    <a:srgbClr val="CAEBEA"/>
    <a:srgbClr val="55DD61"/>
    <a:srgbClr val="3AAFC3"/>
    <a:srgbClr val="FFAA00"/>
    <a:srgbClr val="ABCE36"/>
    <a:srgbClr val="00241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8" autoAdjust="0"/>
    <p:restoredTop sz="94692" autoAdjust="0"/>
  </p:normalViewPr>
  <p:slideViewPr>
    <p:cSldViewPr snapToObjects="1" showGuides="1">
      <p:cViewPr varScale="1">
        <p:scale>
          <a:sx n="102" d="100"/>
          <a:sy n="102" d="100"/>
        </p:scale>
        <p:origin x="-96" y="-156"/>
      </p:cViewPr>
      <p:guideLst>
        <p:guide orient="horz" pos="1162"/>
        <p:guide orient="horz" pos="3412"/>
        <p:guide orient="horz" pos="2264"/>
        <p:guide orient="horz" pos="165"/>
        <p:guide orient="horz" pos="2292"/>
        <p:guide pos="756"/>
        <p:guide pos="53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026C1A-E9C0-3649-8DE0-0F721770D521}" type="datetimeFigureOut">
              <a:rPr lang="fr-FR" smtClean="0"/>
              <a:pPr/>
              <a:t>29/09/2017</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56351CB-C7E3-8F4F-AA6E-DB407BF173DE}" type="slidenum">
              <a:rPr lang="fr-FR" smtClean="0"/>
              <a:pPr/>
              <a:t>‹N°›</a:t>
            </a:fld>
            <a:endParaRPr lang="fr-FR"/>
          </a:p>
        </p:txBody>
      </p:sp>
    </p:spTree>
    <p:extLst>
      <p:ext uri="{BB962C8B-B14F-4D97-AF65-F5344CB8AC3E}">
        <p14:creationId xmlns:p14="http://schemas.microsoft.com/office/powerpoint/2010/main" xmlns="" val="41562076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B6820A-C1B1-9944-A68D-DA5B884778EE}" type="datetimeFigureOut">
              <a:rPr lang="fr-FR" smtClean="0"/>
              <a:pPr/>
              <a:t>29/09/2017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EBCA58-F001-2A42-AB6A-B366B18E47A3}" type="slidenum">
              <a:rPr lang="fr-FR" smtClean="0"/>
              <a:pPr/>
              <a:t>‹N°›</a:t>
            </a:fld>
            <a:endParaRPr lang="fr-FR"/>
          </a:p>
        </p:txBody>
      </p:sp>
    </p:spTree>
    <p:extLst>
      <p:ext uri="{BB962C8B-B14F-4D97-AF65-F5344CB8AC3E}">
        <p14:creationId xmlns:p14="http://schemas.microsoft.com/office/powerpoint/2010/main" xmlns="" val="227210863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de"/>
          </a:p>
        </p:txBody>
      </p:sp>
      <p:sp>
        <p:nvSpPr>
          <p:cNvPr id="4" name="Espace réservé du numéro de diapositive 3"/>
          <p:cNvSpPr>
            <a:spLocks noGrp="1"/>
          </p:cNvSpPr>
          <p:nvPr>
            <p:ph type="sldNum" sz="quarter" idx="10"/>
          </p:nvPr>
        </p:nvSpPr>
        <p:spPr/>
        <p:txBody>
          <a:bodyPr/>
          <a:lstStyle/>
          <a:p>
            <a:pPr algn="l" rtl="0"/>
            <a:fld id="{80452A67-6C5B-254E-8E51-961EBCEC8394}" type="slidenum">
              <a:rPr/>
              <a:pPr algn="l" rtl="0"/>
              <a:t>3</a:t>
            </a:fld>
            <a:endParaRPr lang="de" altLang="fr-FR"/>
          </a:p>
        </p:txBody>
      </p:sp>
    </p:spTree>
    <p:extLst>
      <p:ext uri="{BB962C8B-B14F-4D97-AF65-F5344CB8AC3E}">
        <p14:creationId xmlns:p14="http://schemas.microsoft.com/office/powerpoint/2010/main" xmlns="" val="1256897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386"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lgn="l" rtl="0" eaLnBrk="1" hangingPunct="1"/>
            <a:endParaRPr lang="de" altLang="fr-FR"/>
          </a:p>
        </p:txBody>
      </p:sp>
      <p:sp>
        <p:nvSpPr>
          <p:cNvPr id="16387"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fld id="{A6B8BF3E-8016-644B-BA44-279C3F55DC6E}" type="slidenum">
              <a:rPr>
                <a:latin typeface="Calibri" charset="0"/>
              </a:rPr>
              <a:pPr algn="l" rtl="0"/>
              <a:t>4</a:t>
            </a:fld>
            <a:endParaRPr lang="de" altLang="fr-FR">
              <a:latin typeface="Calibri" charset="0"/>
            </a:endParaRPr>
          </a:p>
        </p:txBody>
      </p:sp>
    </p:spTree>
    <p:extLst>
      <p:ext uri="{BB962C8B-B14F-4D97-AF65-F5344CB8AC3E}">
        <p14:creationId xmlns:p14="http://schemas.microsoft.com/office/powerpoint/2010/main" xmlns="" val="658848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de" sz="1200" b="0" i="0" u="none" kern="1200" baseline="0">
                <a:solidFill>
                  <a:schemeClr val="tx1"/>
                </a:solidFill>
                <a:effectLst/>
                <a:latin typeface="+mn-lt"/>
                <a:ea typeface="+mn-ea"/>
                <a:cs typeface="+mn-cs"/>
              </a:rPr>
              <a:t>Es ist zu beachten, dass der Gruppeneffekt positive Folgen haben kann, insbesondere hinsichtlich der Beachtung der elementaren Sicherheitsregeln. Wenn es sich jedoch um ein unangemessenes Verhalten handelt, das durch den Gruppeneffekt reproduziert wird, ist eine Umkehrung des Trends sehr schwierig, da das Ergreifen von Initiativen zugunsten der Sicherheit als Infragestellung der stillschweigend vereinbarten Regel empfunden wird.</a:t>
            </a:r>
          </a:p>
          <a:p>
            <a:endParaRPr lang="de" dirty="0"/>
          </a:p>
        </p:txBody>
      </p:sp>
      <p:sp>
        <p:nvSpPr>
          <p:cNvPr id="4" name="Espace réservé du numéro de diapositive 3"/>
          <p:cNvSpPr>
            <a:spLocks noGrp="1"/>
          </p:cNvSpPr>
          <p:nvPr>
            <p:ph type="sldNum" sz="quarter" idx="10"/>
          </p:nvPr>
        </p:nvSpPr>
        <p:spPr/>
        <p:txBody>
          <a:bodyPr/>
          <a:lstStyle/>
          <a:p>
            <a:pPr algn="l" rtl="0"/>
            <a:fld id="{80452A67-6C5B-254E-8E51-961EBCEC8394}" type="slidenum">
              <a:rPr/>
              <a:pPr algn="l" rtl="0"/>
              <a:t>15</a:t>
            </a:fld>
            <a:endParaRPr lang="de" altLang="fr-FR"/>
          </a:p>
        </p:txBody>
      </p:sp>
    </p:spTree>
    <p:extLst>
      <p:ext uri="{BB962C8B-B14F-4D97-AF65-F5344CB8AC3E}">
        <p14:creationId xmlns:p14="http://schemas.microsoft.com/office/powerpoint/2010/main" xmlns="" val="11914282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2" name="Rectangle 1"/>
          <p:cNvSpPr/>
          <p:nvPr userDrawn="1"/>
        </p:nvSpPr>
        <p:spPr>
          <a:xfrm>
            <a:off x="-2433" y="0"/>
            <a:ext cx="9146433"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5" name="Titre 4"/>
          <p:cNvSpPr>
            <a:spLocks noGrp="1"/>
          </p:cNvSpPr>
          <p:nvPr>
            <p:ph type="title"/>
          </p:nvPr>
        </p:nvSpPr>
        <p:spPr>
          <a:xfrm>
            <a:off x="1188000" y="2106000"/>
            <a:ext cx="7276629" cy="1487487"/>
          </a:xfrm>
        </p:spPr>
        <p:txBody>
          <a:bodyPr lIns="0" rIns="0" anchor="b">
            <a:noAutofit/>
          </a:bodyPr>
          <a:lstStyle>
            <a:lvl1pPr>
              <a:defRPr sz="3200">
                <a:solidFill>
                  <a:schemeClr val="bg1"/>
                </a:solidFill>
              </a:defRPr>
            </a:lvl1pPr>
          </a:lstStyle>
          <a:p>
            <a:r>
              <a:rPr lang="fr-FR" noProof="0" smtClean="0"/>
              <a:t>Cliquez pour modifier le style du titre</a:t>
            </a:r>
            <a:endParaRPr lang="fr-FR" noProof="0" dirty="0"/>
          </a:p>
        </p:txBody>
      </p:sp>
      <p:sp>
        <p:nvSpPr>
          <p:cNvPr id="16" name="Espace réservé du texte 15"/>
          <p:cNvSpPr>
            <a:spLocks noGrp="1"/>
          </p:cNvSpPr>
          <p:nvPr>
            <p:ph type="body" sz="quarter" idx="10" hasCustomPrompt="1"/>
          </p:nvPr>
        </p:nvSpPr>
        <p:spPr>
          <a:xfrm>
            <a:off x="1188000" y="3639600"/>
            <a:ext cx="7276629" cy="1778000"/>
          </a:xfrm>
        </p:spPr>
        <p:txBody>
          <a:bodyPr lIns="0" rIns="0">
            <a:noAutofit/>
          </a:bodyPr>
          <a:lstStyle>
            <a:lvl1pPr marL="0" indent="0">
              <a:buNone/>
              <a:defRPr>
                <a:solidFill>
                  <a:schemeClr val="bg1"/>
                </a:solidFill>
              </a:defRPr>
            </a:lvl1pPr>
          </a:lstStyle>
          <a:p>
            <a:pPr lvl="0"/>
            <a:r>
              <a:rPr lang="fr-FR" noProof="0" dirty="0" smtClean="0"/>
              <a:t>Cliquez pour modifier les styles des sous-titres du masque</a:t>
            </a:r>
          </a:p>
        </p:txBody>
      </p:sp>
      <p:sp>
        <p:nvSpPr>
          <p:cNvPr id="7" name="Rectangle 6"/>
          <p:cNvSpPr/>
          <p:nvPr userDrawn="1"/>
        </p:nvSpPr>
        <p:spPr>
          <a:xfrm>
            <a:off x="0" y="6750000"/>
            <a:ext cx="9144000" cy="108000"/>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8" name="Image 7" descr="TOTAL_LOGO_bandeau_01_haut_T_RGB.png"/>
          <p:cNvPicPr>
            <a:picLocks noChangeAspect="1"/>
          </p:cNvPicPr>
          <p:nvPr userDrawn="1"/>
        </p:nvPicPr>
        <p:blipFill>
          <a:blip r:embed="rId2"/>
          <a:stretch>
            <a:fillRect/>
          </a:stretch>
        </p:blipFill>
        <p:spPr>
          <a:xfrm>
            <a:off x="1" y="363225"/>
            <a:ext cx="6084167" cy="86093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ns contenu">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en-US" noProof="0" smtClean="0"/>
              <a:t>Presentation title - Place and Country - Date Month Day Year</a:t>
            </a:r>
            <a:endParaRPr lang="fr-FR" noProof="0"/>
          </a:p>
        </p:txBody>
      </p:sp>
      <p:sp>
        <p:nvSpPr>
          <p:cNvPr id="4" name="Espace réservé du numéro de diapositive 3"/>
          <p:cNvSpPr>
            <a:spLocks noGrp="1"/>
          </p:cNvSpPr>
          <p:nvPr>
            <p:ph type="sldNum" sz="quarter" idx="11"/>
          </p:nvPr>
        </p:nvSpPr>
        <p:spPr/>
        <p:txBody>
          <a:bodyPr/>
          <a:lstStyle/>
          <a:p>
            <a:fld id="{21F90BE8-D879-4F46-ACF9-7BCC67DCFB75}"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smtClean="0"/>
              <a:t>Cliquez pour modifier le style du titre</a:t>
            </a:r>
            <a:endParaRPr lang="fr-FR" noProof="0" dirty="0"/>
          </a:p>
        </p:txBody>
      </p:sp>
      <p:sp>
        <p:nvSpPr>
          <p:cNvPr id="3" name="Espace réservé du pied de page 2"/>
          <p:cNvSpPr>
            <a:spLocks noGrp="1"/>
          </p:cNvSpPr>
          <p:nvPr>
            <p:ph type="ftr" sz="quarter" idx="10"/>
          </p:nvPr>
        </p:nvSpPr>
        <p:spPr/>
        <p:txBody>
          <a:bodyPr/>
          <a:lstStyle/>
          <a:p>
            <a:r>
              <a:rPr lang="en-US" noProof="0" smtClean="0"/>
              <a:t>Presentation title - Place and Country - Date Month Day Year</a:t>
            </a:r>
            <a:endParaRPr lang="fr-FR" noProof="0"/>
          </a:p>
        </p:txBody>
      </p:sp>
      <p:sp>
        <p:nvSpPr>
          <p:cNvPr id="4" name="Espace réservé du numéro de diapositive 3"/>
          <p:cNvSpPr>
            <a:spLocks noGrp="1"/>
          </p:cNvSpPr>
          <p:nvPr>
            <p:ph type="sldNum" sz="quarter" idx="11"/>
          </p:nvPr>
        </p:nvSpPr>
        <p:spPr/>
        <p:txBody>
          <a:bodyPr/>
          <a:lstStyle/>
          <a:p>
            <a:fld id="{21F90BE8-D879-4F46-ACF9-7BCC67DCFB75}" type="slidenum">
              <a:rPr lang="fr-FR" smtClean="0"/>
              <a:pPr/>
              <a:t>‹N°›</a:t>
            </a:fld>
            <a:endParaRPr lang="fr-FR" dirty="0"/>
          </a:p>
        </p:txBody>
      </p:sp>
      <p:sp>
        <p:nvSpPr>
          <p:cNvPr id="6" name="Espace réservé du texte 5"/>
          <p:cNvSpPr>
            <a:spLocks noGrp="1"/>
          </p:cNvSpPr>
          <p:nvPr>
            <p:ph type="body" sz="quarter" idx="12"/>
          </p:nvPr>
        </p:nvSpPr>
        <p:spPr>
          <a:xfrm>
            <a:off x="457200" y="1125538"/>
            <a:ext cx="8218800" cy="5040311"/>
          </a:xfrm>
        </p:spPr>
        <p:txBody>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Tree>
    <p:extLst>
      <p:ext uri="{BB962C8B-B14F-4D97-AF65-F5344CB8AC3E}">
        <p14:creationId xmlns:p14="http://schemas.microsoft.com/office/powerpoint/2010/main" xmlns="" val="3658184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2493952"/>
            <a:ext cx="7772400" cy="1362075"/>
          </a:xfrm>
        </p:spPr>
        <p:txBody>
          <a:bodyPr anchor="ctr">
            <a:noAutofit/>
          </a:bodyPr>
          <a:lstStyle>
            <a:lvl1pPr algn="l">
              <a:defRPr sz="3200" b="1" cap="all">
                <a:solidFill>
                  <a:schemeClr val="accent3">
                    <a:lumMod val="75000"/>
                  </a:schemeClr>
                </a:solidFill>
              </a:defRPr>
            </a:lvl1pPr>
          </a:lstStyle>
          <a:p>
            <a:r>
              <a:rPr lang="fr-FR" noProof="0" smtClean="0"/>
              <a:t>Cliquez pour modifier le style du titre</a:t>
            </a:r>
            <a:endParaRPr lang="fr-FR" noProof="0" dirty="0"/>
          </a:p>
        </p:txBody>
      </p:sp>
      <p:sp>
        <p:nvSpPr>
          <p:cNvPr id="5" name="Espace réservé du pied de page 4"/>
          <p:cNvSpPr>
            <a:spLocks noGrp="1"/>
          </p:cNvSpPr>
          <p:nvPr>
            <p:ph type="ftr" sz="quarter" idx="11"/>
          </p:nvPr>
        </p:nvSpPr>
        <p:spPr/>
        <p:txBody>
          <a:bodyPr/>
          <a:lstStyle/>
          <a:p>
            <a:r>
              <a:rPr lang="en-US" noProof="0" smtClean="0"/>
              <a:t>Presentation title - Place and Country - Date Month Day Year</a:t>
            </a:r>
            <a:endParaRPr lang="fr-FR" noProof="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7" name="Rectangle 6"/>
          <p:cNvSpPr/>
          <p:nvPr userDrawn="1"/>
        </p:nvSpPr>
        <p:spPr>
          <a:xfrm>
            <a:off x="8928000" y="0"/>
            <a:ext cx="216000"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Helvetica"/>
              <a:cs typeface="Helvetic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3" name="Espace réservé du contenu 2"/>
          <p:cNvSpPr>
            <a:spLocks noGrp="1"/>
          </p:cNvSpPr>
          <p:nvPr>
            <p:ph sz="half" idx="1"/>
          </p:nvPr>
        </p:nvSpPr>
        <p:spPr>
          <a:xfrm>
            <a:off x="457200" y="1125538"/>
            <a:ext cx="4038600" cy="5000625"/>
          </a:xfrm>
          <a:prstGeom prst="rect">
            <a:avLst/>
          </a:prstGeom>
        </p:spPr>
        <p:txBody>
          <a:bodyPr/>
          <a:lstStyle>
            <a:lvl1pPr>
              <a:defRPr sz="1600"/>
            </a:lvl1pPr>
            <a:lvl2pPr>
              <a:defRPr sz="1400"/>
            </a:lvl2pPr>
            <a:lvl3pPr>
              <a:defRPr sz="1200"/>
            </a:lvl3pPr>
            <a:lvl4pPr marL="1080000" indent="-180000">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contenu 3"/>
          <p:cNvSpPr>
            <a:spLocks noGrp="1"/>
          </p:cNvSpPr>
          <p:nvPr>
            <p:ph sz="half" idx="2"/>
          </p:nvPr>
        </p:nvSpPr>
        <p:spPr>
          <a:xfrm>
            <a:off x="4648200" y="1125538"/>
            <a:ext cx="4038600" cy="5000625"/>
          </a:xfrm>
          <a:prstGeom prst="rect">
            <a:avLst/>
          </a:prstGeom>
        </p:spPr>
        <p:txBody>
          <a:bodyPr/>
          <a:lstStyle>
            <a:lvl1pPr>
              <a:defRPr sz="1600"/>
            </a:lvl1pPr>
            <a:lvl2pPr>
              <a:defRPr sz="1400"/>
            </a:lvl2pPr>
            <a:lvl3pPr>
              <a:defRPr sz="1200"/>
            </a:lvl3pPr>
            <a:lvl4pPr>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6" name="Espace réservé du pied de page 5"/>
          <p:cNvSpPr>
            <a:spLocks noGrp="1"/>
          </p:cNvSpPr>
          <p:nvPr>
            <p:ph type="ftr" sz="quarter" idx="11"/>
          </p:nvPr>
        </p:nvSpPr>
        <p:spPr/>
        <p:txBody>
          <a:bodyPr/>
          <a:lstStyle/>
          <a:p>
            <a:r>
              <a:rPr lang="en-US" noProof="0" smtClean="0"/>
              <a:t>Presentation title - Place and Country - Date Month Day Year</a:t>
            </a:r>
            <a:endParaRPr lang="fr-FR" noProof="0" dirty="0"/>
          </a:p>
        </p:txBody>
      </p:sp>
      <p:sp>
        <p:nvSpPr>
          <p:cNvPr id="7" name="Espace réservé du numéro de diapositive 6"/>
          <p:cNvSpPr>
            <a:spLocks noGrp="1"/>
          </p:cNvSpPr>
          <p:nvPr>
            <p:ph type="sldNum" sz="quarter" idx="12"/>
          </p:nvPr>
        </p:nvSpPr>
        <p:spPr/>
        <p:txBody>
          <a:bodyPr/>
          <a:lstStyle/>
          <a:p>
            <a:fld id="{21F90BE8-D879-4F46-ACF9-7BCC67DCFB7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que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hasCustomPrompt="1"/>
          </p:nvPr>
        </p:nvSpPr>
        <p:spPr>
          <a:xfrm>
            <a:off x="457200" y="1695600"/>
            <a:ext cx="8218800" cy="4284000"/>
          </a:xfrm>
          <a:prstGeom prst="rect">
            <a:avLst/>
          </a:prstGeom>
        </p:spPr>
        <p:txBody>
          <a:bodyPr/>
          <a:lstStyle>
            <a:lvl1pPr>
              <a:defRPr/>
            </a:lvl1pPr>
          </a:lstStyle>
          <a:p>
            <a:pPr lvl="0"/>
            <a:r>
              <a:rPr lang="fr-FR" dirty="0" smtClean="0"/>
              <a:t>Bar graph</a:t>
            </a:r>
            <a:endParaRPr lang="fr-FR" dirty="0"/>
          </a:p>
        </p:txBody>
      </p:sp>
      <p:sp>
        <p:nvSpPr>
          <p:cNvPr id="5" name="Espace réservé du pied de page 4"/>
          <p:cNvSpPr>
            <a:spLocks noGrp="1"/>
          </p:cNvSpPr>
          <p:nvPr>
            <p:ph type="ftr" sz="quarter" idx="11"/>
          </p:nvPr>
        </p:nvSpPr>
        <p:spPr/>
        <p:txBody>
          <a:bodyPr/>
          <a:lstStyle/>
          <a:p>
            <a:r>
              <a:rPr lang="en-US" smtClean="0"/>
              <a:t>Presentation title - Place and Country - Date Month Day Year</a:t>
            </a:r>
            <a:endParaRPr lang="fr-FR" dirty="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7" name="Espace réservé du texte 7"/>
          <p:cNvSpPr>
            <a:spLocks noGrp="1"/>
          </p:cNvSpPr>
          <p:nvPr>
            <p:ph type="body" sz="quarter" idx="13" hasCustomPrompt="1"/>
          </p:nvPr>
        </p:nvSpPr>
        <p:spPr>
          <a:xfrm>
            <a:off x="2267744" y="1418400"/>
            <a:ext cx="4608512" cy="338554"/>
          </a:xfrm>
        </p:spPr>
        <p:txBody>
          <a:bodyPr wrap="square" anchor="t" anchorCtr="1">
            <a:spAutoFit/>
          </a:bodyPr>
          <a:lstStyle>
            <a:lvl1pPr algn="ctr">
              <a:buNone/>
              <a:defRPr sz="1600"/>
            </a:lvl1pPr>
          </a:lstStyle>
          <a:p>
            <a:pPr lvl="0"/>
            <a:r>
              <a:rPr lang="fr-FR" dirty="0" smtClean="0"/>
              <a:t>Bar graph </a:t>
            </a:r>
            <a:r>
              <a:rPr lang="fr-FR" dirty="0" err="1" smtClean="0"/>
              <a:t>title</a:t>
            </a:r>
            <a:endParaRPr lang="fr-FR" dirty="0"/>
          </a:p>
        </p:txBody>
      </p:sp>
      <p:sp>
        <p:nvSpPr>
          <p:cNvPr id="8" name="Espace réservé du texte 8"/>
          <p:cNvSpPr>
            <a:spLocks noGrp="1"/>
          </p:cNvSpPr>
          <p:nvPr>
            <p:ph type="body" sz="quarter" idx="14" hasCustomPrompt="1"/>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dirty="0" smtClean="0"/>
              <a:t>Source</a:t>
            </a:r>
          </a:p>
        </p:txBody>
      </p:sp>
    </p:spTree>
    <p:extLst>
      <p:ext uri="{BB962C8B-B14F-4D97-AF65-F5344CB8AC3E}">
        <p14:creationId xmlns:p14="http://schemas.microsoft.com/office/powerpoint/2010/main" xmlns="" val="2300454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Graphiques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hasCustomPrompt="1"/>
          </p:nvPr>
        </p:nvSpPr>
        <p:spPr>
          <a:xfrm>
            <a:off x="457200" y="972000"/>
            <a:ext cx="8218800" cy="2484000"/>
          </a:xfrm>
          <a:prstGeom prst="rect">
            <a:avLst/>
          </a:prstGeom>
        </p:spPr>
        <p:txBody>
          <a:bodyPr/>
          <a:lstStyle>
            <a:lvl1pPr>
              <a:defRPr/>
            </a:lvl1pPr>
          </a:lstStyle>
          <a:p>
            <a:pPr lvl="0"/>
            <a:r>
              <a:rPr lang="fr-FR" dirty="0" smtClean="0"/>
              <a:t>Bar graph</a:t>
            </a:r>
            <a:endParaRPr lang="fr-FR" dirty="0"/>
          </a:p>
        </p:txBody>
      </p:sp>
      <p:sp>
        <p:nvSpPr>
          <p:cNvPr id="5" name="Espace réservé du pied de page 4"/>
          <p:cNvSpPr>
            <a:spLocks noGrp="1"/>
          </p:cNvSpPr>
          <p:nvPr>
            <p:ph type="ftr" sz="quarter" idx="11"/>
          </p:nvPr>
        </p:nvSpPr>
        <p:spPr/>
        <p:txBody>
          <a:bodyPr/>
          <a:lstStyle/>
          <a:p>
            <a:r>
              <a:rPr lang="en-US" smtClean="0"/>
              <a:t>Presentation title - Place and Country - Date Month Day Year</a:t>
            </a:r>
            <a:endParaRPr lang="fr-FR" dirty="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8" name="Espace réservé du contenu 2"/>
          <p:cNvSpPr>
            <a:spLocks noGrp="1"/>
          </p:cNvSpPr>
          <p:nvPr>
            <p:ph idx="13" hasCustomPrompt="1"/>
          </p:nvPr>
        </p:nvSpPr>
        <p:spPr>
          <a:xfrm>
            <a:off x="457200" y="3510000"/>
            <a:ext cx="8218800" cy="2484000"/>
          </a:xfrm>
          <a:prstGeom prst="rect">
            <a:avLst/>
          </a:prstGeom>
        </p:spPr>
        <p:txBody>
          <a:bodyPr/>
          <a:lstStyle>
            <a:lvl1pPr>
              <a:defRPr/>
            </a:lvl1pPr>
          </a:lstStyle>
          <a:p>
            <a:pPr lvl="0"/>
            <a:r>
              <a:rPr lang="fr-FR" dirty="0" smtClean="0"/>
              <a:t>Bar graph</a:t>
            </a:r>
            <a:endParaRPr lang="fr-FR" dirty="0"/>
          </a:p>
        </p:txBody>
      </p:sp>
      <p:sp>
        <p:nvSpPr>
          <p:cNvPr id="7" name="Espace réservé du texte 8"/>
          <p:cNvSpPr>
            <a:spLocks noGrp="1"/>
          </p:cNvSpPr>
          <p:nvPr>
            <p:ph type="body" sz="quarter" idx="14" hasCustomPrompt="1"/>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dirty="0" smtClean="0"/>
              <a:t>Source</a:t>
            </a:r>
          </a:p>
        </p:txBody>
      </p:sp>
    </p:spTree>
    <p:extLst>
      <p:ext uri="{BB962C8B-B14F-4D97-AF65-F5344CB8AC3E}">
        <p14:creationId xmlns:p14="http://schemas.microsoft.com/office/powerpoint/2010/main" xmlns="" val="2300454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que ann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hasCustomPrompt="1"/>
          </p:nvPr>
        </p:nvSpPr>
        <p:spPr>
          <a:xfrm>
            <a:off x="457200" y="1767600"/>
            <a:ext cx="8218800" cy="4248000"/>
          </a:xfrm>
          <a:prstGeom prst="rect">
            <a:avLst/>
          </a:prstGeom>
        </p:spPr>
        <p:txBody>
          <a:bodyPr/>
          <a:lstStyle>
            <a:lvl1pPr>
              <a:defRPr sz="2000"/>
            </a:lvl1pPr>
          </a:lstStyle>
          <a:p>
            <a:pPr lvl="0"/>
            <a:r>
              <a:rPr lang="fr-FR" dirty="0" smtClean="0"/>
              <a:t>Ring graph</a:t>
            </a:r>
          </a:p>
        </p:txBody>
      </p:sp>
      <p:sp>
        <p:nvSpPr>
          <p:cNvPr id="5" name="Espace réservé du pied de page 4"/>
          <p:cNvSpPr>
            <a:spLocks noGrp="1"/>
          </p:cNvSpPr>
          <p:nvPr>
            <p:ph type="ftr" sz="quarter" idx="11"/>
          </p:nvPr>
        </p:nvSpPr>
        <p:spPr/>
        <p:txBody>
          <a:bodyPr/>
          <a:lstStyle/>
          <a:p>
            <a:r>
              <a:rPr lang="en-US" smtClean="0"/>
              <a:t>Presentation title - Place and Country - Date Month Day Year</a:t>
            </a:r>
            <a:endParaRPr lang="fr-FR" dirty="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8" name="Espace réservé du texte 7"/>
          <p:cNvSpPr>
            <a:spLocks noGrp="1"/>
          </p:cNvSpPr>
          <p:nvPr>
            <p:ph type="body" sz="quarter" idx="13" hasCustomPrompt="1"/>
          </p:nvPr>
        </p:nvSpPr>
        <p:spPr>
          <a:xfrm>
            <a:off x="2267744" y="1418400"/>
            <a:ext cx="4608512" cy="338554"/>
          </a:xfrm>
        </p:spPr>
        <p:txBody>
          <a:bodyPr wrap="square" anchor="t" anchorCtr="1">
            <a:spAutoFit/>
          </a:bodyPr>
          <a:lstStyle>
            <a:lvl1pPr algn="ctr">
              <a:spcBef>
                <a:spcPct val="50000"/>
              </a:spcBef>
              <a:buNone/>
              <a:defRPr sz="1600"/>
            </a:lvl1pPr>
          </a:lstStyle>
          <a:p>
            <a:pPr algn="ctr">
              <a:spcBef>
                <a:spcPct val="50000"/>
              </a:spcBef>
            </a:pPr>
            <a:r>
              <a:rPr lang="en-GB" sz="1600" dirty="0" smtClean="0">
                <a:cs typeface="Arial"/>
              </a:rPr>
              <a:t>Ring graph title</a:t>
            </a:r>
            <a:endParaRPr lang="en-GB" sz="1600" dirty="0">
              <a:cs typeface="Arial"/>
            </a:endParaRPr>
          </a:p>
        </p:txBody>
      </p:sp>
      <p:sp>
        <p:nvSpPr>
          <p:cNvPr id="7" name="Espace réservé du texte 8"/>
          <p:cNvSpPr>
            <a:spLocks noGrp="1"/>
          </p:cNvSpPr>
          <p:nvPr>
            <p:ph type="body" sz="quarter" idx="14" hasCustomPrompt="1"/>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dirty="0" smtClean="0"/>
              <a:t>Source</a:t>
            </a:r>
          </a:p>
        </p:txBody>
      </p:sp>
    </p:spTree>
    <p:extLst>
      <p:ext uri="{BB962C8B-B14F-4D97-AF65-F5344CB8AC3E}">
        <p14:creationId xmlns:p14="http://schemas.microsoft.com/office/powerpoint/2010/main" xmlns="" val="2300454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hasCustomPrompt="1"/>
          </p:nvPr>
        </p:nvSpPr>
        <p:spPr>
          <a:xfrm>
            <a:off x="457200" y="1125538"/>
            <a:ext cx="8218488" cy="4896000"/>
          </a:xfrm>
          <a:prstGeom prst="rect">
            <a:avLst/>
          </a:prstGeom>
        </p:spPr>
        <p:txBody>
          <a:bodyPr anchor="t" anchorCtr="0"/>
          <a:lstStyle>
            <a:lvl1pPr>
              <a:defRPr/>
            </a:lvl1pPr>
          </a:lstStyle>
          <a:p>
            <a:pPr lvl="0"/>
            <a:r>
              <a:rPr lang="fr-FR" dirty="0" smtClean="0"/>
              <a:t>Table</a:t>
            </a:r>
          </a:p>
        </p:txBody>
      </p:sp>
      <p:sp>
        <p:nvSpPr>
          <p:cNvPr id="5" name="Espace réservé du pied de page 4"/>
          <p:cNvSpPr>
            <a:spLocks noGrp="1"/>
          </p:cNvSpPr>
          <p:nvPr>
            <p:ph type="ftr" sz="quarter" idx="11"/>
          </p:nvPr>
        </p:nvSpPr>
        <p:spPr/>
        <p:txBody>
          <a:bodyPr/>
          <a:lstStyle/>
          <a:p>
            <a:r>
              <a:rPr lang="en-US" smtClean="0"/>
              <a:t>Presentation title - Place and Country - Date Month Day Year</a:t>
            </a:r>
            <a:endParaRPr lang="fr-FR" dirty="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7" name="Espace réservé du texte 8"/>
          <p:cNvSpPr>
            <a:spLocks noGrp="1"/>
          </p:cNvSpPr>
          <p:nvPr>
            <p:ph type="body" sz="quarter" idx="14" hasCustomPrompt="1"/>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dirty="0" smtClean="0"/>
              <a:t>Source</a:t>
            </a:r>
          </a:p>
        </p:txBody>
      </p:sp>
    </p:spTree>
    <p:extLst>
      <p:ext uri="{BB962C8B-B14F-4D97-AF65-F5344CB8AC3E}">
        <p14:creationId xmlns:p14="http://schemas.microsoft.com/office/powerpoint/2010/main" xmlns="" val="2300454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5" name="Espace réservé du pied de page 4"/>
          <p:cNvSpPr>
            <a:spLocks noGrp="1"/>
          </p:cNvSpPr>
          <p:nvPr>
            <p:ph type="ftr" sz="quarter" idx="11"/>
          </p:nvPr>
        </p:nvSpPr>
        <p:spPr/>
        <p:txBody>
          <a:bodyPr/>
          <a:lstStyle/>
          <a:p>
            <a:r>
              <a:rPr lang="en-US" noProof="0" smtClean="0"/>
              <a:t>Presentation title - Place and Country - Date Month Day Year</a:t>
            </a:r>
            <a:endParaRPr lang="fr-FR" noProof="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Tree>
    <p:extLst>
      <p:ext uri="{BB962C8B-B14F-4D97-AF65-F5344CB8AC3E}">
        <p14:creationId xmlns:p14="http://schemas.microsoft.com/office/powerpoint/2010/main" xmlns="" val="2957685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18488" cy="635000"/>
          </a:xfrm>
          <a:prstGeom prst="rect">
            <a:avLst/>
          </a:prstGeom>
        </p:spPr>
        <p:txBody>
          <a:bodyPr vert="horz" lIns="91440" tIns="45720" rIns="91440" bIns="45720" rtlCol="0" anchor="t">
            <a:noAutofit/>
          </a:bodyPr>
          <a:lstStyle/>
          <a:p>
            <a:r>
              <a:rPr lang="fr-FR" noProof="0" dirty="0" smtClean="0"/>
              <a:t>Cliquez et modifiez le titre</a:t>
            </a:r>
            <a:endParaRPr lang="fr-FR" noProof="0" dirty="0"/>
          </a:p>
        </p:txBody>
      </p:sp>
      <p:sp>
        <p:nvSpPr>
          <p:cNvPr id="5" name="Espace réservé du pied de page 4"/>
          <p:cNvSpPr>
            <a:spLocks noGrp="1"/>
          </p:cNvSpPr>
          <p:nvPr>
            <p:ph type="ftr" sz="quarter" idx="3"/>
          </p:nvPr>
        </p:nvSpPr>
        <p:spPr>
          <a:xfrm>
            <a:off x="457200" y="6411916"/>
            <a:ext cx="5562600" cy="365125"/>
          </a:xfrm>
          <a:prstGeom prst="rect">
            <a:avLst/>
          </a:prstGeom>
        </p:spPr>
        <p:txBody>
          <a:bodyPr vert="horz" lIns="0" tIns="45720" rIns="91440" bIns="45720" rtlCol="0" anchor="ctr"/>
          <a:lstStyle>
            <a:lvl1pPr algn="l">
              <a:defRPr sz="900">
                <a:solidFill>
                  <a:schemeClr val="tx1"/>
                </a:solidFill>
                <a:latin typeface="+mn-lt"/>
                <a:cs typeface="Helvetica"/>
              </a:defRPr>
            </a:lvl1pPr>
          </a:lstStyle>
          <a:p>
            <a:r>
              <a:rPr lang="en-US" dirty="0" smtClean="0"/>
              <a:t>Presentation title - Place and Country - Date Month Day Year</a:t>
            </a:r>
            <a:endParaRPr lang="fr-FR" dirty="0"/>
          </a:p>
        </p:txBody>
      </p:sp>
      <p:sp>
        <p:nvSpPr>
          <p:cNvPr id="6" name="Espace réservé du numéro de diapositive 5"/>
          <p:cNvSpPr>
            <a:spLocks noGrp="1"/>
          </p:cNvSpPr>
          <p:nvPr>
            <p:ph type="sldNum" sz="quarter" idx="4"/>
          </p:nvPr>
        </p:nvSpPr>
        <p:spPr>
          <a:xfrm>
            <a:off x="6553200" y="6411916"/>
            <a:ext cx="725488" cy="365125"/>
          </a:xfrm>
          <a:prstGeom prst="rect">
            <a:avLst/>
          </a:prstGeom>
        </p:spPr>
        <p:txBody>
          <a:bodyPr vert="horz" lIns="91440" tIns="45720" rIns="91440" bIns="45720" rtlCol="0" anchor="ctr"/>
          <a:lstStyle>
            <a:lvl1pPr algn="r">
              <a:defRPr sz="1200">
                <a:solidFill>
                  <a:schemeClr val="tx1">
                    <a:tint val="75000"/>
                  </a:schemeClr>
                </a:solidFill>
                <a:latin typeface="+mn-lt"/>
                <a:cs typeface="Helvetica"/>
              </a:defRPr>
            </a:lvl1pPr>
          </a:lstStyle>
          <a:p>
            <a:fld id="{21F90BE8-D879-4F46-ACF9-7BCC67DCFB75}" type="slidenum">
              <a:rPr lang="fr-FR" smtClean="0"/>
              <a:pPr/>
              <a:t>‹N°›</a:t>
            </a:fld>
            <a:endParaRPr lang="fr-FR" dirty="0"/>
          </a:p>
        </p:txBody>
      </p:sp>
      <p:sp>
        <p:nvSpPr>
          <p:cNvPr id="7" name="Rectangle 6"/>
          <p:cNvSpPr/>
          <p:nvPr/>
        </p:nvSpPr>
        <p:spPr>
          <a:xfrm>
            <a:off x="9031305" y="0"/>
            <a:ext cx="112695"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Helvetica"/>
              <a:cs typeface="Helvetica"/>
            </a:endParaRPr>
          </a:p>
        </p:txBody>
      </p:sp>
      <p:cxnSp>
        <p:nvCxnSpPr>
          <p:cNvPr id="9" name="Connecteur droit 8"/>
          <p:cNvCxnSpPr/>
          <p:nvPr/>
        </p:nvCxnSpPr>
        <p:spPr>
          <a:xfrm>
            <a:off x="457200" y="6311850"/>
            <a:ext cx="8686800" cy="1588"/>
          </a:xfrm>
          <a:prstGeom prst="line">
            <a:avLst/>
          </a:prstGeom>
          <a:ln w="9525" cap="flat" cmpd="sng" algn="ctr">
            <a:solidFill>
              <a:schemeClr val="accent3">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rot="5400000">
            <a:off x="7334251" y="6594478"/>
            <a:ext cx="365125" cy="1588"/>
          </a:xfrm>
          <a:prstGeom prst="line">
            <a:avLst/>
          </a:prstGeom>
          <a:ln w="6350" cap="flat" cmpd="sng" algn="ctr">
            <a:solidFill>
              <a:schemeClr val="tx1">
                <a:alpha val="70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 name="Espace réservé du texte 3"/>
          <p:cNvSpPr>
            <a:spLocks noGrp="1"/>
          </p:cNvSpPr>
          <p:nvPr>
            <p:ph type="body" idx="1"/>
          </p:nvPr>
        </p:nvSpPr>
        <p:spPr>
          <a:xfrm>
            <a:off x="457200" y="1124744"/>
            <a:ext cx="8218488" cy="5001420"/>
          </a:xfrm>
          <a:prstGeom prst="rect">
            <a:avLst/>
          </a:prstGeom>
        </p:spPr>
        <p:txBody>
          <a:bodyPr vert="horz" lIns="91440" tIns="45720" rIns="91440" bIns="45720" rtlCol="0">
            <a:normAutofit/>
          </a:bodyPr>
          <a:lstStyle/>
          <a:p>
            <a:pPr lvl="0"/>
            <a:r>
              <a:rPr lang="fr-FR" noProof="0" dirty="0" smtClean="0"/>
              <a:t>Modifiez les styles du texte du masque</a:t>
            </a:r>
          </a:p>
          <a:p>
            <a:pPr lvl="1"/>
            <a:r>
              <a:rPr lang="fr-FR" noProof="0" dirty="0" smtClean="0"/>
              <a:t>Deuxième niveau</a:t>
            </a:r>
          </a:p>
          <a:p>
            <a:pPr lvl="2"/>
            <a:r>
              <a:rPr lang="fr-FR" noProof="0" dirty="0" smtClean="0"/>
              <a:t>Troisième niveau</a:t>
            </a:r>
          </a:p>
          <a:p>
            <a:pPr lvl="3"/>
            <a:r>
              <a:rPr lang="fr-FR" noProof="0" dirty="0" smtClean="0"/>
              <a:t>Quatrième niveau</a:t>
            </a:r>
          </a:p>
        </p:txBody>
      </p:sp>
      <p:pic>
        <p:nvPicPr>
          <p:cNvPr id="11" name="Image 10" descr="TOTAL_ADM.png"/>
          <p:cNvPicPr>
            <a:picLocks noChangeAspect="1"/>
          </p:cNvPicPr>
          <p:nvPr/>
        </p:nvPicPr>
        <p:blipFill>
          <a:blip r:embed="rId12">
            <a:extLst>
              <a:ext uri="{28A0092B-C50C-407E-A947-70E740481C1C}">
                <a14:useLocalDpi xmlns:a14="http://schemas.microsoft.com/office/drawing/2010/main" xmlns="" val="0"/>
              </a:ext>
            </a:extLst>
          </a:blip>
          <a:stretch>
            <a:fillRect/>
          </a:stretch>
        </p:blipFill>
        <p:spPr>
          <a:xfrm>
            <a:off x="7685087" y="6374892"/>
            <a:ext cx="1008000" cy="402149"/>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90" r:id="rId2"/>
    <p:sldLayoutId id="2147483658" r:id="rId3"/>
    <p:sldLayoutId id="2147483659" r:id="rId4"/>
    <p:sldLayoutId id="2147483692" r:id="rId5"/>
    <p:sldLayoutId id="2147483693" r:id="rId6"/>
    <p:sldLayoutId id="2147483694" r:id="rId7"/>
    <p:sldLayoutId id="2147483695" r:id="rId8"/>
    <p:sldLayoutId id="2147483696" r:id="rId9"/>
    <p:sldLayoutId id="2147483697" r:id="rId10"/>
  </p:sldLayoutIdLst>
  <p:hf hdr="0" dt="0"/>
  <p:txStyles>
    <p:titleStyle>
      <a:lvl1pPr algn="l" defTabSz="457200" rtl="0" eaLnBrk="1" latinLnBrk="0" hangingPunct="1">
        <a:spcBef>
          <a:spcPct val="0"/>
        </a:spcBef>
        <a:buNone/>
        <a:defRPr sz="2200" b="1" i="0" kern="1200" cap="all">
          <a:solidFill>
            <a:schemeClr val="accent3">
              <a:lumMod val="75000"/>
            </a:schemeClr>
          </a:solidFill>
          <a:latin typeface="+mj-lt"/>
          <a:ea typeface="+mj-ea"/>
          <a:cs typeface="Arial"/>
        </a:defRPr>
      </a:lvl1pPr>
    </p:titleStyle>
    <p:bodyStyle>
      <a:lvl1pPr marL="285750" indent="-285750" algn="l" defTabSz="457200" rtl="0" eaLnBrk="1" latinLnBrk="0" hangingPunct="1">
        <a:spcBef>
          <a:spcPts val="300"/>
        </a:spcBef>
        <a:spcAft>
          <a:spcPts val="300"/>
        </a:spcAft>
        <a:buClr>
          <a:schemeClr val="accent3">
            <a:lumMod val="75000"/>
          </a:schemeClr>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chemeClr val="accent3">
            <a:lumMod val="75000"/>
          </a:schemeClr>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chemeClr val="accent3">
            <a:lumMod val="75000"/>
          </a:schemeClr>
        </a:buClr>
        <a:buSzPct val="100000"/>
        <a:buFont typeface="Lucida Grande"/>
        <a:buChar char="•"/>
        <a:defRPr sz="1600" kern="1200">
          <a:solidFill>
            <a:schemeClr val="tx1"/>
          </a:solidFill>
          <a:latin typeface="+mn-lt"/>
          <a:ea typeface="+mn-ea"/>
          <a:cs typeface="Arial"/>
        </a:defRPr>
      </a:lvl3pPr>
      <a:lvl4pPr marL="1076325" indent="-171450" algn="l" defTabSz="457200" rtl="0" eaLnBrk="1" latinLnBrk="0" hangingPunct="1">
        <a:spcBef>
          <a:spcPts val="300"/>
        </a:spcBef>
        <a:spcAft>
          <a:spcPts val="300"/>
        </a:spcAft>
        <a:buClr>
          <a:schemeClr val="accent3">
            <a:lumMod val="75000"/>
          </a:schemeClr>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800000"/>
        </a:buClr>
        <a:buSzPct val="100000"/>
        <a:buFont typeface="Lucida Grande"/>
        <a:buNone/>
        <a:defRPr sz="1600" kern="1200">
          <a:solidFill>
            <a:schemeClr val="tx1"/>
          </a:solidFill>
          <a:latin typeface="+mn-lt"/>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audio" Target="../media/audio1.wav"/><Relationship Id="rId7"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gif"/></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5.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0.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5.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5.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teriel/L_union_fait_la_Force.mp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ZoneTexte 1"/>
          <p:cNvSpPr txBox="1">
            <a:spLocks noChangeArrowheads="1"/>
          </p:cNvSpPr>
          <p:nvPr/>
        </p:nvSpPr>
        <p:spPr bwMode="auto">
          <a:xfrm>
            <a:off x="3200400" y="3276600"/>
            <a:ext cx="1841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endParaRPr lang="en" altLang="fr-FR"/>
          </a:p>
        </p:txBody>
      </p:sp>
      <p:sp>
        <p:nvSpPr>
          <p:cNvPr id="3" name="Titre 2"/>
          <p:cNvSpPr>
            <a:spLocks noGrp="1"/>
          </p:cNvSpPr>
          <p:nvPr>
            <p:ph type="title"/>
          </p:nvPr>
        </p:nvSpPr>
        <p:spPr>
          <a:xfrm>
            <a:off x="1187450" y="2106613"/>
            <a:ext cx="7277100" cy="1487487"/>
          </a:xfrm>
        </p:spPr>
        <p:txBody>
          <a:bodyPr/>
          <a:lstStyle/>
          <a:p>
            <a:pPr algn="l" rtl="0" eaLnBrk="1" fontAlgn="auto" hangingPunct="1">
              <a:spcAft>
                <a:spcPts val="0"/>
              </a:spcAft>
              <a:defRPr/>
            </a:pPr>
            <a:r>
              <a:rPr lang="en" b="1" i="0" u="none" baseline="0">
                <a:ea typeface="+mj-ea"/>
              </a:rPr>
              <a:t>Teamwork,</a:t>
            </a:r>
            <a:r>
              <a:rPr lang="en">
                <a:ea typeface="+mj-ea"/>
              </a:rPr>
              <a:t/>
            </a:r>
            <a:br>
              <a:rPr lang="en">
                <a:ea typeface="+mj-ea"/>
              </a:rPr>
            </a:br>
            <a:r>
              <a:rPr lang="en" b="1" i="0" u="none" baseline="0">
                <a:ea typeface="+mj-ea"/>
              </a:rPr>
              <a:t>Relationships with Management/APR</a:t>
            </a:r>
            <a:endParaRPr lang="en" dirty="0">
              <a:ea typeface="+mj-ea"/>
            </a:endParaRPr>
          </a:p>
        </p:txBody>
      </p:sp>
      <p:sp>
        <p:nvSpPr>
          <p:cNvPr id="14339" name="Espace réservé du texte 5"/>
          <p:cNvSpPr>
            <a:spLocks noGrp="1"/>
          </p:cNvSpPr>
          <p:nvPr>
            <p:ph type="body" sz="quarter" idx="10"/>
          </p:nvPr>
        </p:nvSpPr>
        <p:spPr>
          <a:xfrm>
            <a:off x="1187450" y="3640138"/>
            <a:ext cx="7277100" cy="1778000"/>
          </a:xfrm>
        </p:spPr>
        <p:txBody>
          <a:bodyPr/>
          <a:lstStyle/>
          <a:p>
            <a:r>
              <a:rPr lang="en" dirty="0" smtClean="0">
                <a:cs typeface="Arial" pitchFamily="34" charset="0"/>
              </a:rPr>
              <a:t>Safety Training for New Recruits</a:t>
            </a:r>
          </a:p>
          <a:p>
            <a:pPr algn="l" rtl="0" eaLnBrk="1" hangingPunct="1"/>
            <a:r>
              <a:rPr lang="en" b="0" i="0" u="none" baseline="0" dirty="0" smtClean="0">
                <a:cs typeface="Arial" charset="0"/>
              </a:rPr>
              <a:t>Module </a:t>
            </a:r>
            <a:r>
              <a:rPr lang="en" b="0" i="0" u="none" baseline="0" dirty="0">
                <a:cs typeface="Arial" charset="0"/>
              </a:rPr>
              <a:t>TCG 4.2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FD092F57-71BD-CA41-9C69-B3E873ED19C0}" type="slidenum">
              <a:rPr>
                <a:ea typeface="Helvetica" charset="0"/>
                <a:cs typeface="Helvetica" charset="0"/>
              </a:rPr>
              <a:pPr algn="r" rtl="0"/>
              <a:t>10</a:t>
            </a:fld>
            <a:endParaRPr lang="de" altLang="fr-FR" dirty="0">
              <a:ea typeface="Helvetica" charset="0"/>
              <a:cs typeface="Helvetica" charset="0"/>
            </a:endParaRPr>
          </a:p>
        </p:txBody>
      </p:sp>
      <p:sp>
        <p:nvSpPr>
          <p:cNvPr id="2" name="Titre 1"/>
          <p:cNvSpPr>
            <a:spLocks noGrp="1"/>
          </p:cNvSpPr>
          <p:nvPr>
            <p:ph type="title"/>
          </p:nvPr>
        </p:nvSpPr>
        <p:spPr/>
        <p:txBody>
          <a:bodyPr/>
          <a:lstStyle/>
          <a:p>
            <a:pPr algn="l" rtl="0"/>
            <a:r>
              <a:rPr lang="de" b="1" i="0" u="none" baseline="0"/>
              <a:t>Bananen-Experiment</a:t>
            </a:r>
            <a:endParaRPr lang="de" dirty="0"/>
          </a:p>
        </p:txBody>
      </p:sp>
      <p:grpSp>
        <p:nvGrpSpPr>
          <p:cNvPr id="3" name="Group 89"/>
          <p:cNvGrpSpPr/>
          <p:nvPr/>
        </p:nvGrpSpPr>
        <p:grpSpPr>
          <a:xfrm>
            <a:off x="4373618" y="2143116"/>
            <a:ext cx="351149" cy="1144531"/>
            <a:chOff x="4373618" y="2143116"/>
            <a:chExt cx="351149" cy="1144531"/>
          </a:xfrm>
        </p:grpSpPr>
        <p:pic>
          <p:nvPicPr>
            <p:cNvPr id="8" name="Picture 13" descr="banana1.jpg"/>
            <p:cNvPicPr>
              <a:picLocks noChangeAspect="1"/>
            </p:cNvPicPr>
            <p:nvPr/>
          </p:nvPicPr>
          <p:blipFill>
            <a:blip r:embed="rId2" cstate="print"/>
            <a:stretch>
              <a:fillRect/>
            </a:stretch>
          </p:blipFill>
          <p:spPr>
            <a:xfrm rot="18840787">
              <a:off x="4286840" y="2849719"/>
              <a:ext cx="524706" cy="351149"/>
            </a:xfrm>
            <a:prstGeom prst="rect">
              <a:avLst/>
            </a:prstGeom>
          </p:spPr>
        </p:pic>
        <p:sp>
          <p:nvSpPr>
            <p:cNvPr id="9" name="Freeform 86"/>
            <p:cNvSpPr/>
            <p:nvPr/>
          </p:nvSpPr>
          <p:spPr bwMode="auto">
            <a:xfrm>
              <a:off x="4572000" y="2143116"/>
              <a:ext cx="48507" cy="673894"/>
            </a:xfrm>
            <a:custGeom>
              <a:avLst/>
              <a:gdLst>
                <a:gd name="connsiteX0" fmla="*/ 31966 w 48507"/>
                <a:gd name="connsiteY0" fmla="*/ 673894 h 673894"/>
                <a:gd name="connsiteX1" fmla="*/ 27203 w 48507"/>
                <a:gd name="connsiteY1" fmla="*/ 666750 h 673894"/>
                <a:gd name="connsiteX2" fmla="*/ 31966 w 48507"/>
                <a:gd name="connsiteY2" fmla="*/ 628650 h 673894"/>
                <a:gd name="connsiteX3" fmla="*/ 31966 w 48507"/>
                <a:gd name="connsiteY3" fmla="*/ 578644 h 673894"/>
                <a:gd name="connsiteX4" fmla="*/ 34347 w 48507"/>
                <a:gd name="connsiteY4" fmla="*/ 571500 h 673894"/>
                <a:gd name="connsiteX5" fmla="*/ 41491 w 48507"/>
                <a:gd name="connsiteY5" fmla="*/ 566738 h 673894"/>
                <a:gd name="connsiteX6" fmla="*/ 43872 w 48507"/>
                <a:gd name="connsiteY6" fmla="*/ 559594 h 673894"/>
                <a:gd name="connsiteX7" fmla="*/ 39109 w 48507"/>
                <a:gd name="connsiteY7" fmla="*/ 483394 h 673894"/>
                <a:gd name="connsiteX8" fmla="*/ 34347 w 48507"/>
                <a:gd name="connsiteY8" fmla="*/ 466725 h 673894"/>
                <a:gd name="connsiteX9" fmla="*/ 29584 w 48507"/>
                <a:gd name="connsiteY9" fmla="*/ 459582 h 673894"/>
                <a:gd name="connsiteX10" fmla="*/ 27203 w 48507"/>
                <a:gd name="connsiteY10" fmla="*/ 452438 h 673894"/>
                <a:gd name="connsiteX11" fmla="*/ 20059 w 48507"/>
                <a:gd name="connsiteY11" fmla="*/ 438150 h 673894"/>
                <a:gd name="connsiteX12" fmla="*/ 22441 w 48507"/>
                <a:gd name="connsiteY12" fmla="*/ 421482 h 673894"/>
                <a:gd name="connsiteX13" fmla="*/ 29584 w 48507"/>
                <a:gd name="connsiteY13" fmla="*/ 397669 h 673894"/>
                <a:gd name="connsiteX14" fmla="*/ 31966 w 48507"/>
                <a:gd name="connsiteY14" fmla="*/ 385763 h 673894"/>
                <a:gd name="connsiteX15" fmla="*/ 29584 w 48507"/>
                <a:gd name="connsiteY15" fmla="*/ 347663 h 673894"/>
                <a:gd name="connsiteX16" fmla="*/ 27203 w 48507"/>
                <a:gd name="connsiteY16" fmla="*/ 338138 h 673894"/>
                <a:gd name="connsiteX17" fmla="*/ 24822 w 48507"/>
                <a:gd name="connsiteY17" fmla="*/ 283369 h 673894"/>
                <a:gd name="connsiteX18" fmla="*/ 22441 w 48507"/>
                <a:gd name="connsiteY18" fmla="*/ 276225 h 673894"/>
                <a:gd name="connsiteX19" fmla="*/ 20059 w 48507"/>
                <a:gd name="connsiteY19" fmla="*/ 266700 h 673894"/>
                <a:gd name="connsiteX20" fmla="*/ 17678 w 48507"/>
                <a:gd name="connsiteY20" fmla="*/ 223838 h 673894"/>
                <a:gd name="connsiteX21" fmla="*/ 12916 w 48507"/>
                <a:gd name="connsiteY21" fmla="*/ 209550 h 673894"/>
                <a:gd name="connsiteX22" fmla="*/ 10534 w 48507"/>
                <a:gd name="connsiteY22" fmla="*/ 202407 h 673894"/>
                <a:gd name="connsiteX23" fmla="*/ 12916 w 48507"/>
                <a:gd name="connsiteY23" fmla="*/ 180975 h 673894"/>
                <a:gd name="connsiteX24" fmla="*/ 15297 w 48507"/>
                <a:gd name="connsiteY24" fmla="*/ 169069 h 673894"/>
                <a:gd name="connsiteX25" fmla="*/ 17678 w 48507"/>
                <a:gd name="connsiteY25" fmla="*/ 154782 h 673894"/>
                <a:gd name="connsiteX26" fmla="*/ 15297 w 48507"/>
                <a:gd name="connsiteY26" fmla="*/ 85725 h 673894"/>
                <a:gd name="connsiteX27" fmla="*/ 12916 w 48507"/>
                <a:gd name="connsiteY27" fmla="*/ 78582 h 673894"/>
                <a:gd name="connsiteX28" fmla="*/ 5772 w 48507"/>
                <a:gd name="connsiteY28" fmla="*/ 54769 h 673894"/>
                <a:gd name="connsiteX29" fmla="*/ 5772 w 48507"/>
                <a:gd name="connsiteY29" fmla="*/ 0 h 67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507" h="673894">
                  <a:moveTo>
                    <a:pt x="31966" y="673894"/>
                  </a:moveTo>
                  <a:cubicBezTo>
                    <a:pt x="30378" y="671513"/>
                    <a:pt x="27382" y="669606"/>
                    <a:pt x="27203" y="666750"/>
                  </a:cubicBezTo>
                  <a:cubicBezTo>
                    <a:pt x="25848" y="645074"/>
                    <a:pt x="27263" y="642754"/>
                    <a:pt x="31966" y="628650"/>
                  </a:cubicBezTo>
                  <a:cubicBezTo>
                    <a:pt x="29961" y="594578"/>
                    <a:pt x="26167" y="598939"/>
                    <a:pt x="31966" y="578644"/>
                  </a:cubicBezTo>
                  <a:cubicBezTo>
                    <a:pt x="32656" y="576230"/>
                    <a:pt x="32779" y="573460"/>
                    <a:pt x="34347" y="571500"/>
                  </a:cubicBezTo>
                  <a:cubicBezTo>
                    <a:pt x="36135" y="569265"/>
                    <a:pt x="39110" y="568325"/>
                    <a:pt x="41491" y="566738"/>
                  </a:cubicBezTo>
                  <a:cubicBezTo>
                    <a:pt x="42285" y="564357"/>
                    <a:pt x="43872" y="562104"/>
                    <a:pt x="43872" y="559594"/>
                  </a:cubicBezTo>
                  <a:cubicBezTo>
                    <a:pt x="43872" y="452267"/>
                    <a:pt x="48507" y="516285"/>
                    <a:pt x="39109" y="483394"/>
                  </a:cubicBezTo>
                  <a:cubicBezTo>
                    <a:pt x="38092" y="479835"/>
                    <a:pt x="36250" y="470530"/>
                    <a:pt x="34347" y="466725"/>
                  </a:cubicBezTo>
                  <a:cubicBezTo>
                    <a:pt x="33067" y="464165"/>
                    <a:pt x="31172" y="461963"/>
                    <a:pt x="29584" y="459582"/>
                  </a:cubicBezTo>
                  <a:cubicBezTo>
                    <a:pt x="28790" y="457201"/>
                    <a:pt x="28325" y="454683"/>
                    <a:pt x="27203" y="452438"/>
                  </a:cubicBezTo>
                  <a:cubicBezTo>
                    <a:pt x="17968" y="433965"/>
                    <a:pt x="26049" y="456114"/>
                    <a:pt x="20059" y="438150"/>
                  </a:cubicBezTo>
                  <a:cubicBezTo>
                    <a:pt x="20853" y="432594"/>
                    <a:pt x="21437" y="427004"/>
                    <a:pt x="22441" y="421482"/>
                  </a:cubicBezTo>
                  <a:cubicBezTo>
                    <a:pt x="23881" y="413563"/>
                    <a:pt x="27098" y="405128"/>
                    <a:pt x="29584" y="397669"/>
                  </a:cubicBezTo>
                  <a:cubicBezTo>
                    <a:pt x="30864" y="393829"/>
                    <a:pt x="31172" y="389732"/>
                    <a:pt x="31966" y="385763"/>
                  </a:cubicBezTo>
                  <a:cubicBezTo>
                    <a:pt x="31172" y="373063"/>
                    <a:pt x="30850" y="360325"/>
                    <a:pt x="29584" y="347663"/>
                  </a:cubicBezTo>
                  <a:cubicBezTo>
                    <a:pt x="29258" y="344407"/>
                    <a:pt x="27445" y="341402"/>
                    <a:pt x="27203" y="338138"/>
                  </a:cubicBezTo>
                  <a:cubicBezTo>
                    <a:pt x="25853" y="319914"/>
                    <a:pt x="26223" y="301589"/>
                    <a:pt x="24822" y="283369"/>
                  </a:cubicBezTo>
                  <a:cubicBezTo>
                    <a:pt x="24630" y="280866"/>
                    <a:pt x="23131" y="278639"/>
                    <a:pt x="22441" y="276225"/>
                  </a:cubicBezTo>
                  <a:cubicBezTo>
                    <a:pt x="21542" y="273078"/>
                    <a:pt x="20853" y="269875"/>
                    <a:pt x="20059" y="266700"/>
                  </a:cubicBezTo>
                  <a:cubicBezTo>
                    <a:pt x="19265" y="252413"/>
                    <a:pt x="19453" y="238037"/>
                    <a:pt x="17678" y="223838"/>
                  </a:cubicBezTo>
                  <a:cubicBezTo>
                    <a:pt x="17055" y="218857"/>
                    <a:pt x="14504" y="214313"/>
                    <a:pt x="12916" y="209550"/>
                  </a:cubicBezTo>
                  <a:lnTo>
                    <a:pt x="10534" y="202407"/>
                  </a:lnTo>
                  <a:cubicBezTo>
                    <a:pt x="11328" y="195263"/>
                    <a:pt x="11899" y="188091"/>
                    <a:pt x="12916" y="180975"/>
                  </a:cubicBezTo>
                  <a:cubicBezTo>
                    <a:pt x="13488" y="176968"/>
                    <a:pt x="14573" y="173051"/>
                    <a:pt x="15297" y="169069"/>
                  </a:cubicBezTo>
                  <a:cubicBezTo>
                    <a:pt x="16161" y="164319"/>
                    <a:pt x="16884" y="159544"/>
                    <a:pt x="17678" y="154782"/>
                  </a:cubicBezTo>
                  <a:cubicBezTo>
                    <a:pt x="16884" y="131763"/>
                    <a:pt x="16734" y="108713"/>
                    <a:pt x="15297" y="85725"/>
                  </a:cubicBezTo>
                  <a:cubicBezTo>
                    <a:pt x="15140" y="83220"/>
                    <a:pt x="13606" y="80995"/>
                    <a:pt x="12916" y="78582"/>
                  </a:cubicBezTo>
                  <a:cubicBezTo>
                    <a:pt x="5715" y="53381"/>
                    <a:pt x="17093" y="88737"/>
                    <a:pt x="5772" y="54769"/>
                  </a:cubicBezTo>
                  <a:cubicBezTo>
                    <a:pt x="0" y="37449"/>
                    <a:pt x="5772" y="18256"/>
                    <a:pt x="5772" y="0"/>
                  </a:cubicBezTo>
                </a:path>
              </a:pathLst>
            </a:cu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grpSp>
      <p:pic>
        <p:nvPicPr>
          <p:cNvPr id="10" name="Picture 65" descr="AG00386_">
            <a:hlinkClick r:id="" action="ppaction://noaction">
              <a:snd r:embed="rId3" name="laser.wav"/>
            </a:hlinkClick>
          </p:cNvPr>
          <p:cNvPicPr>
            <a:picLocks noChangeAspect="1" noChangeArrowheads="1" noCrop="1"/>
          </p:cNvPicPr>
          <p:nvPr/>
        </p:nvPicPr>
        <p:blipFill>
          <a:blip r:embed="rId4" cstate="print"/>
          <a:srcRect/>
          <a:stretch>
            <a:fillRect/>
          </a:stretch>
        </p:blipFill>
        <p:spPr bwMode="auto">
          <a:xfrm>
            <a:off x="714380" y="2377660"/>
            <a:ext cx="1928794" cy="904656"/>
          </a:xfrm>
          <a:prstGeom prst="rect">
            <a:avLst/>
          </a:prstGeom>
          <a:noFill/>
        </p:spPr>
      </p:pic>
      <p:pic>
        <p:nvPicPr>
          <p:cNvPr id="11" name="Picture 9" descr="monkey1.jpg"/>
          <p:cNvPicPr>
            <a:picLocks noChangeAspect="1"/>
          </p:cNvPicPr>
          <p:nvPr/>
        </p:nvPicPr>
        <p:blipFill>
          <a:blip r:embed="rId5" cstate="print"/>
          <a:stretch>
            <a:fillRect/>
          </a:stretch>
        </p:blipFill>
        <p:spPr>
          <a:xfrm>
            <a:off x="2708992" y="3714752"/>
            <a:ext cx="720000" cy="720000"/>
          </a:xfrm>
          <a:prstGeom prst="rect">
            <a:avLst/>
          </a:prstGeom>
        </p:spPr>
      </p:pic>
      <p:grpSp>
        <p:nvGrpSpPr>
          <p:cNvPr id="4" name="Group 44"/>
          <p:cNvGrpSpPr/>
          <p:nvPr/>
        </p:nvGrpSpPr>
        <p:grpSpPr>
          <a:xfrm rot="7823472">
            <a:off x="1435300" y="4341849"/>
            <a:ext cx="3479258" cy="312091"/>
            <a:chOff x="1071538" y="2310819"/>
            <a:chExt cx="3479258" cy="312091"/>
          </a:xfrm>
        </p:grpSpPr>
        <p:sp>
          <p:nvSpPr>
            <p:cNvPr id="13" name="Rectangle 12"/>
            <p:cNvSpPr/>
            <p:nvPr/>
          </p:nvSpPr>
          <p:spPr bwMode="auto">
            <a:xfrm>
              <a:off x="1071538" y="2310819"/>
              <a:ext cx="3479258" cy="46611"/>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a:off x="1071538" y="2571744"/>
              <a:ext cx="3334776" cy="51166"/>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rot="5400000">
              <a:off x="1110014"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rot="5400000">
              <a:off x="1252890"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rot="5400000">
              <a:off x="1395766"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rot="5400000">
              <a:off x="1538642"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19" name="Rectangle 18"/>
            <p:cNvSpPr/>
            <p:nvPr/>
          </p:nvSpPr>
          <p:spPr bwMode="auto">
            <a:xfrm rot="5400000">
              <a:off x="1681518"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20" name="Rectangle 19"/>
            <p:cNvSpPr/>
            <p:nvPr/>
          </p:nvSpPr>
          <p:spPr bwMode="auto">
            <a:xfrm rot="5400000">
              <a:off x="1824394"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21" name="Rectangle 20"/>
            <p:cNvSpPr/>
            <p:nvPr/>
          </p:nvSpPr>
          <p:spPr bwMode="auto">
            <a:xfrm rot="5400000">
              <a:off x="1967270"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rot="5400000">
              <a:off x="2110146"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23" name="Rectangle 22"/>
            <p:cNvSpPr/>
            <p:nvPr/>
          </p:nvSpPr>
          <p:spPr bwMode="auto">
            <a:xfrm rot="5400000">
              <a:off x="2253022"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24" name="Rectangle 23"/>
            <p:cNvSpPr/>
            <p:nvPr/>
          </p:nvSpPr>
          <p:spPr bwMode="auto">
            <a:xfrm rot="5400000">
              <a:off x="2395898"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25" name="Rectangle 24"/>
            <p:cNvSpPr/>
            <p:nvPr/>
          </p:nvSpPr>
          <p:spPr bwMode="auto">
            <a:xfrm rot="5400000">
              <a:off x="2538774"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26" name="Rectangle 25"/>
            <p:cNvSpPr/>
            <p:nvPr/>
          </p:nvSpPr>
          <p:spPr bwMode="auto">
            <a:xfrm rot="5400000">
              <a:off x="2681650"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27" name="Rectangle 26"/>
            <p:cNvSpPr/>
            <p:nvPr/>
          </p:nvSpPr>
          <p:spPr bwMode="auto">
            <a:xfrm rot="5400000">
              <a:off x="2824526"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rot="5400000">
              <a:off x="2967402"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29" name="Rectangle 28"/>
            <p:cNvSpPr/>
            <p:nvPr/>
          </p:nvSpPr>
          <p:spPr bwMode="auto">
            <a:xfrm rot="5400000">
              <a:off x="3110278"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30" name="Rectangle 29"/>
            <p:cNvSpPr/>
            <p:nvPr/>
          </p:nvSpPr>
          <p:spPr bwMode="auto">
            <a:xfrm rot="5400000">
              <a:off x="3253154"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31" name="Rectangle 30"/>
            <p:cNvSpPr/>
            <p:nvPr/>
          </p:nvSpPr>
          <p:spPr bwMode="auto">
            <a:xfrm rot="5400000">
              <a:off x="3396030"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32" name="Rectangle 31"/>
            <p:cNvSpPr/>
            <p:nvPr/>
          </p:nvSpPr>
          <p:spPr bwMode="auto">
            <a:xfrm rot="5400000">
              <a:off x="3538906"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33" name="Rectangle 32"/>
            <p:cNvSpPr/>
            <p:nvPr/>
          </p:nvSpPr>
          <p:spPr bwMode="auto">
            <a:xfrm rot="5400000">
              <a:off x="3681782"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34" name="Rectangle 33"/>
            <p:cNvSpPr/>
            <p:nvPr/>
          </p:nvSpPr>
          <p:spPr bwMode="auto">
            <a:xfrm rot="5400000">
              <a:off x="3824658"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35" name="Rectangle 34"/>
            <p:cNvSpPr/>
            <p:nvPr/>
          </p:nvSpPr>
          <p:spPr bwMode="auto">
            <a:xfrm rot="5400000">
              <a:off x="3967534"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36" name="Rectangle 35"/>
            <p:cNvSpPr/>
            <p:nvPr/>
          </p:nvSpPr>
          <p:spPr bwMode="auto">
            <a:xfrm rot="5400000">
              <a:off x="4110410"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grpSp>
      <p:sp>
        <p:nvSpPr>
          <p:cNvPr id="37" name="Rectangle 3"/>
          <p:cNvSpPr txBox="1">
            <a:spLocks noChangeArrowheads="1"/>
          </p:cNvSpPr>
          <p:nvPr/>
        </p:nvSpPr>
        <p:spPr bwMode="auto">
          <a:xfrm>
            <a:off x="214282" y="1142984"/>
            <a:ext cx="8715436" cy="22145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85750" indent="-285750" algn="l" rtl="0" eaLnBrk="1" hangingPunct="1">
              <a:spcBef>
                <a:spcPts val="300"/>
              </a:spcBef>
              <a:spcAft>
                <a:spcPts val="300"/>
              </a:spcAft>
              <a:buClr>
                <a:srgbClr val="A90025"/>
              </a:buClr>
              <a:buSzPct val="120000"/>
              <a:buFont typeface="Lucida Grande" charset="0"/>
              <a:buChar char="●"/>
            </a:pPr>
            <a:r>
              <a:rPr lang="de" sz="1400" b="0" i="0" u="none" baseline="0">
                <a:latin typeface="+mn-lt"/>
              </a:rPr>
              <a:t>Fünf Affen wurden in einem Käfig gesetzt, über dem eine Bananen aufgehängt war (außerhalb der Reichweite).</a:t>
            </a:r>
          </a:p>
          <a:p>
            <a:pPr marL="285750" indent="-285750" algn="l" rtl="0" eaLnBrk="1" hangingPunct="1">
              <a:spcBef>
                <a:spcPts val="300"/>
              </a:spcBef>
              <a:spcAft>
                <a:spcPts val="300"/>
              </a:spcAft>
              <a:buClr>
                <a:srgbClr val="A90025"/>
              </a:buClr>
              <a:buSzPct val="120000"/>
              <a:buFont typeface="Lucida Grande" charset="0"/>
              <a:buChar char="●"/>
            </a:pPr>
            <a:r>
              <a:rPr lang="de" sz="1400" b="1" i="0" u="none" baseline="0">
                <a:latin typeface="+mn-lt"/>
              </a:rPr>
              <a:t>Eine Leiter wurde in dem Käfig aufgestellt, über die zu der Banane gelangt werden konnte.</a:t>
            </a:r>
          </a:p>
          <a:p>
            <a:pPr marL="285750" indent="-285750" algn="l" rtl="0" eaLnBrk="1" hangingPunct="1">
              <a:spcBef>
                <a:spcPts val="300"/>
              </a:spcBef>
              <a:spcAft>
                <a:spcPts val="300"/>
              </a:spcAft>
              <a:buClr>
                <a:srgbClr val="A90025"/>
              </a:buClr>
              <a:buSzPct val="120000"/>
              <a:buFont typeface="Lucida Grande" charset="0"/>
              <a:buChar char="●"/>
            </a:pPr>
            <a:r>
              <a:rPr lang="de" sz="1400" b="1" i="0" u="none" baseline="0">
                <a:latin typeface="+mn-lt"/>
              </a:rPr>
              <a:t>Jedes Mal, wenn ein Affe versuchte, die Leiter hinauszusteigen, wurden </a:t>
            </a:r>
            <a:r>
              <a:rPr lang="de" sz="1400" b="1" i="0" u="sng" baseline="0">
                <a:latin typeface="+mn-lt"/>
              </a:rPr>
              <a:t>alle</a:t>
            </a:r>
            <a:r>
              <a:rPr lang="de" sz="1400" b="1" i="0" u="none" baseline="0">
                <a:latin typeface="+mn-lt"/>
              </a:rPr>
              <a:t> Affen mit kaltem Wasser besprüht.</a:t>
            </a:r>
            <a:endParaRPr lang="de" sz="1400" b="1" dirty="0">
              <a:latin typeface="+mn-lt"/>
            </a:endParaRPr>
          </a:p>
        </p:txBody>
      </p:sp>
      <p:pic>
        <p:nvPicPr>
          <p:cNvPr id="38" name="Picture 15" descr="monkey1.jpg"/>
          <p:cNvPicPr>
            <a:picLocks noChangeAspect="1"/>
          </p:cNvPicPr>
          <p:nvPr/>
        </p:nvPicPr>
        <p:blipFill>
          <a:blip r:embed="rId5" cstate="print"/>
          <a:stretch>
            <a:fillRect/>
          </a:stretch>
        </p:blipFill>
        <p:spPr>
          <a:xfrm>
            <a:off x="2857488" y="5072074"/>
            <a:ext cx="720000" cy="720000"/>
          </a:xfrm>
          <a:prstGeom prst="rect">
            <a:avLst/>
          </a:prstGeom>
        </p:spPr>
      </p:pic>
      <p:pic>
        <p:nvPicPr>
          <p:cNvPr id="39" name="Picture 16" descr="monkey1.jpg"/>
          <p:cNvPicPr>
            <a:picLocks noChangeAspect="1"/>
          </p:cNvPicPr>
          <p:nvPr/>
        </p:nvPicPr>
        <p:blipFill>
          <a:blip r:embed="rId5" cstate="print"/>
          <a:stretch>
            <a:fillRect/>
          </a:stretch>
        </p:blipFill>
        <p:spPr>
          <a:xfrm>
            <a:off x="3643306" y="5143512"/>
            <a:ext cx="720000" cy="720000"/>
          </a:xfrm>
          <a:prstGeom prst="rect">
            <a:avLst/>
          </a:prstGeom>
        </p:spPr>
      </p:pic>
      <p:pic>
        <p:nvPicPr>
          <p:cNvPr id="40" name="Picture 17" descr="monkey1.jpg"/>
          <p:cNvPicPr>
            <a:picLocks noChangeAspect="1"/>
          </p:cNvPicPr>
          <p:nvPr/>
        </p:nvPicPr>
        <p:blipFill>
          <a:blip r:embed="rId5" cstate="print"/>
          <a:stretch>
            <a:fillRect/>
          </a:stretch>
        </p:blipFill>
        <p:spPr>
          <a:xfrm>
            <a:off x="4429124" y="5000636"/>
            <a:ext cx="720000" cy="720000"/>
          </a:xfrm>
          <a:prstGeom prst="rect">
            <a:avLst/>
          </a:prstGeom>
        </p:spPr>
      </p:pic>
      <p:pic>
        <p:nvPicPr>
          <p:cNvPr id="41" name="Picture 18" descr="monkey1.jpg"/>
          <p:cNvPicPr>
            <a:picLocks noChangeAspect="1"/>
          </p:cNvPicPr>
          <p:nvPr/>
        </p:nvPicPr>
        <p:blipFill>
          <a:blip r:embed="rId5" cstate="print"/>
          <a:stretch>
            <a:fillRect/>
          </a:stretch>
        </p:blipFill>
        <p:spPr>
          <a:xfrm>
            <a:off x="5143504" y="5214950"/>
            <a:ext cx="720000" cy="720000"/>
          </a:xfrm>
          <a:prstGeom prst="rect">
            <a:avLst/>
          </a:prstGeom>
        </p:spPr>
      </p:pic>
      <p:sp>
        <p:nvSpPr>
          <p:cNvPr id="42" name="Rectangle 41"/>
          <p:cNvSpPr/>
          <p:nvPr/>
        </p:nvSpPr>
        <p:spPr bwMode="auto">
          <a:xfrm>
            <a:off x="500034" y="5929330"/>
            <a:ext cx="5429288" cy="71438"/>
          </a:xfrm>
          <a:prstGeom prst="rect">
            <a:avLst/>
          </a:prstGeom>
          <a:blipFill>
            <a:blip r:embed="rId7"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43" name="Rectangle 42"/>
          <p:cNvSpPr/>
          <p:nvPr/>
        </p:nvSpPr>
        <p:spPr bwMode="auto">
          <a:xfrm>
            <a:off x="185735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44" name="Rectangle 43"/>
          <p:cNvSpPr/>
          <p:nvPr/>
        </p:nvSpPr>
        <p:spPr bwMode="auto">
          <a:xfrm>
            <a:off x="214310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45" name="Rectangle 44"/>
          <p:cNvSpPr/>
          <p:nvPr/>
        </p:nvSpPr>
        <p:spPr bwMode="auto">
          <a:xfrm>
            <a:off x="242886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46" name="Rectangle 45"/>
          <p:cNvSpPr/>
          <p:nvPr/>
        </p:nvSpPr>
        <p:spPr bwMode="auto">
          <a:xfrm>
            <a:off x="271461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47" name="Rectangle 46"/>
          <p:cNvSpPr/>
          <p:nvPr/>
        </p:nvSpPr>
        <p:spPr bwMode="auto">
          <a:xfrm>
            <a:off x="300036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48" name="Rectangle 47"/>
          <p:cNvSpPr/>
          <p:nvPr/>
        </p:nvSpPr>
        <p:spPr bwMode="auto">
          <a:xfrm>
            <a:off x="328611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49" name="Rectangle 48"/>
          <p:cNvSpPr/>
          <p:nvPr/>
        </p:nvSpPr>
        <p:spPr bwMode="auto">
          <a:xfrm>
            <a:off x="357186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50" name="Rectangle 49"/>
          <p:cNvSpPr/>
          <p:nvPr/>
        </p:nvSpPr>
        <p:spPr bwMode="auto">
          <a:xfrm>
            <a:off x="385762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51" name="Rectangle 50"/>
          <p:cNvSpPr/>
          <p:nvPr/>
        </p:nvSpPr>
        <p:spPr bwMode="auto">
          <a:xfrm>
            <a:off x="414337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52" name="Rectangle 51"/>
          <p:cNvSpPr/>
          <p:nvPr/>
        </p:nvSpPr>
        <p:spPr bwMode="auto">
          <a:xfrm>
            <a:off x="442912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53" name="Rectangle 52"/>
          <p:cNvSpPr/>
          <p:nvPr/>
        </p:nvSpPr>
        <p:spPr bwMode="auto">
          <a:xfrm>
            <a:off x="471487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54" name="Rectangle 53"/>
          <p:cNvSpPr/>
          <p:nvPr/>
        </p:nvSpPr>
        <p:spPr bwMode="auto">
          <a:xfrm>
            <a:off x="500062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55" name="Rectangle 54"/>
          <p:cNvSpPr/>
          <p:nvPr/>
        </p:nvSpPr>
        <p:spPr bwMode="auto">
          <a:xfrm>
            <a:off x="528638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56" name="Rectangle 55"/>
          <p:cNvSpPr/>
          <p:nvPr/>
        </p:nvSpPr>
        <p:spPr bwMode="auto">
          <a:xfrm>
            <a:off x="557213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57" name="Rectangle 56"/>
          <p:cNvSpPr/>
          <p:nvPr/>
        </p:nvSpPr>
        <p:spPr bwMode="auto">
          <a:xfrm>
            <a:off x="585788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58" name="Rectangle 57"/>
          <p:cNvSpPr/>
          <p:nvPr/>
        </p:nvSpPr>
        <p:spPr bwMode="auto">
          <a:xfrm>
            <a:off x="1857356" y="3286124"/>
            <a:ext cx="4071966" cy="71438"/>
          </a:xfrm>
          <a:prstGeom prst="rect">
            <a:avLst/>
          </a:prstGeom>
          <a:gradFill flip="none" rotWithShape="1">
            <a:gsLst>
              <a:gs pos="0">
                <a:srgbClr val="8488C4"/>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59" name="Rectangle 58"/>
          <p:cNvSpPr/>
          <p:nvPr/>
        </p:nvSpPr>
        <p:spPr bwMode="auto">
          <a:xfrm>
            <a:off x="500034" y="3286124"/>
            <a:ext cx="1357322" cy="2643206"/>
          </a:xfrm>
          <a:prstGeom prst="rect">
            <a:avLst/>
          </a:prstGeom>
          <a:blipFill>
            <a:blip r:embed="rId8"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60" name="TextBox 87"/>
          <p:cNvSpPr txBox="1"/>
          <p:nvPr/>
        </p:nvSpPr>
        <p:spPr>
          <a:xfrm rot="16200000">
            <a:off x="-999034" y="4570878"/>
            <a:ext cx="2571768" cy="430887"/>
          </a:xfrm>
          <a:prstGeom prst="rect">
            <a:avLst/>
          </a:prstGeom>
          <a:noFill/>
        </p:spPr>
        <p:txBody>
          <a:bodyPr wrap="square" rtlCol="0">
            <a:spAutoFit/>
          </a:bodyPr>
          <a:lstStyle/>
          <a:p>
            <a:pPr algn="l" rtl="0"/>
            <a:r>
              <a:rPr lang="de" sz="1100" b="0" i="0" u="none" baseline="0">
                <a:latin typeface="Calibri" pitchFamily="34" charset="0"/>
              </a:rPr>
              <a:t>Siehe: Dr. H. Harlow</a:t>
            </a:r>
          </a:p>
          <a:p>
            <a:pPr algn="l" rtl="0"/>
            <a:r>
              <a:rPr lang="de" sz="1100" b="0" i="0" u="none" baseline="0">
                <a:latin typeface="Calibri" pitchFamily="34" charset="0"/>
              </a:rPr>
              <a:t>University of Wisconsin - Madison</a:t>
            </a:r>
            <a:endParaRPr lang="de" sz="1100" dirty="0">
              <a:latin typeface="Calibri" pitchFamily="34" charset="0"/>
            </a:endParaRPr>
          </a:p>
        </p:txBody>
      </p:sp>
      <p:sp>
        <p:nvSpPr>
          <p:cNvPr id="61" name="Rectangle 3"/>
          <p:cNvSpPr txBox="1">
            <a:spLocks noChangeArrowheads="1"/>
          </p:cNvSpPr>
          <p:nvPr/>
        </p:nvSpPr>
        <p:spPr bwMode="auto">
          <a:xfrm>
            <a:off x="6215074" y="2928934"/>
            <a:ext cx="2714644" cy="928694"/>
          </a:xfrm>
          <a:prstGeom prst="rect">
            <a:avLst/>
          </a:prstGeom>
          <a:noFill/>
          <a:ln w="9525">
            <a:solidFill>
              <a:srgbClr val="E20031"/>
            </a:solidFill>
            <a:miter lim="800000"/>
            <a:headEnd/>
            <a:tailEnd/>
          </a:ln>
        </p:spPr>
        <p:txBody>
          <a:bodyPr vert="horz" wrap="square" lIns="72000" tIns="72000" rIns="72000" bIns="72000" numCol="1" anchor="t" anchorCtr="0" compatLnSpc="1">
            <a:prstTxWarp prst="textNoShape">
              <a:avLst/>
            </a:prstTxWarp>
          </a:bodyPr>
          <a:lstStyle/>
          <a:p>
            <a:pPr marR="0" lvl="0" algn="ctr" defTabSz="914400" rtl="0" eaLnBrk="0" latinLnBrk="0" hangingPunct="0">
              <a:lnSpc>
                <a:spcPct val="100000"/>
              </a:lnSpc>
              <a:spcBef>
                <a:spcPts val="600"/>
              </a:spcBef>
              <a:buClr>
                <a:schemeClr val="bg2"/>
              </a:buClr>
              <a:buSzTx/>
              <a:tabLst/>
              <a:defRPr/>
            </a:pPr>
            <a:r>
              <a:rPr lang="de" sz="1600" b="1" i="0" u="none" kern="0" baseline="0">
                <a:solidFill>
                  <a:srgbClr val="E20031"/>
                </a:solidFill>
                <a:latin typeface="Calibri" pitchFamily="34" charset="0"/>
              </a:rPr>
              <a:t>Die Affen lernten schnell, sich von der Leiter fern zu halten!</a:t>
            </a:r>
          </a:p>
        </p:txBody>
      </p:sp>
      <p:sp>
        <p:nvSpPr>
          <p:cNvPr id="62" name="Espace réservé du pied de page 3"/>
          <p:cNvSpPr>
            <a:spLocks noGrp="1"/>
          </p:cNvSpPr>
          <p:nvPr>
            <p:ph type="ftr" sz="quarter" idx="4294967295"/>
          </p:nvPr>
        </p:nvSpPr>
        <p:spPr>
          <a:xfrm>
            <a:off x="457200" y="6411913"/>
            <a:ext cx="6336000" cy="365125"/>
          </a:xfrm>
          <a:prstGeom prst="rect">
            <a:avLst/>
          </a:prstGeom>
        </p:spPr>
        <p:txBody>
          <a:bodyPr/>
          <a:lstStyle/>
          <a:p>
            <a:pPr algn="l" rtl="0">
              <a:defRPr/>
            </a:pPr>
            <a:r>
              <a:rPr lang="de" sz="1000" b="0" i="0" u="none" baseline="0" dirty="0"/>
              <a:t>H3SE-Integrationskit - TCG 4.2 – Zusammenarbeit im Team, hierarchische Beziehung/Jährliches Mitarbeitergespräch – V2</a:t>
            </a:r>
            <a:endParaRPr lang="de" altLang="fr-FR"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2000" fill="hold"/>
                                        <p:tgtEl>
                                          <p:spTgt spid="38"/>
                                        </p:tgtEl>
                                        <p:attrNameLst>
                                          <p:attrName>ppt_x</p:attrName>
                                        </p:attrNameLst>
                                      </p:cBhvr>
                                      <p:tavLst>
                                        <p:tav tm="0">
                                          <p:val>
                                            <p:strVal val="1+#ppt_w/2"/>
                                          </p:val>
                                        </p:tav>
                                        <p:tav tm="100000">
                                          <p:val>
                                            <p:strVal val="#ppt_x"/>
                                          </p:val>
                                        </p:tav>
                                      </p:tavLst>
                                    </p:anim>
                                    <p:anim calcmode="lin" valueType="num">
                                      <p:cBhvr additive="base">
                                        <p:cTn id="13" dur="2000" fill="hold"/>
                                        <p:tgtEl>
                                          <p:spTgt spid="38"/>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2"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2000" fill="hold"/>
                                        <p:tgtEl>
                                          <p:spTgt spid="39"/>
                                        </p:tgtEl>
                                        <p:attrNameLst>
                                          <p:attrName>ppt_x</p:attrName>
                                        </p:attrNameLst>
                                      </p:cBhvr>
                                      <p:tavLst>
                                        <p:tav tm="0">
                                          <p:val>
                                            <p:strVal val="1+#ppt_w/2"/>
                                          </p:val>
                                        </p:tav>
                                        <p:tav tm="100000">
                                          <p:val>
                                            <p:strVal val="#ppt_x"/>
                                          </p:val>
                                        </p:tav>
                                      </p:tavLst>
                                    </p:anim>
                                    <p:anim calcmode="lin" valueType="num">
                                      <p:cBhvr additive="base">
                                        <p:cTn id="18" dur="2000" fill="hold"/>
                                        <p:tgtEl>
                                          <p:spTgt spid="39"/>
                                        </p:tgtEl>
                                        <p:attrNameLst>
                                          <p:attrName>ppt_y</p:attrName>
                                        </p:attrNameLst>
                                      </p:cBhvr>
                                      <p:tavLst>
                                        <p:tav tm="0">
                                          <p:val>
                                            <p:strVal val="#ppt_y"/>
                                          </p:val>
                                        </p:tav>
                                        <p:tav tm="100000">
                                          <p:val>
                                            <p:strVal val="#ppt_y"/>
                                          </p:val>
                                        </p:tav>
                                      </p:tavLst>
                                    </p:anim>
                                  </p:childTnLst>
                                </p:cTn>
                              </p:par>
                            </p:childTnLst>
                          </p:cTn>
                        </p:par>
                        <p:par>
                          <p:cTn id="19" fill="hold">
                            <p:stCondLst>
                              <p:cond delay="6000"/>
                            </p:stCondLst>
                            <p:childTnLst>
                              <p:par>
                                <p:cTn id="20" presetID="2" presetClass="entr" presetSubtype="2"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2000" fill="hold"/>
                                        <p:tgtEl>
                                          <p:spTgt spid="40"/>
                                        </p:tgtEl>
                                        <p:attrNameLst>
                                          <p:attrName>ppt_x</p:attrName>
                                        </p:attrNameLst>
                                      </p:cBhvr>
                                      <p:tavLst>
                                        <p:tav tm="0">
                                          <p:val>
                                            <p:strVal val="1+#ppt_w/2"/>
                                          </p:val>
                                        </p:tav>
                                        <p:tav tm="100000">
                                          <p:val>
                                            <p:strVal val="#ppt_x"/>
                                          </p:val>
                                        </p:tav>
                                      </p:tavLst>
                                    </p:anim>
                                    <p:anim calcmode="lin" valueType="num">
                                      <p:cBhvr additive="base">
                                        <p:cTn id="23" dur="2000" fill="hold"/>
                                        <p:tgtEl>
                                          <p:spTgt spid="40"/>
                                        </p:tgtEl>
                                        <p:attrNameLst>
                                          <p:attrName>ppt_y</p:attrName>
                                        </p:attrNameLst>
                                      </p:cBhvr>
                                      <p:tavLst>
                                        <p:tav tm="0">
                                          <p:val>
                                            <p:strVal val="#ppt_y"/>
                                          </p:val>
                                        </p:tav>
                                        <p:tav tm="100000">
                                          <p:val>
                                            <p:strVal val="#ppt_y"/>
                                          </p:val>
                                        </p:tav>
                                      </p:tavLst>
                                    </p:anim>
                                  </p:childTnLst>
                                </p:cTn>
                              </p:par>
                            </p:childTnLst>
                          </p:cTn>
                        </p:par>
                        <p:par>
                          <p:cTn id="24" fill="hold">
                            <p:stCondLst>
                              <p:cond delay="8000"/>
                            </p:stCondLst>
                            <p:childTnLst>
                              <p:par>
                                <p:cTn id="25" presetID="2" presetClass="entr" presetSubtype="2"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2000" fill="hold"/>
                                        <p:tgtEl>
                                          <p:spTgt spid="41"/>
                                        </p:tgtEl>
                                        <p:attrNameLst>
                                          <p:attrName>ppt_x</p:attrName>
                                        </p:attrNameLst>
                                      </p:cBhvr>
                                      <p:tavLst>
                                        <p:tav tm="0">
                                          <p:val>
                                            <p:strVal val="1+#ppt_w/2"/>
                                          </p:val>
                                        </p:tav>
                                        <p:tav tm="100000">
                                          <p:val>
                                            <p:strVal val="#ppt_x"/>
                                          </p:val>
                                        </p:tav>
                                      </p:tavLst>
                                    </p:anim>
                                    <p:anim calcmode="lin" valueType="num">
                                      <p:cBhvr additive="base">
                                        <p:cTn id="28" dur="2000" fill="hold"/>
                                        <p:tgtEl>
                                          <p:spTgt spid="41"/>
                                        </p:tgtEl>
                                        <p:attrNameLst>
                                          <p:attrName>ppt_y</p:attrName>
                                        </p:attrNameLst>
                                      </p:cBhvr>
                                      <p:tavLst>
                                        <p:tav tm="0">
                                          <p:val>
                                            <p:strVal val="#ppt_y"/>
                                          </p:val>
                                        </p:tav>
                                        <p:tav tm="100000">
                                          <p:val>
                                            <p:strVal val="#ppt_y"/>
                                          </p:val>
                                        </p:tav>
                                      </p:tavLst>
                                    </p:anim>
                                  </p:childTnLst>
                                </p:cTn>
                              </p:par>
                            </p:childTnLst>
                          </p:cTn>
                        </p:par>
                        <p:par>
                          <p:cTn id="29" fill="hold">
                            <p:stCondLst>
                              <p:cond delay="10000"/>
                            </p:stCondLst>
                            <p:childTnLst>
                              <p:par>
                                <p:cTn id="30" presetID="2" presetClass="entr" presetSubtype="2"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2000" fill="hold"/>
                                        <p:tgtEl>
                                          <p:spTgt spid="4"/>
                                        </p:tgtEl>
                                        <p:attrNameLst>
                                          <p:attrName>ppt_x</p:attrName>
                                        </p:attrNameLst>
                                      </p:cBhvr>
                                      <p:tavLst>
                                        <p:tav tm="0">
                                          <p:val>
                                            <p:strVal val="1+#ppt_w/2"/>
                                          </p:val>
                                        </p:tav>
                                        <p:tav tm="100000">
                                          <p:val>
                                            <p:strVal val="#ppt_x"/>
                                          </p:val>
                                        </p:tav>
                                      </p:tavLst>
                                    </p:anim>
                                    <p:anim calcmode="lin" valueType="num">
                                      <p:cBhvr additive="base">
                                        <p:cTn id="33" dur="2000" fill="hold"/>
                                        <p:tgtEl>
                                          <p:spTgt spid="4"/>
                                        </p:tgtEl>
                                        <p:attrNameLst>
                                          <p:attrName>ppt_y</p:attrName>
                                        </p:attrNameLst>
                                      </p:cBhvr>
                                      <p:tavLst>
                                        <p:tav tm="0">
                                          <p:val>
                                            <p:strVal val="#ppt_y"/>
                                          </p:val>
                                        </p:tav>
                                        <p:tav tm="100000">
                                          <p:val>
                                            <p:strVal val="#ppt_y"/>
                                          </p:val>
                                        </p:tav>
                                      </p:tavLst>
                                    </p:anim>
                                  </p:childTnLst>
                                </p:cTn>
                              </p:par>
                            </p:childTnLst>
                          </p:cTn>
                        </p:par>
                        <p:par>
                          <p:cTn id="34" fill="hold">
                            <p:stCondLst>
                              <p:cond delay="120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12500"/>
                            </p:stCondLst>
                            <p:childTnLst>
                              <p:par>
                                <p:cTn id="40" presetID="2" presetClass="entr" presetSubtype="8"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2000" fill="hold"/>
                                        <p:tgtEl>
                                          <p:spTgt spid="10"/>
                                        </p:tgtEl>
                                        <p:attrNameLst>
                                          <p:attrName>ppt_x</p:attrName>
                                        </p:attrNameLst>
                                      </p:cBhvr>
                                      <p:tavLst>
                                        <p:tav tm="0">
                                          <p:val>
                                            <p:strVal val="0-#ppt_w/2"/>
                                          </p:val>
                                        </p:tav>
                                        <p:tav tm="100000">
                                          <p:val>
                                            <p:strVal val="#ppt_x"/>
                                          </p:val>
                                        </p:tav>
                                      </p:tavLst>
                                    </p:anim>
                                    <p:anim calcmode="lin" valueType="num">
                                      <p:cBhvr additive="base">
                                        <p:cTn id="43"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294967295"/>
          </p:nvPr>
        </p:nvSpPr>
        <p:spPr>
          <a:xfrm>
            <a:off x="6553200" y="6411913"/>
            <a:ext cx="725488" cy="365125"/>
          </a:xfrm>
          <a:prstGeom prst="rect">
            <a:avLst/>
          </a:prstGeom>
        </p:spPr>
        <p:txBody>
          <a:bodyPr/>
          <a:lstStyle/>
          <a:p>
            <a:pPr algn="r" rtl="0"/>
            <a:fld id="{02164524-7C97-8945-A4B0-CAF166782E85}" type="slidenum">
              <a:rPr/>
              <a:pPr algn="r" rtl="0"/>
              <a:t>11</a:t>
            </a:fld>
            <a:endParaRPr lang="de" altLang="fr-FR"/>
          </a:p>
        </p:txBody>
      </p:sp>
      <p:sp>
        <p:nvSpPr>
          <p:cNvPr id="6" name="Right Arrow 80"/>
          <p:cNvSpPr/>
          <p:nvPr/>
        </p:nvSpPr>
        <p:spPr bwMode="auto">
          <a:xfrm rot="10800000">
            <a:off x="5429257" y="4500570"/>
            <a:ext cx="571504" cy="357190"/>
          </a:xfrm>
          <a:prstGeom prst="rightArrow">
            <a:avLst/>
          </a:prstGeom>
          <a:solidFill>
            <a:srgbClr val="92D05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pic>
        <p:nvPicPr>
          <p:cNvPr id="7" name="Picture 9" descr="monkey1.jpg"/>
          <p:cNvPicPr>
            <a:picLocks noChangeAspect="1"/>
          </p:cNvPicPr>
          <p:nvPr/>
        </p:nvPicPr>
        <p:blipFill>
          <a:blip r:embed="rId2" cstate="print"/>
          <a:stretch>
            <a:fillRect/>
          </a:stretch>
        </p:blipFill>
        <p:spPr>
          <a:xfrm>
            <a:off x="2566116" y="5209330"/>
            <a:ext cx="720000" cy="720000"/>
          </a:xfrm>
          <a:prstGeom prst="rect">
            <a:avLst/>
          </a:prstGeom>
        </p:spPr>
      </p:pic>
      <p:grpSp>
        <p:nvGrpSpPr>
          <p:cNvPr id="2" name="Group 44"/>
          <p:cNvGrpSpPr/>
          <p:nvPr/>
        </p:nvGrpSpPr>
        <p:grpSpPr>
          <a:xfrm rot="7823472">
            <a:off x="1435300" y="4341849"/>
            <a:ext cx="3479258" cy="312091"/>
            <a:chOff x="1071538" y="2310819"/>
            <a:chExt cx="3479258" cy="312091"/>
          </a:xfrm>
        </p:grpSpPr>
        <p:sp>
          <p:nvSpPr>
            <p:cNvPr id="9" name="Rectangle 8"/>
            <p:cNvSpPr/>
            <p:nvPr/>
          </p:nvSpPr>
          <p:spPr bwMode="auto">
            <a:xfrm>
              <a:off x="1071538" y="2310819"/>
              <a:ext cx="3479258" cy="46611"/>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1071538" y="2571744"/>
              <a:ext cx="3334776" cy="51166"/>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rot="5400000">
              <a:off x="1110014"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rot="5400000">
              <a:off x="1252890"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rot="5400000">
              <a:off x="1395766"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rot="5400000">
              <a:off x="1538642"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rot="5400000">
              <a:off x="1681518"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rot="5400000">
              <a:off x="1824394"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rot="5400000">
              <a:off x="1967270"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rot="5400000">
              <a:off x="2110146"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19" name="Rectangle 18"/>
            <p:cNvSpPr/>
            <p:nvPr/>
          </p:nvSpPr>
          <p:spPr bwMode="auto">
            <a:xfrm rot="5400000">
              <a:off x="2253022"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20" name="Rectangle 19"/>
            <p:cNvSpPr/>
            <p:nvPr/>
          </p:nvSpPr>
          <p:spPr bwMode="auto">
            <a:xfrm rot="5400000">
              <a:off x="2395898"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21" name="Rectangle 20"/>
            <p:cNvSpPr/>
            <p:nvPr/>
          </p:nvSpPr>
          <p:spPr bwMode="auto">
            <a:xfrm rot="5400000">
              <a:off x="2538774"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rot="5400000">
              <a:off x="2681650"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23" name="Rectangle 22"/>
            <p:cNvSpPr/>
            <p:nvPr/>
          </p:nvSpPr>
          <p:spPr bwMode="auto">
            <a:xfrm rot="5400000">
              <a:off x="2824526"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24" name="Rectangle 23"/>
            <p:cNvSpPr/>
            <p:nvPr/>
          </p:nvSpPr>
          <p:spPr bwMode="auto">
            <a:xfrm rot="5400000">
              <a:off x="2967402"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25" name="Rectangle 24"/>
            <p:cNvSpPr/>
            <p:nvPr/>
          </p:nvSpPr>
          <p:spPr bwMode="auto">
            <a:xfrm rot="5400000">
              <a:off x="3110278"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26" name="Rectangle 25"/>
            <p:cNvSpPr/>
            <p:nvPr/>
          </p:nvSpPr>
          <p:spPr bwMode="auto">
            <a:xfrm rot="5400000">
              <a:off x="3253154"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27" name="Rectangle 26"/>
            <p:cNvSpPr/>
            <p:nvPr/>
          </p:nvSpPr>
          <p:spPr bwMode="auto">
            <a:xfrm rot="5400000">
              <a:off x="3396030"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rot="5400000">
              <a:off x="3538906"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29" name="Rectangle 28"/>
            <p:cNvSpPr/>
            <p:nvPr/>
          </p:nvSpPr>
          <p:spPr bwMode="auto">
            <a:xfrm rot="5400000">
              <a:off x="3681782"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30" name="Rectangle 29"/>
            <p:cNvSpPr/>
            <p:nvPr/>
          </p:nvSpPr>
          <p:spPr bwMode="auto">
            <a:xfrm rot="5400000">
              <a:off x="3824658"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31" name="Rectangle 30"/>
            <p:cNvSpPr/>
            <p:nvPr/>
          </p:nvSpPr>
          <p:spPr bwMode="auto">
            <a:xfrm rot="5400000">
              <a:off x="3967534"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32" name="Rectangle 31"/>
            <p:cNvSpPr/>
            <p:nvPr/>
          </p:nvSpPr>
          <p:spPr bwMode="auto">
            <a:xfrm rot="5400000">
              <a:off x="4110410"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grpSp>
      <p:sp>
        <p:nvSpPr>
          <p:cNvPr id="33" name="Rectangle 3"/>
          <p:cNvSpPr txBox="1">
            <a:spLocks noChangeArrowheads="1"/>
          </p:cNvSpPr>
          <p:nvPr/>
        </p:nvSpPr>
        <p:spPr bwMode="auto">
          <a:xfrm>
            <a:off x="214282" y="1142984"/>
            <a:ext cx="8715436" cy="22145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85750" indent="-285750" algn="l" rtl="0" eaLnBrk="1" hangingPunct="1">
              <a:spcBef>
                <a:spcPts val="300"/>
              </a:spcBef>
              <a:spcAft>
                <a:spcPts val="300"/>
              </a:spcAft>
              <a:buClr>
                <a:srgbClr val="A90025"/>
              </a:buClr>
              <a:buSzPct val="120000"/>
              <a:buFont typeface="Lucida Grande" charset="0"/>
              <a:buChar char="●"/>
            </a:pPr>
            <a:r>
              <a:rPr lang="de" sz="1400" b="1" i="0" u="none" baseline="0">
                <a:latin typeface="+mn-lt"/>
              </a:rPr>
              <a:t>Einer der </a:t>
            </a:r>
            <a:r>
              <a:rPr lang="de" sz="1400" b="1" i="0" u="sng" baseline="0">
                <a:latin typeface="+mn-lt"/>
              </a:rPr>
              <a:t>„erfahrenen“</a:t>
            </a:r>
            <a:r>
              <a:rPr lang="de" sz="1400" b="1" i="0" u="none" baseline="0">
                <a:latin typeface="+mn-lt"/>
              </a:rPr>
              <a:t> Affen wurde durch einen neuen Affen ersetzt, der noch nicht gelernt hatte, </a:t>
            </a:r>
            <a:r>
              <a:rPr lang="de" sz="1400" b="1" i="0" u="sng" baseline="0">
                <a:latin typeface="+mn-lt"/>
              </a:rPr>
              <a:t>„was passiert“</a:t>
            </a:r>
            <a:r>
              <a:rPr lang="de" sz="1400" b="1" i="0" u="none" baseline="0">
                <a:latin typeface="+mn-lt"/>
              </a:rPr>
              <a:t>.</a:t>
            </a:r>
          </a:p>
          <a:p>
            <a:pPr marL="285750" indent="-285750" algn="l" rtl="0" eaLnBrk="1" hangingPunct="1">
              <a:spcBef>
                <a:spcPts val="300"/>
              </a:spcBef>
              <a:spcAft>
                <a:spcPts val="300"/>
              </a:spcAft>
              <a:buClr>
                <a:srgbClr val="A90025"/>
              </a:buClr>
              <a:buSzPct val="120000"/>
              <a:buFont typeface="Lucida Grande" charset="0"/>
              <a:buChar char="●"/>
            </a:pPr>
            <a:r>
              <a:rPr lang="de" sz="1400" b="1" i="0" u="none" baseline="0">
                <a:latin typeface="+mn-lt"/>
              </a:rPr>
              <a:t>Der neue Affe versuchte schnell, die Leiter hochzuklettern, um an die Banane zu gelangen.</a:t>
            </a:r>
            <a:endParaRPr lang="de" sz="1400" b="1" dirty="0">
              <a:latin typeface="+mn-lt"/>
            </a:endParaRPr>
          </a:p>
        </p:txBody>
      </p:sp>
      <p:pic>
        <p:nvPicPr>
          <p:cNvPr id="34" name="Picture 13" descr="banana1.jpg"/>
          <p:cNvPicPr>
            <a:picLocks noChangeAspect="1"/>
          </p:cNvPicPr>
          <p:nvPr/>
        </p:nvPicPr>
        <p:blipFill>
          <a:blip r:embed="rId4" cstate="print"/>
          <a:stretch>
            <a:fillRect/>
          </a:stretch>
        </p:blipFill>
        <p:spPr>
          <a:xfrm rot="18840787">
            <a:off x="4286840" y="2849719"/>
            <a:ext cx="524706" cy="351149"/>
          </a:xfrm>
          <a:prstGeom prst="rect">
            <a:avLst/>
          </a:prstGeom>
        </p:spPr>
      </p:pic>
      <p:pic>
        <p:nvPicPr>
          <p:cNvPr id="35" name="Picture 15" descr="monkey1.jpg"/>
          <p:cNvPicPr>
            <a:picLocks noChangeAspect="1"/>
          </p:cNvPicPr>
          <p:nvPr/>
        </p:nvPicPr>
        <p:blipFill>
          <a:blip r:embed="rId2" cstate="print"/>
          <a:stretch>
            <a:fillRect/>
          </a:stretch>
        </p:blipFill>
        <p:spPr>
          <a:xfrm>
            <a:off x="3351934" y="4857760"/>
            <a:ext cx="720000" cy="720000"/>
          </a:xfrm>
          <a:prstGeom prst="rect">
            <a:avLst/>
          </a:prstGeom>
        </p:spPr>
      </p:pic>
      <p:pic>
        <p:nvPicPr>
          <p:cNvPr id="36" name="Picture 16" descr="monkey1.jpg"/>
          <p:cNvPicPr>
            <a:picLocks noChangeAspect="1"/>
          </p:cNvPicPr>
          <p:nvPr/>
        </p:nvPicPr>
        <p:blipFill>
          <a:blip r:embed="rId2" cstate="print"/>
          <a:stretch>
            <a:fillRect/>
          </a:stretch>
        </p:blipFill>
        <p:spPr>
          <a:xfrm>
            <a:off x="3994876" y="5143512"/>
            <a:ext cx="720000" cy="720000"/>
          </a:xfrm>
          <a:prstGeom prst="rect">
            <a:avLst/>
          </a:prstGeom>
        </p:spPr>
      </p:pic>
      <p:pic>
        <p:nvPicPr>
          <p:cNvPr id="37" name="Picture 17" descr="monkey1.jpg"/>
          <p:cNvPicPr>
            <a:picLocks noChangeAspect="1"/>
          </p:cNvPicPr>
          <p:nvPr/>
        </p:nvPicPr>
        <p:blipFill>
          <a:blip r:embed="rId2" cstate="print"/>
          <a:stretch>
            <a:fillRect/>
          </a:stretch>
        </p:blipFill>
        <p:spPr>
          <a:xfrm>
            <a:off x="4709256" y="4857760"/>
            <a:ext cx="720000" cy="720000"/>
          </a:xfrm>
          <a:prstGeom prst="rect">
            <a:avLst/>
          </a:prstGeom>
        </p:spPr>
      </p:pic>
      <p:pic>
        <p:nvPicPr>
          <p:cNvPr id="38" name="Picture 18" descr="monkey1.jpg"/>
          <p:cNvPicPr>
            <a:picLocks noChangeAspect="1"/>
          </p:cNvPicPr>
          <p:nvPr/>
        </p:nvPicPr>
        <p:blipFill>
          <a:blip r:embed="rId2" cstate="print"/>
          <a:stretch>
            <a:fillRect/>
          </a:stretch>
        </p:blipFill>
        <p:spPr>
          <a:xfrm>
            <a:off x="5566512" y="5143512"/>
            <a:ext cx="720000" cy="720000"/>
          </a:xfrm>
          <a:prstGeom prst="rect">
            <a:avLst/>
          </a:prstGeom>
        </p:spPr>
      </p:pic>
      <p:sp>
        <p:nvSpPr>
          <p:cNvPr id="39" name="Rectangle 38"/>
          <p:cNvSpPr/>
          <p:nvPr/>
        </p:nvSpPr>
        <p:spPr bwMode="auto">
          <a:xfrm>
            <a:off x="500034" y="5929330"/>
            <a:ext cx="5429288" cy="71438"/>
          </a:xfrm>
          <a:prstGeom prst="rect">
            <a:avLst/>
          </a:prstGeom>
          <a:blipFill>
            <a:blip r:embed="rId5"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40" name="Rectangle 39"/>
          <p:cNvSpPr/>
          <p:nvPr/>
        </p:nvSpPr>
        <p:spPr bwMode="auto">
          <a:xfrm>
            <a:off x="185735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41" name="Rectangle 40"/>
          <p:cNvSpPr/>
          <p:nvPr/>
        </p:nvSpPr>
        <p:spPr bwMode="auto">
          <a:xfrm>
            <a:off x="214310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42" name="Rectangle 41"/>
          <p:cNvSpPr/>
          <p:nvPr/>
        </p:nvSpPr>
        <p:spPr bwMode="auto">
          <a:xfrm>
            <a:off x="242886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43" name="Rectangle 42"/>
          <p:cNvSpPr/>
          <p:nvPr/>
        </p:nvSpPr>
        <p:spPr bwMode="auto">
          <a:xfrm>
            <a:off x="271461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44" name="Rectangle 43"/>
          <p:cNvSpPr/>
          <p:nvPr/>
        </p:nvSpPr>
        <p:spPr bwMode="auto">
          <a:xfrm>
            <a:off x="300036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45" name="Rectangle 44"/>
          <p:cNvSpPr/>
          <p:nvPr/>
        </p:nvSpPr>
        <p:spPr bwMode="auto">
          <a:xfrm>
            <a:off x="328611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46" name="Rectangle 45"/>
          <p:cNvSpPr/>
          <p:nvPr/>
        </p:nvSpPr>
        <p:spPr bwMode="auto">
          <a:xfrm>
            <a:off x="357186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47" name="Rectangle 46"/>
          <p:cNvSpPr/>
          <p:nvPr/>
        </p:nvSpPr>
        <p:spPr bwMode="auto">
          <a:xfrm>
            <a:off x="385762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48" name="Rectangle 47"/>
          <p:cNvSpPr/>
          <p:nvPr/>
        </p:nvSpPr>
        <p:spPr bwMode="auto">
          <a:xfrm>
            <a:off x="414337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49" name="Rectangle 48"/>
          <p:cNvSpPr/>
          <p:nvPr/>
        </p:nvSpPr>
        <p:spPr bwMode="auto">
          <a:xfrm>
            <a:off x="442912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50" name="Rectangle 49"/>
          <p:cNvSpPr/>
          <p:nvPr/>
        </p:nvSpPr>
        <p:spPr bwMode="auto">
          <a:xfrm>
            <a:off x="471487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51" name="Rectangle 50"/>
          <p:cNvSpPr/>
          <p:nvPr/>
        </p:nvSpPr>
        <p:spPr bwMode="auto">
          <a:xfrm>
            <a:off x="500062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52" name="Rectangle 51"/>
          <p:cNvSpPr/>
          <p:nvPr/>
        </p:nvSpPr>
        <p:spPr bwMode="auto">
          <a:xfrm>
            <a:off x="528638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53" name="Rectangle 52"/>
          <p:cNvSpPr/>
          <p:nvPr/>
        </p:nvSpPr>
        <p:spPr bwMode="auto">
          <a:xfrm>
            <a:off x="557213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54" name="Rectangle 53"/>
          <p:cNvSpPr/>
          <p:nvPr/>
        </p:nvSpPr>
        <p:spPr bwMode="auto">
          <a:xfrm>
            <a:off x="585788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55" name="Rectangle 54"/>
          <p:cNvSpPr/>
          <p:nvPr/>
        </p:nvSpPr>
        <p:spPr bwMode="auto">
          <a:xfrm>
            <a:off x="1857356" y="3286124"/>
            <a:ext cx="4071966" cy="71438"/>
          </a:xfrm>
          <a:prstGeom prst="rect">
            <a:avLst/>
          </a:prstGeom>
          <a:gradFill flip="none" rotWithShape="1">
            <a:gsLst>
              <a:gs pos="0">
                <a:srgbClr val="8488C4"/>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56" name="Rectangle 55"/>
          <p:cNvSpPr/>
          <p:nvPr/>
        </p:nvSpPr>
        <p:spPr bwMode="auto">
          <a:xfrm>
            <a:off x="500034" y="3286124"/>
            <a:ext cx="1357322" cy="2643206"/>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57" name="Freeform 86"/>
          <p:cNvSpPr/>
          <p:nvPr/>
        </p:nvSpPr>
        <p:spPr bwMode="auto">
          <a:xfrm>
            <a:off x="4572000" y="2143116"/>
            <a:ext cx="48507" cy="673894"/>
          </a:xfrm>
          <a:custGeom>
            <a:avLst/>
            <a:gdLst>
              <a:gd name="connsiteX0" fmla="*/ 31966 w 48507"/>
              <a:gd name="connsiteY0" fmla="*/ 673894 h 673894"/>
              <a:gd name="connsiteX1" fmla="*/ 27203 w 48507"/>
              <a:gd name="connsiteY1" fmla="*/ 666750 h 673894"/>
              <a:gd name="connsiteX2" fmla="*/ 31966 w 48507"/>
              <a:gd name="connsiteY2" fmla="*/ 628650 h 673894"/>
              <a:gd name="connsiteX3" fmla="*/ 31966 w 48507"/>
              <a:gd name="connsiteY3" fmla="*/ 578644 h 673894"/>
              <a:gd name="connsiteX4" fmla="*/ 34347 w 48507"/>
              <a:gd name="connsiteY4" fmla="*/ 571500 h 673894"/>
              <a:gd name="connsiteX5" fmla="*/ 41491 w 48507"/>
              <a:gd name="connsiteY5" fmla="*/ 566738 h 673894"/>
              <a:gd name="connsiteX6" fmla="*/ 43872 w 48507"/>
              <a:gd name="connsiteY6" fmla="*/ 559594 h 673894"/>
              <a:gd name="connsiteX7" fmla="*/ 39109 w 48507"/>
              <a:gd name="connsiteY7" fmla="*/ 483394 h 673894"/>
              <a:gd name="connsiteX8" fmla="*/ 34347 w 48507"/>
              <a:gd name="connsiteY8" fmla="*/ 466725 h 673894"/>
              <a:gd name="connsiteX9" fmla="*/ 29584 w 48507"/>
              <a:gd name="connsiteY9" fmla="*/ 459582 h 673894"/>
              <a:gd name="connsiteX10" fmla="*/ 27203 w 48507"/>
              <a:gd name="connsiteY10" fmla="*/ 452438 h 673894"/>
              <a:gd name="connsiteX11" fmla="*/ 20059 w 48507"/>
              <a:gd name="connsiteY11" fmla="*/ 438150 h 673894"/>
              <a:gd name="connsiteX12" fmla="*/ 22441 w 48507"/>
              <a:gd name="connsiteY12" fmla="*/ 421482 h 673894"/>
              <a:gd name="connsiteX13" fmla="*/ 29584 w 48507"/>
              <a:gd name="connsiteY13" fmla="*/ 397669 h 673894"/>
              <a:gd name="connsiteX14" fmla="*/ 31966 w 48507"/>
              <a:gd name="connsiteY14" fmla="*/ 385763 h 673894"/>
              <a:gd name="connsiteX15" fmla="*/ 29584 w 48507"/>
              <a:gd name="connsiteY15" fmla="*/ 347663 h 673894"/>
              <a:gd name="connsiteX16" fmla="*/ 27203 w 48507"/>
              <a:gd name="connsiteY16" fmla="*/ 338138 h 673894"/>
              <a:gd name="connsiteX17" fmla="*/ 24822 w 48507"/>
              <a:gd name="connsiteY17" fmla="*/ 283369 h 673894"/>
              <a:gd name="connsiteX18" fmla="*/ 22441 w 48507"/>
              <a:gd name="connsiteY18" fmla="*/ 276225 h 673894"/>
              <a:gd name="connsiteX19" fmla="*/ 20059 w 48507"/>
              <a:gd name="connsiteY19" fmla="*/ 266700 h 673894"/>
              <a:gd name="connsiteX20" fmla="*/ 17678 w 48507"/>
              <a:gd name="connsiteY20" fmla="*/ 223838 h 673894"/>
              <a:gd name="connsiteX21" fmla="*/ 12916 w 48507"/>
              <a:gd name="connsiteY21" fmla="*/ 209550 h 673894"/>
              <a:gd name="connsiteX22" fmla="*/ 10534 w 48507"/>
              <a:gd name="connsiteY22" fmla="*/ 202407 h 673894"/>
              <a:gd name="connsiteX23" fmla="*/ 12916 w 48507"/>
              <a:gd name="connsiteY23" fmla="*/ 180975 h 673894"/>
              <a:gd name="connsiteX24" fmla="*/ 15297 w 48507"/>
              <a:gd name="connsiteY24" fmla="*/ 169069 h 673894"/>
              <a:gd name="connsiteX25" fmla="*/ 17678 w 48507"/>
              <a:gd name="connsiteY25" fmla="*/ 154782 h 673894"/>
              <a:gd name="connsiteX26" fmla="*/ 15297 w 48507"/>
              <a:gd name="connsiteY26" fmla="*/ 85725 h 673894"/>
              <a:gd name="connsiteX27" fmla="*/ 12916 w 48507"/>
              <a:gd name="connsiteY27" fmla="*/ 78582 h 673894"/>
              <a:gd name="connsiteX28" fmla="*/ 5772 w 48507"/>
              <a:gd name="connsiteY28" fmla="*/ 54769 h 673894"/>
              <a:gd name="connsiteX29" fmla="*/ 5772 w 48507"/>
              <a:gd name="connsiteY29" fmla="*/ 0 h 67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507" h="673894">
                <a:moveTo>
                  <a:pt x="31966" y="673894"/>
                </a:moveTo>
                <a:cubicBezTo>
                  <a:pt x="30378" y="671513"/>
                  <a:pt x="27382" y="669606"/>
                  <a:pt x="27203" y="666750"/>
                </a:cubicBezTo>
                <a:cubicBezTo>
                  <a:pt x="25848" y="645074"/>
                  <a:pt x="27263" y="642754"/>
                  <a:pt x="31966" y="628650"/>
                </a:cubicBezTo>
                <a:cubicBezTo>
                  <a:pt x="29961" y="594578"/>
                  <a:pt x="26167" y="598939"/>
                  <a:pt x="31966" y="578644"/>
                </a:cubicBezTo>
                <a:cubicBezTo>
                  <a:pt x="32656" y="576230"/>
                  <a:pt x="32779" y="573460"/>
                  <a:pt x="34347" y="571500"/>
                </a:cubicBezTo>
                <a:cubicBezTo>
                  <a:pt x="36135" y="569265"/>
                  <a:pt x="39110" y="568325"/>
                  <a:pt x="41491" y="566738"/>
                </a:cubicBezTo>
                <a:cubicBezTo>
                  <a:pt x="42285" y="564357"/>
                  <a:pt x="43872" y="562104"/>
                  <a:pt x="43872" y="559594"/>
                </a:cubicBezTo>
                <a:cubicBezTo>
                  <a:pt x="43872" y="452267"/>
                  <a:pt x="48507" y="516285"/>
                  <a:pt x="39109" y="483394"/>
                </a:cubicBezTo>
                <a:cubicBezTo>
                  <a:pt x="38092" y="479835"/>
                  <a:pt x="36250" y="470530"/>
                  <a:pt x="34347" y="466725"/>
                </a:cubicBezTo>
                <a:cubicBezTo>
                  <a:pt x="33067" y="464165"/>
                  <a:pt x="31172" y="461963"/>
                  <a:pt x="29584" y="459582"/>
                </a:cubicBezTo>
                <a:cubicBezTo>
                  <a:pt x="28790" y="457201"/>
                  <a:pt x="28325" y="454683"/>
                  <a:pt x="27203" y="452438"/>
                </a:cubicBezTo>
                <a:cubicBezTo>
                  <a:pt x="17968" y="433965"/>
                  <a:pt x="26049" y="456114"/>
                  <a:pt x="20059" y="438150"/>
                </a:cubicBezTo>
                <a:cubicBezTo>
                  <a:pt x="20853" y="432594"/>
                  <a:pt x="21437" y="427004"/>
                  <a:pt x="22441" y="421482"/>
                </a:cubicBezTo>
                <a:cubicBezTo>
                  <a:pt x="23881" y="413563"/>
                  <a:pt x="27098" y="405128"/>
                  <a:pt x="29584" y="397669"/>
                </a:cubicBezTo>
                <a:cubicBezTo>
                  <a:pt x="30864" y="393829"/>
                  <a:pt x="31172" y="389732"/>
                  <a:pt x="31966" y="385763"/>
                </a:cubicBezTo>
                <a:cubicBezTo>
                  <a:pt x="31172" y="373063"/>
                  <a:pt x="30850" y="360325"/>
                  <a:pt x="29584" y="347663"/>
                </a:cubicBezTo>
                <a:cubicBezTo>
                  <a:pt x="29258" y="344407"/>
                  <a:pt x="27445" y="341402"/>
                  <a:pt x="27203" y="338138"/>
                </a:cubicBezTo>
                <a:cubicBezTo>
                  <a:pt x="25853" y="319914"/>
                  <a:pt x="26223" y="301589"/>
                  <a:pt x="24822" y="283369"/>
                </a:cubicBezTo>
                <a:cubicBezTo>
                  <a:pt x="24630" y="280866"/>
                  <a:pt x="23131" y="278639"/>
                  <a:pt x="22441" y="276225"/>
                </a:cubicBezTo>
                <a:cubicBezTo>
                  <a:pt x="21542" y="273078"/>
                  <a:pt x="20853" y="269875"/>
                  <a:pt x="20059" y="266700"/>
                </a:cubicBezTo>
                <a:cubicBezTo>
                  <a:pt x="19265" y="252413"/>
                  <a:pt x="19453" y="238037"/>
                  <a:pt x="17678" y="223838"/>
                </a:cubicBezTo>
                <a:cubicBezTo>
                  <a:pt x="17055" y="218857"/>
                  <a:pt x="14504" y="214313"/>
                  <a:pt x="12916" y="209550"/>
                </a:cubicBezTo>
                <a:lnTo>
                  <a:pt x="10534" y="202407"/>
                </a:lnTo>
                <a:cubicBezTo>
                  <a:pt x="11328" y="195263"/>
                  <a:pt x="11899" y="188091"/>
                  <a:pt x="12916" y="180975"/>
                </a:cubicBezTo>
                <a:cubicBezTo>
                  <a:pt x="13488" y="176968"/>
                  <a:pt x="14573" y="173051"/>
                  <a:pt x="15297" y="169069"/>
                </a:cubicBezTo>
                <a:cubicBezTo>
                  <a:pt x="16161" y="164319"/>
                  <a:pt x="16884" y="159544"/>
                  <a:pt x="17678" y="154782"/>
                </a:cubicBezTo>
                <a:cubicBezTo>
                  <a:pt x="16884" y="131763"/>
                  <a:pt x="16734" y="108713"/>
                  <a:pt x="15297" y="85725"/>
                </a:cubicBezTo>
                <a:cubicBezTo>
                  <a:pt x="15140" y="83220"/>
                  <a:pt x="13606" y="80995"/>
                  <a:pt x="12916" y="78582"/>
                </a:cubicBezTo>
                <a:cubicBezTo>
                  <a:pt x="5715" y="53381"/>
                  <a:pt x="17093" y="88737"/>
                  <a:pt x="5772" y="54769"/>
                </a:cubicBezTo>
                <a:cubicBezTo>
                  <a:pt x="0" y="37449"/>
                  <a:pt x="5772" y="18256"/>
                  <a:pt x="5772" y="0"/>
                </a:cubicBezTo>
              </a:path>
            </a:pathLst>
          </a:cu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pic>
        <p:nvPicPr>
          <p:cNvPr id="58" name="Picture 76" descr="monkey2.jpg"/>
          <p:cNvPicPr>
            <a:picLocks noChangeAspect="1"/>
          </p:cNvPicPr>
          <p:nvPr/>
        </p:nvPicPr>
        <p:blipFill>
          <a:blip r:embed="rId7" cstate="print">
            <a:duotone>
              <a:schemeClr val="accent4">
                <a:shade val="45000"/>
                <a:satMod val="135000"/>
              </a:schemeClr>
              <a:prstClr val="white"/>
            </a:duotone>
          </a:blip>
          <a:stretch>
            <a:fillRect/>
          </a:stretch>
        </p:blipFill>
        <p:spPr>
          <a:xfrm>
            <a:off x="6072198" y="4286256"/>
            <a:ext cx="571504" cy="833724"/>
          </a:xfrm>
          <a:prstGeom prst="rect">
            <a:avLst/>
          </a:prstGeom>
        </p:spPr>
      </p:pic>
      <p:sp>
        <p:nvSpPr>
          <p:cNvPr id="59" name="TextBox 77"/>
          <p:cNvSpPr txBox="1"/>
          <p:nvPr/>
        </p:nvSpPr>
        <p:spPr>
          <a:xfrm rot="16200000">
            <a:off x="-999034" y="4570878"/>
            <a:ext cx="2571768" cy="430887"/>
          </a:xfrm>
          <a:prstGeom prst="rect">
            <a:avLst/>
          </a:prstGeom>
          <a:noFill/>
        </p:spPr>
        <p:txBody>
          <a:bodyPr wrap="square" rtlCol="0">
            <a:spAutoFit/>
          </a:bodyPr>
          <a:lstStyle/>
          <a:p>
            <a:pPr algn="l" rtl="0"/>
            <a:r>
              <a:rPr lang="de" sz="1100" b="0" i="0" u="none" baseline="0">
                <a:latin typeface="Calibri" pitchFamily="34" charset="0"/>
              </a:rPr>
              <a:t>Siehe: Dr. H. Harlow</a:t>
            </a:r>
          </a:p>
          <a:p>
            <a:pPr algn="l" rtl="0"/>
            <a:r>
              <a:rPr lang="de" sz="1100" b="0" i="0" u="none" baseline="0">
                <a:latin typeface="Calibri" pitchFamily="34" charset="0"/>
              </a:rPr>
              <a:t>University of Wisconsin - Madison</a:t>
            </a:r>
            <a:endParaRPr lang="de" sz="1100" dirty="0">
              <a:latin typeface="Calibri" pitchFamily="34" charset="0"/>
            </a:endParaRPr>
          </a:p>
        </p:txBody>
      </p:sp>
      <p:sp>
        <p:nvSpPr>
          <p:cNvPr id="60" name="Right Arrow 79"/>
          <p:cNvSpPr/>
          <p:nvPr/>
        </p:nvSpPr>
        <p:spPr bwMode="auto">
          <a:xfrm>
            <a:off x="6429388" y="5357826"/>
            <a:ext cx="571504" cy="357190"/>
          </a:xfrm>
          <a:prstGeom prst="rightArrow">
            <a:avLst/>
          </a:prstGeom>
          <a:solidFill>
            <a:srgbClr val="FFC00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63" name="Titre 1"/>
          <p:cNvSpPr>
            <a:spLocks noGrp="1"/>
          </p:cNvSpPr>
          <p:nvPr>
            <p:ph type="title"/>
          </p:nvPr>
        </p:nvSpPr>
        <p:spPr>
          <a:xfrm>
            <a:off x="457200" y="274638"/>
            <a:ext cx="8218488" cy="635000"/>
          </a:xfrm>
        </p:spPr>
        <p:txBody>
          <a:bodyPr/>
          <a:lstStyle/>
          <a:p>
            <a:pPr algn="l" rtl="0"/>
            <a:r>
              <a:rPr lang="de" b="1" i="0" u="none" baseline="0"/>
              <a:t>Bananen-Experiment</a:t>
            </a:r>
            <a:endParaRPr lang="de" dirty="0"/>
          </a:p>
        </p:txBody>
      </p:sp>
      <p:sp>
        <p:nvSpPr>
          <p:cNvPr id="61" name="Espace réservé du pied de page 3"/>
          <p:cNvSpPr>
            <a:spLocks noGrp="1"/>
          </p:cNvSpPr>
          <p:nvPr>
            <p:ph type="ftr" sz="quarter" idx="4294967295"/>
          </p:nvPr>
        </p:nvSpPr>
        <p:spPr>
          <a:xfrm>
            <a:off x="457200" y="6411913"/>
            <a:ext cx="6336000" cy="365125"/>
          </a:xfrm>
          <a:prstGeom prst="rect">
            <a:avLst/>
          </a:prstGeom>
        </p:spPr>
        <p:txBody>
          <a:bodyPr/>
          <a:lstStyle/>
          <a:p>
            <a:pPr algn="l" rtl="0">
              <a:defRPr/>
            </a:pPr>
            <a:r>
              <a:rPr lang="de" sz="1000" b="0" i="0" u="none" baseline="0" dirty="0"/>
              <a:t>H3SE-Integrationskit - TCG 4.2 – Zusammenarbeit im Team, hierarchische Beziehung/Jährliches Mitarbeitergespräch – V2</a:t>
            </a:r>
            <a:endParaRPr lang="de" altLang="fr-FR" sz="1000" dirty="0"/>
          </a:p>
        </p:txBody>
      </p:sp>
    </p:spTree>
    <p:extLst>
      <p:ext uri="{BB962C8B-B14F-4D97-AF65-F5344CB8AC3E}">
        <p14:creationId xmlns:p14="http://schemas.microsoft.com/office/powerpoint/2010/main" xmlns="" val="13563657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294967295"/>
          </p:nvPr>
        </p:nvSpPr>
        <p:spPr>
          <a:xfrm>
            <a:off x="6553200" y="6411913"/>
            <a:ext cx="725488" cy="365125"/>
          </a:xfrm>
          <a:prstGeom prst="rect">
            <a:avLst/>
          </a:prstGeom>
        </p:spPr>
        <p:txBody>
          <a:bodyPr/>
          <a:lstStyle/>
          <a:p>
            <a:pPr algn="r" rtl="0"/>
            <a:fld id="{02164524-7C97-8945-A4B0-CAF166782E85}" type="slidenum">
              <a:rPr/>
              <a:pPr algn="r" rtl="0"/>
              <a:t>12</a:t>
            </a:fld>
            <a:endParaRPr lang="de" altLang="fr-FR"/>
          </a:p>
        </p:txBody>
      </p:sp>
      <p:pic>
        <p:nvPicPr>
          <p:cNvPr id="6" name="Picture 16" descr="monkey1.jpg"/>
          <p:cNvPicPr>
            <a:picLocks noChangeAspect="1"/>
          </p:cNvPicPr>
          <p:nvPr/>
        </p:nvPicPr>
        <p:blipFill>
          <a:blip r:embed="rId2" cstate="print"/>
          <a:stretch>
            <a:fillRect/>
          </a:stretch>
        </p:blipFill>
        <p:spPr>
          <a:xfrm>
            <a:off x="2566116" y="5143512"/>
            <a:ext cx="720000" cy="720000"/>
          </a:xfrm>
          <a:prstGeom prst="rect">
            <a:avLst/>
          </a:prstGeom>
        </p:spPr>
      </p:pic>
      <p:pic>
        <p:nvPicPr>
          <p:cNvPr id="7" name="Picture 15" descr="monkey1.jpg"/>
          <p:cNvPicPr>
            <a:picLocks noChangeAspect="1"/>
          </p:cNvPicPr>
          <p:nvPr/>
        </p:nvPicPr>
        <p:blipFill>
          <a:blip r:embed="rId2" cstate="print"/>
          <a:stretch>
            <a:fillRect/>
          </a:stretch>
        </p:blipFill>
        <p:spPr>
          <a:xfrm>
            <a:off x="1857356" y="5137892"/>
            <a:ext cx="720000" cy="720000"/>
          </a:xfrm>
          <a:prstGeom prst="rect">
            <a:avLst/>
          </a:prstGeom>
        </p:spPr>
      </p:pic>
      <p:pic>
        <p:nvPicPr>
          <p:cNvPr id="8" name="Picture 76" descr="monkey2.jpg"/>
          <p:cNvPicPr>
            <a:picLocks noChangeAspect="1"/>
          </p:cNvPicPr>
          <p:nvPr/>
        </p:nvPicPr>
        <p:blipFill>
          <a:blip r:embed="rId3" cstate="print">
            <a:duotone>
              <a:schemeClr val="accent4">
                <a:shade val="45000"/>
                <a:satMod val="135000"/>
              </a:schemeClr>
              <a:prstClr val="white"/>
            </a:duotone>
          </a:blip>
          <a:stretch>
            <a:fillRect/>
          </a:stretch>
        </p:blipFill>
        <p:spPr>
          <a:xfrm>
            <a:off x="2428860" y="4286256"/>
            <a:ext cx="571504" cy="833724"/>
          </a:xfrm>
          <a:prstGeom prst="rect">
            <a:avLst/>
          </a:prstGeom>
        </p:spPr>
      </p:pic>
      <p:grpSp>
        <p:nvGrpSpPr>
          <p:cNvPr id="2" name="Group 44"/>
          <p:cNvGrpSpPr/>
          <p:nvPr/>
        </p:nvGrpSpPr>
        <p:grpSpPr>
          <a:xfrm rot="7823472">
            <a:off x="1435300" y="4341849"/>
            <a:ext cx="3479258" cy="312091"/>
            <a:chOff x="1071538" y="2310819"/>
            <a:chExt cx="3479258" cy="312091"/>
          </a:xfrm>
        </p:grpSpPr>
        <p:sp>
          <p:nvSpPr>
            <p:cNvPr id="10" name="Rectangle 9"/>
            <p:cNvSpPr/>
            <p:nvPr/>
          </p:nvSpPr>
          <p:spPr bwMode="auto">
            <a:xfrm>
              <a:off x="1071538" y="2310819"/>
              <a:ext cx="3479258" cy="46611"/>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1071538" y="2571744"/>
              <a:ext cx="3334776" cy="51166"/>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rot="5400000">
              <a:off x="111001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rot="5400000">
              <a:off x="125289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rot="5400000">
              <a:off x="139576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rot="5400000">
              <a:off x="153864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rot="5400000">
              <a:off x="168151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rot="5400000">
              <a:off x="182439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rot="5400000">
              <a:off x="196727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19" name="Rectangle 18"/>
            <p:cNvSpPr/>
            <p:nvPr/>
          </p:nvSpPr>
          <p:spPr bwMode="auto">
            <a:xfrm rot="5400000">
              <a:off x="211014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20" name="Rectangle 19"/>
            <p:cNvSpPr/>
            <p:nvPr/>
          </p:nvSpPr>
          <p:spPr bwMode="auto">
            <a:xfrm rot="5400000">
              <a:off x="225302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21" name="Rectangle 20"/>
            <p:cNvSpPr/>
            <p:nvPr/>
          </p:nvSpPr>
          <p:spPr bwMode="auto">
            <a:xfrm rot="5400000">
              <a:off x="239589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rot="5400000">
              <a:off x="253877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23" name="Rectangle 22"/>
            <p:cNvSpPr/>
            <p:nvPr/>
          </p:nvSpPr>
          <p:spPr bwMode="auto">
            <a:xfrm rot="5400000">
              <a:off x="268165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24" name="Rectangle 23"/>
            <p:cNvSpPr/>
            <p:nvPr/>
          </p:nvSpPr>
          <p:spPr bwMode="auto">
            <a:xfrm rot="5400000">
              <a:off x="282452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25" name="Rectangle 24"/>
            <p:cNvSpPr/>
            <p:nvPr/>
          </p:nvSpPr>
          <p:spPr bwMode="auto">
            <a:xfrm rot="5400000">
              <a:off x="296740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26" name="Rectangle 25"/>
            <p:cNvSpPr/>
            <p:nvPr/>
          </p:nvSpPr>
          <p:spPr bwMode="auto">
            <a:xfrm rot="5400000">
              <a:off x="311027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27" name="Rectangle 26"/>
            <p:cNvSpPr/>
            <p:nvPr/>
          </p:nvSpPr>
          <p:spPr bwMode="auto">
            <a:xfrm rot="5400000">
              <a:off x="325315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rot="5400000">
              <a:off x="339603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29" name="Rectangle 28"/>
            <p:cNvSpPr/>
            <p:nvPr/>
          </p:nvSpPr>
          <p:spPr bwMode="auto">
            <a:xfrm rot="5400000">
              <a:off x="353890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30" name="Rectangle 29"/>
            <p:cNvSpPr/>
            <p:nvPr/>
          </p:nvSpPr>
          <p:spPr bwMode="auto">
            <a:xfrm rot="5400000">
              <a:off x="368178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31" name="Rectangle 30"/>
            <p:cNvSpPr/>
            <p:nvPr/>
          </p:nvSpPr>
          <p:spPr bwMode="auto">
            <a:xfrm rot="5400000">
              <a:off x="382465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32" name="Rectangle 31"/>
            <p:cNvSpPr/>
            <p:nvPr/>
          </p:nvSpPr>
          <p:spPr bwMode="auto">
            <a:xfrm rot="5400000">
              <a:off x="396753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33" name="Rectangle 32"/>
            <p:cNvSpPr/>
            <p:nvPr/>
          </p:nvSpPr>
          <p:spPr bwMode="auto">
            <a:xfrm rot="5400000">
              <a:off x="411041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grpSp>
      <p:sp>
        <p:nvSpPr>
          <p:cNvPr id="34" name="Rectangle 3"/>
          <p:cNvSpPr txBox="1">
            <a:spLocks noChangeArrowheads="1"/>
          </p:cNvSpPr>
          <p:nvPr/>
        </p:nvSpPr>
        <p:spPr bwMode="auto">
          <a:xfrm>
            <a:off x="214282" y="1142984"/>
            <a:ext cx="8715436" cy="22145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85750" indent="-285750" algn="l" rtl="0" eaLnBrk="1" hangingPunct="1">
              <a:spcBef>
                <a:spcPts val="300"/>
              </a:spcBef>
              <a:spcAft>
                <a:spcPts val="300"/>
              </a:spcAft>
              <a:buClr>
                <a:srgbClr val="A90025"/>
              </a:buClr>
              <a:buSzPct val="120000"/>
              <a:buFont typeface="Lucida Grande" charset="0"/>
              <a:buChar char="●"/>
            </a:pPr>
            <a:r>
              <a:rPr lang="de" sz="1400" b="1" i="0" u="none" baseline="0">
                <a:latin typeface="+mn-lt"/>
              </a:rPr>
              <a:t>Sobald dieser Affe versuchte, die Leiter hochzuklettern, </a:t>
            </a:r>
            <a:r>
              <a:rPr lang="de" sz="1400" b="1" i="0" u="sng" baseline="0">
                <a:latin typeface="+mn-lt"/>
              </a:rPr>
              <a:t>wurde er von den anderen Affen daran gehindert</a:t>
            </a:r>
            <a:r>
              <a:rPr lang="de" sz="1400" b="1" i="0" u="none" baseline="0">
                <a:latin typeface="+mn-lt"/>
              </a:rPr>
              <a:t>, die Angst hatten, nass gespritzt zu werden.</a:t>
            </a:r>
          </a:p>
          <a:p>
            <a:pPr marL="285750" indent="-285750" algn="l" rtl="0" eaLnBrk="1" hangingPunct="1">
              <a:spcBef>
                <a:spcPts val="300"/>
              </a:spcBef>
              <a:spcAft>
                <a:spcPts val="300"/>
              </a:spcAft>
              <a:buClr>
                <a:srgbClr val="A90025"/>
              </a:buClr>
              <a:buSzPct val="120000"/>
              <a:buFont typeface="Lucida Grande" charset="0"/>
              <a:buChar char="●"/>
            </a:pPr>
            <a:r>
              <a:rPr lang="de" sz="1400" b="1" i="0" u="none" baseline="0">
                <a:latin typeface="+mn-lt"/>
              </a:rPr>
              <a:t>Es war so, dass der neue Affe nicht einmal nass gespritzt werden musste, um zu begreifen, dass man nicht auf diesen Leiter steigen durfte und dass er diese Banane vergessen konnte.</a:t>
            </a:r>
          </a:p>
        </p:txBody>
      </p:sp>
      <p:pic>
        <p:nvPicPr>
          <p:cNvPr id="35" name="Picture 13" descr="banana1.jpg"/>
          <p:cNvPicPr>
            <a:picLocks noChangeAspect="1"/>
          </p:cNvPicPr>
          <p:nvPr/>
        </p:nvPicPr>
        <p:blipFill>
          <a:blip r:embed="rId5" cstate="print"/>
          <a:stretch>
            <a:fillRect/>
          </a:stretch>
        </p:blipFill>
        <p:spPr>
          <a:xfrm rot="18840787">
            <a:off x="4286840" y="2849719"/>
            <a:ext cx="524706" cy="351149"/>
          </a:xfrm>
          <a:prstGeom prst="rect">
            <a:avLst/>
          </a:prstGeom>
        </p:spPr>
      </p:pic>
      <p:pic>
        <p:nvPicPr>
          <p:cNvPr id="36" name="Picture 17" descr="monkey1.jpg"/>
          <p:cNvPicPr>
            <a:picLocks noChangeAspect="1"/>
          </p:cNvPicPr>
          <p:nvPr/>
        </p:nvPicPr>
        <p:blipFill>
          <a:blip r:embed="rId2" cstate="print"/>
          <a:stretch>
            <a:fillRect/>
          </a:stretch>
        </p:blipFill>
        <p:spPr>
          <a:xfrm>
            <a:off x="3280496" y="5209330"/>
            <a:ext cx="720000" cy="720000"/>
          </a:xfrm>
          <a:prstGeom prst="rect">
            <a:avLst/>
          </a:prstGeom>
        </p:spPr>
      </p:pic>
      <p:pic>
        <p:nvPicPr>
          <p:cNvPr id="37" name="Picture 18" descr="monkey1.jpg"/>
          <p:cNvPicPr>
            <a:picLocks noChangeAspect="1"/>
          </p:cNvPicPr>
          <p:nvPr/>
        </p:nvPicPr>
        <p:blipFill>
          <a:blip r:embed="rId2" cstate="print"/>
          <a:stretch>
            <a:fillRect/>
          </a:stretch>
        </p:blipFill>
        <p:spPr>
          <a:xfrm>
            <a:off x="1571604" y="4429132"/>
            <a:ext cx="720000" cy="720000"/>
          </a:xfrm>
          <a:prstGeom prst="rect">
            <a:avLst/>
          </a:prstGeom>
        </p:spPr>
      </p:pic>
      <p:sp>
        <p:nvSpPr>
          <p:cNvPr id="38" name="Rectangle 37"/>
          <p:cNvSpPr/>
          <p:nvPr/>
        </p:nvSpPr>
        <p:spPr bwMode="auto">
          <a:xfrm>
            <a:off x="500034" y="5929330"/>
            <a:ext cx="5429288" cy="71438"/>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39" name="Rectangle 38"/>
          <p:cNvSpPr/>
          <p:nvPr/>
        </p:nvSpPr>
        <p:spPr bwMode="auto">
          <a:xfrm>
            <a:off x="185735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40" name="Rectangle 39"/>
          <p:cNvSpPr/>
          <p:nvPr/>
        </p:nvSpPr>
        <p:spPr bwMode="auto">
          <a:xfrm>
            <a:off x="214310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41" name="Rectangle 40"/>
          <p:cNvSpPr/>
          <p:nvPr/>
        </p:nvSpPr>
        <p:spPr bwMode="auto">
          <a:xfrm>
            <a:off x="242886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42" name="Rectangle 41"/>
          <p:cNvSpPr/>
          <p:nvPr/>
        </p:nvSpPr>
        <p:spPr bwMode="auto">
          <a:xfrm>
            <a:off x="271461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43" name="Rectangle 42"/>
          <p:cNvSpPr/>
          <p:nvPr/>
        </p:nvSpPr>
        <p:spPr bwMode="auto">
          <a:xfrm>
            <a:off x="300036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44" name="Rectangle 43"/>
          <p:cNvSpPr/>
          <p:nvPr/>
        </p:nvSpPr>
        <p:spPr bwMode="auto">
          <a:xfrm>
            <a:off x="328611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45" name="Rectangle 44"/>
          <p:cNvSpPr/>
          <p:nvPr/>
        </p:nvSpPr>
        <p:spPr bwMode="auto">
          <a:xfrm>
            <a:off x="357186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46" name="Rectangle 45"/>
          <p:cNvSpPr/>
          <p:nvPr/>
        </p:nvSpPr>
        <p:spPr bwMode="auto">
          <a:xfrm>
            <a:off x="385762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47" name="Rectangle 46"/>
          <p:cNvSpPr/>
          <p:nvPr/>
        </p:nvSpPr>
        <p:spPr bwMode="auto">
          <a:xfrm>
            <a:off x="414337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48" name="Rectangle 47"/>
          <p:cNvSpPr/>
          <p:nvPr/>
        </p:nvSpPr>
        <p:spPr bwMode="auto">
          <a:xfrm>
            <a:off x="442912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49" name="Rectangle 48"/>
          <p:cNvSpPr/>
          <p:nvPr/>
        </p:nvSpPr>
        <p:spPr bwMode="auto">
          <a:xfrm>
            <a:off x="471487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50" name="Rectangle 49"/>
          <p:cNvSpPr/>
          <p:nvPr/>
        </p:nvSpPr>
        <p:spPr bwMode="auto">
          <a:xfrm>
            <a:off x="500062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51" name="Rectangle 50"/>
          <p:cNvSpPr/>
          <p:nvPr/>
        </p:nvSpPr>
        <p:spPr bwMode="auto">
          <a:xfrm>
            <a:off x="528638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52" name="Rectangle 51"/>
          <p:cNvSpPr/>
          <p:nvPr/>
        </p:nvSpPr>
        <p:spPr bwMode="auto">
          <a:xfrm>
            <a:off x="557213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53" name="Rectangle 52"/>
          <p:cNvSpPr/>
          <p:nvPr/>
        </p:nvSpPr>
        <p:spPr bwMode="auto">
          <a:xfrm>
            <a:off x="585788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54" name="Rectangle 53"/>
          <p:cNvSpPr/>
          <p:nvPr/>
        </p:nvSpPr>
        <p:spPr bwMode="auto">
          <a:xfrm>
            <a:off x="1857356" y="3286124"/>
            <a:ext cx="4071966" cy="71438"/>
          </a:xfrm>
          <a:prstGeom prst="rect">
            <a:avLst/>
          </a:prstGeom>
          <a:gradFill flip="none" rotWithShape="1">
            <a:gsLst>
              <a:gs pos="0">
                <a:srgbClr val="8488C4"/>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55" name="Rectangle 54"/>
          <p:cNvSpPr/>
          <p:nvPr/>
        </p:nvSpPr>
        <p:spPr bwMode="auto">
          <a:xfrm>
            <a:off x="500034" y="3286124"/>
            <a:ext cx="1357322" cy="2643206"/>
          </a:xfrm>
          <a:prstGeom prst="rect">
            <a:avLst/>
          </a:prstGeom>
          <a:blipFill>
            <a:blip r:embed="rId7"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56" name="Freeform 86"/>
          <p:cNvSpPr/>
          <p:nvPr/>
        </p:nvSpPr>
        <p:spPr bwMode="auto">
          <a:xfrm>
            <a:off x="4572000" y="2143116"/>
            <a:ext cx="48507" cy="673894"/>
          </a:xfrm>
          <a:custGeom>
            <a:avLst/>
            <a:gdLst>
              <a:gd name="connsiteX0" fmla="*/ 31966 w 48507"/>
              <a:gd name="connsiteY0" fmla="*/ 673894 h 673894"/>
              <a:gd name="connsiteX1" fmla="*/ 27203 w 48507"/>
              <a:gd name="connsiteY1" fmla="*/ 666750 h 673894"/>
              <a:gd name="connsiteX2" fmla="*/ 31966 w 48507"/>
              <a:gd name="connsiteY2" fmla="*/ 628650 h 673894"/>
              <a:gd name="connsiteX3" fmla="*/ 31966 w 48507"/>
              <a:gd name="connsiteY3" fmla="*/ 578644 h 673894"/>
              <a:gd name="connsiteX4" fmla="*/ 34347 w 48507"/>
              <a:gd name="connsiteY4" fmla="*/ 571500 h 673894"/>
              <a:gd name="connsiteX5" fmla="*/ 41491 w 48507"/>
              <a:gd name="connsiteY5" fmla="*/ 566738 h 673894"/>
              <a:gd name="connsiteX6" fmla="*/ 43872 w 48507"/>
              <a:gd name="connsiteY6" fmla="*/ 559594 h 673894"/>
              <a:gd name="connsiteX7" fmla="*/ 39109 w 48507"/>
              <a:gd name="connsiteY7" fmla="*/ 483394 h 673894"/>
              <a:gd name="connsiteX8" fmla="*/ 34347 w 48507"/>
              <a:gd name="connsiteY8" fmla="*/ 466725 h 673894"/>
              <a:gd name="connsiteX9" fmla="*/ 29584 w 48507"/>
              <a:gd name="connsiteY9" fmla="*/ 459582 h 673894"/>
              <a:gd name="connsiteX10" fmla="*/ 27203 w 48507"/>
              <a:gd name="connsiteY10" fmla="*/ 452438 h 673894"/>
              <a:gd name="connsiteX11" fmla="*/ 20059 w 48507"/>
              <a:gd name="connsiteY11" fmla="*/ 438150 h 673894"/>
              <a:gd name="connsiteX12" fmla="*/ 22441 w 48507"/>
              <a:gd name="connsiteY12" fmla="*/ 421482 h 673894"/>
              <a:gd name="connsiteX13" fmla="*/ 29584 w 48507"/>
              <a:gd name="connsiteY13" fmla="*/ 397669 h 673894"/>
              <a:gd name="connsiteX14" fmla="*/ 31966 w 48507"/>
              <a:gd name="connsiteY14" fmla="*/ 385763 h 673894"/>
              <a:gd name="connsiteX15" fmla="*/ 29584 w 48507"/>
              <a:gd name="connsiteY15" fmla="*/ 347663 h 673894"/>
              <a:gd name="connsiteX16" fmla="*/ 27203 w 48507"/>
              <a:gd name="connsiteY16" fmla="*/ 338138 h 673894"/>
              <a:gd name="connsiteX17" fmla="*/ 24822 w 48507"/>
              <a:gd name="connsiteY17" fmla="*/ 283369 h 673894"/>
              <a:gd name="connsiteX18" fmla="*/ 22441 w 48507"/>
              <a:gd name="connsiteY18" fmla="*/ 276225 h 673894"/>
              <a:gd name="connsiteX19" fmla="*/ 20059 w 48507"/>
              <a:gd name="connsiteY19" fmla="*/ 266700 h 673894"/>
              <a:gd name="connsiteX20" fmla="*/ 17678 w 48507"/>
              <a:gd name="connsiteY20" fmla="*/ 223838 h 673894"/>
              <a:gd name="connsiteX21" fmla="*/ 12916 w 48507"/>
              <a:gd name="connsiteY21" fmla="*/ 209550 h 673894"/>
              <a:gd name="connsiteX22" fmla="*/ 10534 w 48507"/>
              <a:gd name="connsiteY22" fmla="*/ 202407 h 673894"/>
              <a:gd name="connsiteX23" fmla="*/ 12916 w 48507"/>
              <a:gd name="connsiteY23" fmla="*/ 180975 h 673894"/>
              <a:gd name="connsiteX24" fmla="*/ 15297 w 48507"/>
              <a:gd name="connsiteY24" fmla="*/ 169069 h 673894"/>
              <a:gd name="connsiteX25" fmla="*/ 17678 w 48507"/>
              <a:gd name="connsiteY25" fmla="*/ 154782 h 673894"/>
              <a:gd name="connsiteX26" fmla="*/ 15297 w 48507"/>
              <a:gd name="connsiteY26" fmla="*/ 85725 h 673894"/>
              <a:gd name="connsiteX27" fmla="*/ 12916 w 48507"/>
              <a:gd name="connsiteY27" fmla="*/ 78582 h 673894"/>
              <a:gd name="connsiteX28" fmla="*/ 5772 w 48507"/>
              <a:gd name="connsiteY28" fmla="*/ 54769 h 673894"/>
              <a:gd name="connsiteX29" fmla="*/ 5772 w 48507"/>
              <a:gd name="connsiteY29" fmla="*/ 0 h 67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507" h="673894">
                <a:moveTo>
                  <a:pt x="31966" y="673894"/>
                </a:moveTo>
                <a:cubicBezTo>
                  <a:pt x="30378" y="671513"/>
                  <a:pt x="27382" y="669606"/>
                  <a:pt x="27203" y="666750"/>
                </a:cubicBezTo>
                <a:cubicBezTo>
                  <a:pt x="25848" y="645074"/>
                  <a:pt x="27263" y="642754"/>
                  <a:pt x="31966" y="628650"/>
                </a:cubicBezTo>
                <a:cubicBezTo>
                  <a:pt x="29961" y="594578"/>
                  <a:pt x="26167" y="598939"/>
                  <a:pt x="31966" y="578644"/>
                </a:cubicBezTo>
                <a:cubicBezTo>
                  <a:pt x="32656" y="576230"/>
                  <a:pt x="32779" y="573460"/>
                  <a:pt x="34347" y="571500"/>
                </a:cubicBezTo>
                <a:cubicBezTo>
                  <a:pt x="36135" y="569265"/>
                  <a:pt x="39110" y="568325"/>
                  <a:pt x="41491" y="566738"/>
                </a:cubicBezTo>
                <a:cubicBezTo>
                  <a:pt x="42285" y="564357"/>
                  <a:pt x="43872" y="562104"/>
                  <a:pt x="43872" y="559594"/>
                </a:cubicBezTo>
                <a:cubicBezTo>
                  <a:pt x="43872" y="452267"/>
                  <a:pt x="48507" y="516285"/>
                  <a:pt x="39109" y="483394"/>
                </a:cubicBezTo>
                <a:cubicBezTo>
                  <a:pt x="38092" y="479835"/>
                  <a:pt x="36250" y="470530"/>
                  <a:pt x="34347" y="466725"/>
                </a:cubicBezTo>
                <a:cubicBezTo>
                  <a:pt x="33067" y="464165"/>
                  <a:pt x="31172" y="461963"/>
                  <a:pt x="29584" y="459582"/>
                </a:cubicBezTo>
                <a:cubicBezTo>
                  <a:pt x="28790" y="457201"/>
                  <a:pt x="28325" y="454683"/>
                  <a:pt x="27203" y="452438"/>
                </a:cubicBezTo>
                <a:cubicBezTo>
                  <a:pt x="17968" y="433965"/>
                  <a:pt x="26049" y="456114"/>
                  <a:pt x="20059" y="438150"/>
                </a:cubicBezTo>
                <a:cubicBezTo>
                  <a:pt x="20853" y="432594"/>
                  <a:pt x="21437" y="427004"/>
                  <a:pt x="22441" y="421482"/>
                </a:cubicBezTo>
                <a:cubicBezTo>
                  <a:pt x="23881" y="413563"/>
                  <a:pt x="27098" y="405128"/>
                  <a:pt x="29584" y="397669"/>
                </a:cubicBezTo>
                <a:cubicBezTo>
                  <a:pt x="30864" y="393829"/>
                  <a:pt x="31172" y="389732"/>
                  <a:pt x="31966" y="385763"/>
                </a:cubicBezTo>
                <a:cubicBezTo>
                  <a:pt x="31172" y="373063"/>
                  <a:pt x="30850" y="360325"/>
                  <a:pt x="29584" y="347663"/>
                </a:cubicBezTo>
                <a:cubicBezTo>
                  <a:pt x="29258" y="344407"/>
                  <a:pt x="27445" y="341402"/>
                  <a:pt x="27203" y="338138"/>
                </a:cubicBezTo>
                <a:cubicBezTo>
                  <a:pt x="25853" y="319914"/>
                  <a:pt x="26223" y="301589"/>
                  <a:pt x="24822" y="283369"/>
                </a:cubicBezTo>
                <a:cubicBezTo>
                  <a:pt x="24630" y="280866"/>
                  <a:pt x="23131" y="278639"/>
                  <a:pt x="22441" y="276225"/>
                </a:cubicBezTo>
                <a:cubicBezTo>
                  <a:pt x="21542" y="273078"/>
                  <a:pt x="20853" y="269875"/>
                  <a:pt x="20059" y="266700"/>
                </a:cubicBezTo>
                <a:cubicBezTo>
                  <a:pt x="19265" y="252413"/>
                  <a:pt x="19453" y="238037"/>
                  <a:pt x="17678" y="223838"/>
                </a:cubicBezTo>
                <a:cubicBezTo>
                  <a:pt x="17055" y="218857"/>
                  <a:pt x="14504" y="214313"/>
                  <a:pt x="12916" y="209550"/>
                </a:cubicBezTo>
                <a:lnTo>
                  <a:pt x="10534" y="202407"/>
                </a:lnTo>
                <a:cubicBezTo>
                  <a:pt x="11328" y="195263"/>
                  <a:pt x="11899" y="188091"/>
                  <a:pt x="12916" y="180975"/>
                </a:cubicBezTo>
                <a:cubicBezTo>
                  <a:pt x="13488" y="176968"/>
                  <a:pt x="14573" y="173051"/>
                  <a:pt x="15297" y="169069"/>
                </a:cubicBezTo>
                <a:cubicBezTo>
                  <a:pt x="16161" y="164319"/>
                  <a:pt x="16884" y="159544"/>
                  <a:pt x="17678" y="154782"/>
                </a:cubicBezTo>
                <a:cubicBezTo>
                  <a:pt x="16884" y="131763"/>
                  <a:pt x="16734" y="108713"/>
                  <a:pt x="15297" y="85725"/>
                </a:cubicBezTo>
                <a:cubicBezTo>
                  <a:pt x="15140" y="83220"/>
                  <a:pt x="13606" y="80995"/>
                  <a:pt x="12916" y="78582"/>
                </a:cubicBezTo>
                <a:cubicBezTo>
                  <a:pt x="5715" y="53381"/>
                  <a:pt x="17093" y="88737"/>
                  <a:pt x="5772" y="54769"/>
                </a:cubicBezTo>
                <a:cubicBezTo>
                  <a:pt x="0" y="37449"/>
                  <a:pt x="5772" y="18256"/>
                  <a:pt x="5772" y="0"/>
                </a:cubicBezTo>
              </a:path>
            </a:pathLst>
          </a:cu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57" name="TextBox 77"/>
          <p:cNvSpPr txBox="1"/>
          <p:nvPr/>
        </p:nvSpPr>
        <p:spPr>
          <a:xfrm rot="16200000">
            <a:off x="-999034" y="4570878"/>
            <a:ext cx="2571768" cy="430887"/>
          </a:xfrm>
          <a:prstGeom prst="rect">
            <a:avLst/>
          </a:prstGeom>
          <a:noFill/>
        </p:spPr>
        <p:txBody>
          <a:bodyPr wrap="square" rtlCol="0">
            <a:spAutoFit/>
          </a:bodyPr>
          <a:lstStyle/>
          <a:p>
            <a:pPr algn="l" rtl="0"/>
            <a:r>
              <a:rPr lang="de" sz="1100" b="0" i="0" u="none" baseline="0">
                <a:latin typeface="Calibri" pitchFamily="34" charset="0"/>
              </a:rPr>
              <a:t>Siehe: Dr. H. Harlow</a:t>
            </a:r>
          </a:p>
          <a:p>
            <a:pPr algn="l" rtl="0"/>
            <a:r>
              <a:rPr lang="de" sz="1100" b="0" i="0" u="none" baseline="0">
                <a:latin typeface="Calibri" pitchFamily="34" charset="0"/>
              </a:rPr>
              <a:t>University of Wisconsin - Madison</a:t>
            </a:r>
            <a:endParaRPr lang="de" sz="1100" dirty="0">
              <a:latin typeface="Calibri" pitchFamily="34" charset="0"/>
            </a:endParaRPr>
          </a:p>
        </p:txBody>
      </p:sp>
      <p:sp>
        <p:nvSpPr>
          <p:cNvPr id="59" name="Titre 1"/>
          <p:cNvSpPr>
            <a:spLocks noGrp="1"/>
          </p:cNvSpPr>
          <p:nvPr>
            <p:ph type="title"/>
          </p:nvPr>
        </p:nvSpPr>
        <p:spPr>
          <a:xfrm>
            <a:off x="457200" y="274638"/>
            <a:ext cx="8218488" cy="635000"/>
          </a:xfrm>
        </p:spPr>
        <p:txBody>
          <a:bodyPr/>
          <a:lstStyle/>
          <a:p>
            <a:pPr algn="l" rtl="0"/>
            <a:r>
              <a:rPr lang="de" b="1" i="0" u="none" baseline="0"/>
              <a:t>Bananen-Experiment</a:t>
            </a:r>
            <a:endParaRPr lang="de" dirty="0"/>
          </a:p>
        </p:txBody>
      </p:sp>
      <p:sp>
        <p:nvSpPr>
          <p:cNvPr id="58" name="Espace réservé du pied de page 3"/>
          <p:cNvSpPr>
            <a:spLocks noGrp="1"/>
          </p:cNvSpPr>
          <p:nvPr>
            <p:ph type="ftr" sz="quarter" idx="4294967295"/>
          </p:nvPr>
        </p:nvSpPr>
        <p:spPr>
          <a:xfrm>
            <a:off x="457200" y="6411913"/>
            <a:ext cx="6336000" cy="365125"/>
          </a:xfrm>
          <a:prstGeom prst="rect">
            <a:avLst/>
          </a:prstGeom>
        </p:spPr>
        <p:txBody>
          <a:bodyPr/>
          <a:lstStyle/>
          <a:p>
            <a:pPr algn="l" rtl="0">
              <a:defRPr/>
            </a:pPr>
            <a:r>
              <a:rPr lang="de" sz="1000" b="0" i="0" u="none" baseline="0" dirty="0"/>
              <a:t>H3SE-Integrationskit - TCG 4.2 – Zusammenarbeit im Team, hierarchische Beziehung/Jährliches Mitarbeitergespräch – V2</a:t>
            </a:r>
            <a:endParaRPr lang="de" altLang="fr-FR" sz="1000" dirty="0"/>
          </a:p>
        </p:txBody>
      </p:sp>
    </p:spTree>
    <p:extLst>
      <p:ext uri="{BB962C8B-B14F-4D97-AF65-F5344CB8AC3E}">
        <p14:creationId xmlns:p14="http://schemas.microsoft.com/office/powerpoint/2010/main" xmlns="" val="12155039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294967295"/>
          </p:nvPr>
        </p:nvSpPr>
        <p:spPr>
          <a:xfrm>
            <a:off x="6553200" y="6411913"/>
            <a:ext cx="725488" cy="365125"/>
          </a:xfrm>
          <a:prstGeom prst="rect">
            <a:avLst/>
          </a:prstGeom>
        </p:spPr>
        <p:txBody>
          <a:bodyPr/>
          <a:lstStyle/>
          <a:p>
            <a:pPr algn="r" rtl="0"/>
            <a:fld id="{02164524-7C97-8945-A4B0-CAF166782E85}" type="slidenum">
              <a:rPr/>
              <a:pPr algn="r" rtl="0"/>
              <a:t>13</a:t>
            </a:fld>
            <a:endParaRPr lang="de" altLang="fr-FR"/>
          </a:p>
        </p:txBody>
      </p:sp>
      <p:pic>
        <p:nvPicPr>
          <p:cNvPr id="6" name="Picture 79" descr="monkey2.jpg"/>
          <p:cNvPicPr>
            <a:picLocks noChangeAspect="1"/>
          </p:cNvPicPr>
          <p:nvPr/>
        </p:nvPicPr>
        <p:blipFill>
          <a:blip r:embed="rId2" cstate="print">
            <a:duotone>
              <a:schemeClr val="accent4">
                <a:shade val="45000"/>
                <a:satMod val="135000"/>
              </a:schemeClr>
              <a:prstClr val="white"/>
            </a:duotone>
          </a:blip>
          <a:stretch>
            <a:fillRect/>
          </a:stretch>
        </p:blipFill>
        <p:spPr>
          <a:xfrm>
            <a:off x="2786050" y="5072074"/>
            <a:ext cx="571504" cy="833724"/>
          </a:xfrm>
          <a:prstGeom prst="rect">
            <a:avLst/>
          </a:prstGeom>
        </p:spPr>
      </p:pic>
      <p:pic>
        <p:nvPicPr>
          <p:cNvPr id="7" name="Picture 78" descr="monkey2.jpg"/>
          <p:cNvPicPr>
            <a:picLocks noChangeAspect="1"/>
          </p:cNvPicPr>
          <p:nvPr/>
        </p:nvPicPr>
        <p:blipFill>
          <a:blip r:embed="rId2" cstate="print">
            <a:duotone>
              <a:schemeClr val="accent4">
                <a:shade val="45000"/>
                <a:satMod val="135000"/>
              </a:schemeClr>
              <a:prstClr val="white"/>
            </a:duotone>
          </a:blip>
          <a:stretch>
            <a:fillRect/>
          </a:stretch>
        </p:blipFill>
        <p:spPr>
          <a:xfrm>
            <a:off x="3500430" y="4786322"/>
            <a:ext cx="571504" cy="833724"/>
          </a:xfrm>
          <a:prstGeom prst="rect">
            <a:avLst/>
          </a:prstGeom>
        </p:spPr>
      </p:pic>
      <p:pic>
        <p:nvPicPr>
          <p:cNvPr id="8" name="Picture 80" descr="monkey2.jpg"/>
          <p:cNvPicPr>
            <a:picLocks noChangeAspect="1"/>
          </p:cNvPicPr>
          <p:nvPr/>
        </p:nvPicPr>
        <p:blipFill>
          <a:blip r:embed="rId2" cstate="print">
            <a:duotone>
              <a:schemeClr val="accent4">
                <a:shade val="45000"/>
                <a:satMod val="135000"/>
              </a:schemeClr>
              <a:prstClr val="white"/>
            </a:duotone>
          </a:blip>
          <a:stretch>
            <a:fillRect/>
          </a:stretch>
        </p:blipFill>
        <p:spPr>
          <a:xfrm>
            <a:off x="5286380" y="5000636"/>
            <a:ext cx="571504" cy="833724"/>
          </a:xfrm>
          <a:prstGeom prst="rect">
            <a:avLst/>
          </a:prstGeom>
        </p:spPr>
      </p:pic>
      <p:pic>
        <p:nvPicPr>
          <p:cNvPr id="9" name="Picture 71" descr="monkey2.jpg"/>
          <p:cNvPicPr>
            <a:picLocks noChangeAspect="1"/>
          </p:cNvPicPr>
          <p:nvPr/>
        </p:nvPicPr>
        <p:blipFill>
          <a:blip r:embed="rId2" cstate="print">
            <a:duotone>
              <a:schemeClr val="accent4">
                <a:shade val="45000"/>
                <a:satMod val="135000"/>
              </a:schemeClr>
              <a:prstClr val="white"/>
            </a:duotone>
          </a:blip>
          <a:stretch>
            <a:fillRect/>
          </a:stretch>
        </p:blipFill>
        <p:spPr>
          <a:xfrm>
            <a:off x="4214810" y="5000636"/>
            <a:ext cx="571504" cy="833724"/>
          </a:xfrm>
          <a:prstGeom prst="rect">
            <a:avLst/>
          </a:prstGeom>
        </p:spPr>
      </p:pic>
      <p:pic>
        <p:nvPicPr>
          <p:cNvPr id="10" name="Picture 76" descr="monkey2.jpg"/>
          <p:cNvPicPr>
            <a:picLocks noChangeAspect="1"/>
          </p:cNvPicPr>
          <p:nvPr/>
        </p:nvPicPr>
        <p:blipFill>
          <a:blip r:embed="rId2" cstate="print">
            <a:duotone>
              <a:schemeClr val="accent4">
                <a:shade val="45000"/>
                <a:satMod val="135000"/>
              </a:schemeClr>
              <a:prstClr val="white"/>
            </a:duotone>
          </a:blip>
          <a:stretch>
            <a:fillRect/>
          </a:stretch>
        </p:blipFill>
        <p:spPr>
          <a:xfrm>
            <a:off x="4714876" y="4714884"/>
            <a:ext cx="571504" cy="833724"/>
          </a:xfrm>
          <a:prstGeom prst="rect">
            <a:avLst/>
          </a:prstGeom>
        </p:spPr>
      </p:pic>
      <p:grpSp>
        <p:nvGrpSpPr>
          <p:cNvPr id="2" name="Group 44"/>
          <p:cNvGrpSpPr/>
          <p:nvPr/>
        </p:nvGrpSpPr>
        <p:grpSpPr>
          <a:xfrm rot="7823472">
            <a:off x="1435300" y="4341849"/>
            <a:ext cx="3479258" cy="312091"/>
            <a:chOff x="1071538" y="2310819"/>
            <a:chExt cx="3479258" cy="312091"/>
          </a:xfrm>
        </p:grpSpPr>
        <p:sp>
          <p:nvSpPr>
            <p:cNvPr id="12" name="Rectangle 11"/>
            <p:cNvSpPr/>
            <p:nvPr/>
          </p:nvSpPr>
          <p:spPr bwMode="auto">
            <a:xfrm>
              <a:off x="1071538" y="2310819"/>
              <a:ext cx="3479258" cy="46611"/>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1071538" y="2571744"/>
              <a:ext cx="3334776" cy="51166"/>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rot="5400000">
              <a:off x="1110014"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rot="5400000">
              <a:off x="1252890"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rot="5400000">
              <a:off x="1395766"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rot="5400000">
              <a:off x="1538642"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rot="5400000">
              <a:off x="1681518"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19" name="Rectangle 18"/>
            <p:cNvSpPr/>
            <p:nvPr/>
          </p:nvSpPr>
          <p:spPr bwMode="auto">
            <a:xfrm rot="5400000">
              <a:off x="1824394"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20" name="Rectangle 19"/>
            <p:cNvSpPr/>
            <p:nvPr/>
          </p:nvSpPr>
          <p:spPr bwMode="auto">
            <a:xfrm rot="5400000">
              <a:off x="1967270"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21" name="Rectangle 20"/>
            <p:cNvSpPr/>
            <p:nvPr/>
          </p:nvSpPr>
          <p:spPr bwMode="auto">
            <a:xfrm rot="5400000">
              <a:off x="2110146"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rot="5400000">
              <a:off x="2253022"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23" name="Rectangle 22"/>
            <p:cNvSpPr/>
            <p:nvPr/>
          </p:nvSpPr>
          <p:spPr bwMode="auto">
            <a:xfrm rot="5400000">
              <a:off x="2395898"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24" name="Rectangle 23"/>
            <p:cNvSpPr/>
            <p:nvPr/>
          </p:nvSpPr>
          <p:spPr bwMode="auto">
            <a:xfrm rot="5400000">
              <a:off x="2538774"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25" name="Rectangle 24"/>
            <p:cNvSpPr/>
            <p:nvPr/>
          </p:nvSpPr>
          <p:spPr bwMode="auto">
            <a:xfrm rot="5400000">
              <a:off x="2681650"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26" name="Rectangle 25"/>
            <p:cNvSpPr/>
            <p:nvPr/>
          </p:nvSpPr>
          <p:spPr bwMode="auto">
            <a:xfrm rot="5400000">
              <a:off x="2824526"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27" name="Rectangle 26"/>
            <p:cNvSpPr/>
            <p:nvPr/>
          </p:nvSpPr>
          <p:spPr bwMode="auto">
            <a:xfrm rot="5400000">
              <a:off x="2967402"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rot="5400000">
              <a:off x="3110278"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29" name="Rectangle 28"/>
            <p:cNvSpPr/>
            <p:nvPr/>
          </p:nvSpPr>
          <p:spPr bwMode="auto">
            <a:xfrm rot="5400000">
              <a:off x="3253154"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30" name="Rectangle 29"/>
            <p:cNvSpPr/>
            <p:nvPr/>
          </p:nvSpPr>
          <p:spPr bwMode="auto">
            <a:xfrm rot="5400000">
              <a:off x="3396030"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31" name="Rectangle 30"/>
            <p:cNvSpPr/>
            <p:nvPr/>
          </p:nvSpPr>
          <p:spPr bwMode="auto">
            <a:xfrm rot="5400000">
              <a:off x="3538906"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32" name="Rectangle 31"/>
            <p:cNvSpPr/>
            <p:nvPr/>
          </p:nvSpPr>
          <p:spPr bwMode="auto">
            <a:xfrm rot="5400000">
              <a:off x="3681782"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33" name="Rectangle 32"/>
            <p:cNvSpPr/>
            <p:nvPr/>
          </p:nvSpPr>
          <p:spPr bwMode="auto">
            <a:xfrm rot="5400000">
              <a:off x="3824658"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34" name="Rectangle 33"/>
            <p:cNvSpPr/>
            <p:nvPr/>
          </p:nvSpPr>
          <p:spPr bwMode="auto">
            <a:xfrm rot="5400000">
              <a:off x="3967534"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35" name="Rectangle 34"/>
            <p:cNvSpPr/>
            <p:nvPr/>
          </p:nvSpPr>
          <p:spPr bwMode="auto">
            <a:xfrm rot="5400000">
              <a:off x="4110410"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grpSp>
      <p:sp>
        <p:nvSpPr>
          <p:cNvPr id="36" name="Rectangle 3"/>
          <p:cNvSpPr txBox="1">
            <a:spLocks noChangeArrowheads="1"/>
          </p:cNvSpPr>
          <p:nvPr/>
        </p:nvSpPr>
        <p:spPr bwMode="auto">
          <a:xfrm>
            <a:off x="214282" y="1142984"/>
            <a:ext cx="8715436" cy="22145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85750" indent="-285750" algn="just" rtl="0" eaLnBrk="1" hangingPunct="1">
              <a:spcBef>
                <a:spcPts val="300"/>
              </a:spcBef>
              <a:spcAft>
                <a:spcPts val="300"/>
              </a:spcAft>
              <a:buClr>
                <a:srgbClr val="A90025"/>
              </a:buClr>
              <a:buSzPct val="120000"/>
              <a:buFont typeface="Lucida Grande" charset="0"/>
              <a:buChar char="●"/>
            </a:pPr>
            <a:r>
              <a:rPr lang="de" sz="1400" b="1" i="0" u="none" baseline="0">
                <a:latin typeface="+mn-lt"/>
              </a:rPr>
              <a:t>Einer nach dem anderen wurden die fünf ursprünglichen Affen (die das Besprühen erlebt hatten) ersetzt.</a:t>
            </a:r>
          </a:p>
          <a:p>
            <a:pPr marL="285750" indent="-285750" algn="just" rtl="0" eaLnBrk="1" hangingPunct="1">
              <a:spcBef>
                <a:spcPts val="300"/>
              </a:spcBef>
              <a:spcAft>
                <a:spcPts val="300"/>
              </a:spcAft>
              <a:buClr>
                <a:srgbClr val="A90025"/>
              </a:buClr>
              <a:buSzPct val="120000"/>
              <a:buFont typeface="Lucida Grande" charset="0"/>
              <a:buChar char="●"/>
            </a:pPr>
            <a:r>
              <a:rPr lang="de" sz="1400" b="1" i="0" u="none" baseline="0">
                <a:latin typeface="+mn-lt"/>
              </a:rPr>
              <a:t>Das Szenario wurde mit jedem neuen Affen wiederholt, bis keiner der Affen mehr im Käfig war, die das Besprühen selbst erlebt hatten.</a:t>
            </a:r>
          </a:p>
        </p:txBody>
      </p:sp>
      <p:pic>
        <p:nvPicPr>
          <p:cNvPr id="37" name="Picture 13" descr="banana1.jpg"/>
          <p:cNvPicPr>
            <a:picLocks noChangeAspect="1"/>
          </p:cNvPicPr>
          <p:nvPr/>
        </p:nvPicPr>
        <p:blipFill>
          <a:blip r:embed="rId4" cstate="print"/>
          <a:stretch>
            <a:fillRect/>
          </a:stretch>
        </p:blipFill>
        <p:spPr>
          <a:xfrm rot="18840787">
            <a:off x="4286840" y="2849719"/>
            <a:ext cx="524706" cy="351149"/>
          </a:xfrm>
          <a:prstGeom prst="rect">
            <a:avLst/>
          </a:prstGeom>
        </p:spPr>
      </p:pic>
      <p:sp>
        <p:nvSpPr>
          <p:cNvPr id="38" name="Rectangle 37"/>
          <p:cNvSpPr/>
          <p:nvPr/>
        </p:nvSpPr>
        <p:spPr bwMode="auto">
          <a:xfrm>
            <a:off x="500034" y="5929330"/>
            <a:ext cx="5429288" cy="71438"/>
          </a:xfrm>
          <a:prstGeom prst="rect">
            <a:avLst/>
          </a:prstGeom>
          <a:blipFill>
            <a:blip r:embed="rId5"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39" name="Rectangle 38"/>
          <p:cNvSpPr/>
          <p:nvPr/>
        </p:nvSpPr>
        <p:spPr bwMode="auto">
          <a:xfrm>
            <a:off x="185735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40" name="Rectangle 39"/>
          <p:cNvSpPr/>
          <p:nvPr/>
        </p:nvSpPr>
        <p:spPr bwMode="auto">
          <a:xfrm>
            <a:off x="214310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41" name="Rectangle 40"/>
          <p:cNvSpPr/>
          <p:nvPr/>
        </p:nvSpPr>
        <p:spPr bwMode="auto">
          <a:xfrm>
            <a:off x="242886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42" name="Rectangle 41"/>
          <p:cNvSpPr/>
          <p:nvPr/>
        </p:nvSpPr>
        <p:spPr bwMode="auto">
          <a:xfrm>
            <a:off x="271461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43" name="Rectangle 42"/>
          <p:cNvSpPr/>
          <p:nvPr/>
        </p:nvSpPr>
        <p:spPr bwMode="auto">
          <a:xfrm>
            <a:off x="300036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44" name="Rectangle 43"/>
          <p:cNvSpPr/>
          <p:nvPr/>
        </p:nvSpPr>
        <p:spPr bwMode="auto">
          <a:xfrm>
            <a:off x="328611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45" name="Rectangle 44"/>
          <p:cNvSpPr/>
          <p:nvPr/>
        </p:nvSpPr>
        <p:spPr bwMode="auto">
          <a:xfrm>
            <a:off x="357186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46" name="Rectangle 45"/>
          <p:cNvSpPr/>
          <p:nvPr/>
        </p:nvSpPr>
        <p:spPr bwMode="auto">
          <a:xfrm>
            <a:off x="385762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47" name="Rectangle 46"/>
          <p:cNvSpPr/>
          <p:nvPr/>
        </p:nvSpPr>
        <p:spPr bwMode="auto">
          <a:xfrm>
            <a:off x="414337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48" name="Rectangle 47"/>
          <p:cNvSpPr/>
          <p:nvPr/>
        </p:nvSpPr>
        <p:spPr bwMode="auto">
          <a:xfrm>
            <a:off x="442912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49" name="Rectangle 48"/>
          <p:cNvSpPr/>
          <p:nvPr/>
        </p:nvSpPr>
        <p:spPr bwMode="auto">
          <a:xfrm>
            <a:off x="471487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50" name="Rectangle 49"/>
          <p:cNvSpPr/>
          <p:nvPr/>
        </p:nvSpPr>
        <p:spPr bwMode="auto">
          <a:xfrm>
            <a:off x="500062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51" name="Rectangle 50"/>
          <p:cNvSpPr/>
          <p:nvPr/>
        </p:nvSpPr>
        <p:spPr bwMode="auto">
          <a:xfrm>
            <a:off x="528638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52" name="Rectangle 51"/>
          <p:cNvSpPr/>
          <p:nvPr/>
        </p:nvSpPr>
        <p:spPr bwMode="auto">
          <a:xfrm>
            <a:off x="557213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53" name="Rectangle 52"/>
          <p:cNvSpPr/>
          <p:nvPr/>
        </p:nvSpPr>
        <p:spPr bwMode="auto">
          <a:xfrm>
            <a:off x="585788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54" name="Rectangle 53"/>
          <p:cNvSpPr/>
          <p:nvPr/>
        </p:nvSpPr>
        <p:spPr bwMode="auto">
          <a:xfrm>
            <a:off x="1857356" y="3286124"/>
            <a:ext cx="4071966" cy="71438"/>
          </a:xfrm>
          <a:prstGeom prst="rect">
            <a:avLst/>
          </a:prstGeom>
          <a:gradFill flip="none" rotWithShape="1">
            <a:gsLst>
              <a:gs pos="0">
                <a:srgbClr val="8488C4"/>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55" name="Rectangle 54"/>
          <p:cNvSpPr/>
          <p:nvPr/>
        </p:nvSpPr>
        <p:spPr bwMode="auto">
          <a:xfrm>
            <a:off x="500034" y="3286124"/>
            <a:ext cx="1357322" cy="2643206"/>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56" name="Freeform 86"/>
          <p:cNvSpPr/>
          <p:nvPr/>
        </p:nvSpPr>
        <p:spPr bwMode="auto">
          <a:xfrm>
            <a:off x="4572000" y="2143116"/>
            <a:ext cx="48507" cy="673894"/>
          </a:xfrm>
          <a:custGeom>
            <a:avLst/>
            <a:gdLst>
              <a:gd name="connsiteX0" fmla="*/ 31966 w 48507"/>
              <a:gd name="connsiteY0" fmla="*/ 673894 h 673894"/>
              <a:gd name="connsiteX1" fmla="*/ 27203 w 48507"/>
              <a:gd name="connsiteY1" fmla="*/ 666750 h 673894"/>
              <a:gd name="connsiteX2" fmla="*/ 31966 w 48507"/>
              <a:gd name="connsiteY2" fmla="*/ 628650 h 673894"/>
              <a:gd name="connsiteX3" fmla="*/ 31966 w 48507"/>
              <a:gd name="connsiteY3" fmla="*/ 578644 h 673894"/>
              <a:gd name="connsiteX4" fmla="*/ 34347 w 48507"/>
              <a:gd name="connsiteY4" fmla="*/ 571500 h 673894"/>
              <a:gd name="connsiteX5" fmla="*/ 41491 w 48507"/>
              <a:gd name="connsiteY5" fmla="*/ 566738 h 673894"/>
              <a:gd name="connsiteX6" fmla="*/ 43872 w 48507"/>
              <a:gd name="connsiteY6" fmla="*/ 559594 h 673894"/>
              <a:gd name="connsiteX7" fmla="*/ 39109 w 48507"/>
              <a:gd name="connsiteY7" fmla="*/ 483394 h 673894"/>
              <a:gd name="connsiteX8" fmla="*/ 34347 w 48507"/>
              <a:gd name="connsiteY8" fmla="*/ 466725 h 673894"/>
              <a:gd name="connsiteX9" fmla="*/ 29584 w 48507"/>
              <a:gd name="connsiteY9" fmla="*/ 459582 h 673894"/>
              <a:gd name="connsiteX10" fmla="*/ 27203 w 48507"/>
              <a:gd name="connsiteY10" fmla="*/ 452438 h 673894"/>
              <a:gd name="connsiteX11" fmla="*/ 20059 w 48507"/>
              <a:gd name="connsiteY11" fmla="*/ 438150 h 673894"/>
              <a:gd name="connsiteX12" fmla="*/ 22441 w 48507"/>
              <a:gd name="connsiteY12" fmla="*/ 421482 h 673894"/>
              <a:gd name="connsiteX13" fmla="*/ 29584 w 48507"/>
              <a:gd name="connsiteY13" fmla="*/ 397669 h 673894"/>
              <a:gd name="connsiteX14" fmla="*/ 31966 w 48507"/>
              <a:gd name="connsiteY14" fmla="*/ 385763 h 673894"/>
              <a:gd name="connsiteX15" fmla="*/ 29584 w 48507"/>
              <a:gd name="connsiteY15" fmla="*/ 347663 h 673894"/>
              <a:gd name="connsiteX16" fmla="*/ 27203 w 48507"/>
              <a:gd name="connsiteY16" fmla="*/ 338138 h 673894"/>
              <a:gd name="connsiteX17" fmla="*/ 24822 w 48507"/>
              <a:gd name="connsiteY17" fmla="*/ 283369 h 673894"/>
              <a:gd name="connsiteX18" fmla="*/ 22441 w 48507"/>
              <a:gd name="connsiteY18" fmla="*/ 276225 h 673894"/>
              <a:gd name="connsiteX19" fmla="*/ 20059 w 48507"/>
              <a:gd name="connsiteY19" fmla="*/ 266700 h 673894"/>
              <a:gd name="connsiteX20" fmla="*/ 17678 w 48507"/>
              <a:gd name="connsiteY20" fmla="*/ 223838 h 673894"/>
              <a:gd name="connsiteX21" fmla="*/ 12916 w 48507"/>
              <a:gd name="connsiteY21" fmla="*/ 209550 h 673894"/>
              <a:gd name="connsiteX22" fmla="*/ 10534 w 48507"/>
              <a:gd name="connsiteY22" fmla="*/ 202407 h 673894"/>
              <a:gd name="connsiteX23" fmla="*/ 12916 w 48507"/>
              <a:gd name="connsiteY23" fmla="*/ 180975 h 673894"/>
              <a:gd name="connsiteX24" fmla="*/ 15297 w 48507"/>
              <a:gd name="connsiteY24" fmla="*/ 169069 h 673894"/>
              <a:gd name="connsiteX25" fmla="*/ 17678 w 48507"/>
              <a:gd name="connsiteY25" fmla="*/ 154782 h 673894"/>
              <a:gd name="connsiteX26" fmla="*/ 15297 w 48507"/>
              <a:gd name="connsiteY26" fmla="*/ 85725 h 673894"/>
              <a:gd name="connsiteX27" fmla="*/ 12916 w 48507"/>
              <a:gd name="connsiteY27" fmla="*/ 78582 h 673894"/>
              <a:gd name="connsiteX28" fmla="*/ 5772 w 48507"/>
              <a:gd name="connsiteY28" fmla="*/ 54769 h 673894"/>
              <a:gd name="connsiteX29" fmla="*/ 5772 w 48507"/>
              <a:gd name="connsiteY29" fmla="*/ 0 h 67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507" h="673894">
                <a:moveTo>
                  <a:pt x="31966" y="673894"/>
                </a:moveTo>
                <a:cubicBezTo>
                  <a:pt x="30378" y="671513"/>
                  <a:pt x="27382" y="669606"/>
                  <a:pt x="27203" y="666750"/>
                </a:cubicBezTo>
                <a:cubicBezTo>
                  <a:pt x="25848" y="645074"/>
                  <a:pt x="27263" y="642754"/>
                  <a:pt x="31966" y="628650"/>
                </a:cubicBezTo>
                <a:cubicBezTo>
                  <a:pt x="29961" y="594578"/>
                  <a:pt x="26167" y="598939"/>
                  <a:pt x="31966" y="578644"/>
                </a:cubicBezTo>
                <a:cubicBezTo>
                  <a:pt x="32656" y="576230"/>
                  <a:pt x="32779" y="573460"/>
                  <a:pt x="34347" y="571500"/>
                </a:cubicBezTo>
                <a:cubicBezTo>
                  <a:pt x="36135" y="569265"/>
                  <a:pt x="39110" y="568325"/>
                  <a:pt x="41491" y="566738"/>
                </a:cubicBezTo>
                <a:cubicBezTo>
                  <a:pt x="42285" y="564357"/>
                  <a:pt x="43872" y="562104"/>
                  <a:pt x="43872" y="559594"/>
                </a:cubicBezTo>
                <a:cubicBezTo>
                  <a:pt x="43872" y="452267"/>
                  <a:pt x="48507" y="516285"/>
                  <a:pt x="39109" y="483394"/>
                </a:cubicBezTo>
                <a:cubicBezTo>
                  <a:pt x="38092" y="479835"/>
                  <a:pt x="36250" y="470530"/>
                  <a:pt x="34347" y="466725"/>
                </a:cubicBezTo>
                <a:cubicBezTo>
                  <a:pt x="33067" y="464165"/>
                  <a:pt x="31172" y="461963"/>
                  <a:pt x="29584" y="459582"/>
                </a:cubicBezTo>
                <a:cubicBezTo>
                  <a:pt x="28790" y="457201"/>
                  <a:pt x="28325" y="454683"/>
                  <a:pt x="27203" y="452438"/>
                </a:cubicBezTo>
                <a:cubicBezTo>
                  <a:pt x="17968" y="433965"/>
                  <a:pt x="26049" y="456114"/>
                  <a:pt x="20059" y="438150"/>
                </a:cubicBezTo>
                <a:cubicBezTo>
                  <a:pt x="20853" y="432594"/>
                  <a:pt x="21437" y="427004"/>
                  <a:pt x="22441" y="421482"/>
                </a:cubicBezTo>
                <a:cubicBezTo>
                  <a:pt x="23881" y="413563"/>
                  <a:pt x="27098" y="405128"/>
                  <a:pt x="29584" y="397669"/>
                </a:cubicBezTo>
                <a:cubicBezTo>
                  <a:pt x="30864" y="393829"/>
                  <a:pt x="31172" y="389732"/>
                  <a:pt x="31966" y="385763"/>
                </a:cubicBezTo>
                <a:cubicBezTo>
                  <a:pt x="31172" y="373063"/>
                  <a:pt x="30850" y="360325"/>
                  <a:pt x="29584" y="347663"/>
                </a:cubicBezTo>
                <a:cubicBezTo>
                  <a:pt x="29258" y="344407"/>
                  <a:pt x="27445" y="341402"/>
                  <a:pt x="27203" y="338138"/>
                </a:cubicBezTo>
                <a:cubicBezTo>
                  <a:pt x="25853" y="319914"/>
                  <a:pt x="26223" y="301589"/>
                  <a:pt x="24822" y="283369"/>
                </a:cubicBezTo>
                <a:cubicBezTo>
                  <a:pt x="24630" y="280866"/>
                  <a:pt x="23131" y="278639"/>
                  <a:pt x="22441" y="276225"/>
                </a:cubicBezTo>
                <a:cubicBezTo>
                  <a:pt x="21542" y="273078"/>
                  <a:pt x="20853" y="269875"/>
                  <a:pt x="20059" y="266700"/>
                </a:cubicBezTo>
                <a:cubicBezTo>
                  <a:pt x="19265" y="252413"/>
                  <a:pt x="19453" y="238037"/>
                  <a:pt x="17678" y="223838"/>
                </a:cubicBezTo>
                <a:cubicBezTo>
                  <a:pt x="17055" y="218857"/>
                  <a:pt x="14504" y="214313"/>
                  <a:pt x="12916" y="209550"/>
                </a:cubicBezTo>
                <a:lnTo>
                  <a:pt x="10534" y="202407"/>
                </a:lnTo>
                <a:cubicBezTo>
                  <a:pt x="11328" y="195263"/>
                  <a:pt x="11899" y="188091"/>
                  <a:pt x="12916" y="180975"/>
                </a:cubicBezTo>
                <a:cubicBezTo>
                  <a:pt x="13488" y="176968"/>
                  <a:pt x="14573" y="173051"/>
                  <a:pt x="15297" y="169069"/>
                </a:cubicBezTo>
                <a:cubicBezTo>
                  <a:pt x="16161" y="164319"/>
                  <a:pt x="16884" y="159544"/>
                  <a:pt x="17678" y="154782"/>
                </a:cubicBezTo>
                <a:cubicBezTo>
                  <a:pt x="16884" y="131763"/>
                  <a:pt x="16734" y="108713"/>
                  <a:pt x="15297" y="85725"/>
                </a:cubicBezTo>
                <a:cubicBezTo>
                  <a:pt x="15140" y="83220"/>
                  <a:pt x="13606" y="80995"/>
                  <a:pt x="12916" y="78582"/>
                </a:cubicBezTo>
                <a:cubicBezTo>
                  <a:pt x="5715" y="53381"/>
                  <a:pt x="17093" y="88737"/>
                  <a:pt x="5772" y="54769"/>
                </a:cubicBezTo>
                <a:cubicBezTo>
                  <a:pt x="0" y="37449"/>
                  <a:pt x="5772" y="18256"/>
                  <a:pt x="5772" y="0"/>
                </a:cubicBezTo>
              </a:path>
            </a:pathLst>
          </a:cu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57" name="TextBox 77"/>
          <p:cNvSpPr txBox="1"/>
          <p:nvPr/>
        </p:nvSpPr>
        <p:spPr>
          <a:xfrm rot="16200000">
            <a:off x="-999034" y="4570878"/>
            <a:ext cx="2571768" cy="430887"/>
          </a:xfrm>
          <a:prstGeom prst="rect">
            <a:avLst/>
          </a:prstGeom>
          <a:noFill/>
        </p:spPr>
        <p:txBody>
          <a:bodyPr wrap="square" rtlCol="0">
            <a:spAutoFit/>
          </a:bodyPr>
          <a:lstStyle/>
          <a:p>
            <a:pPr algn="l" rtl="0"/>
            <a:r>
              <a:rPr lang="de" sz="1100" b="0" i="0" u="none" baseline="0">
                <a:latin typeface="Calibri" pitchFamily="34" charset="0"/>
              </a:rPr>
              <a:t>Siehe: Dr. H. Harlow</a:t>
            </a:r>
          </a:p>
          <a:p>
            <a:pPr algn="l" rtl="0"/>
            <a:r>
              <a:rPr lang="de" sz="1100" b="0" i="0" u="none" baseline="0">
                <a:latin typeface="Calibri" pitchFamily="34" charset="0"/>
              </a:rPr>
              <a:t>University of Wisconsin - Madison</a:t>
            </a:r>
            <a:endParaRPr lang="de" sz="1100" dirty="0">
              <a:latin typeface="Calibri" pitchFamily="34" charset="0"/>
            </a:endParaRPr>
          </a:p>
        </p:txBody>
      </p:sp>
      <p:sp>
        <p:nvSpPr>
          <p:cNvPr id="59" name="Titre 1"/>
          <p:cNvSpPr>
            <a:spLocks noGrp="1"/>
          </p:cNvSpPr>
          <p:nvPr>
            <p:ph type="title"/>
          </p:nvPr>
        </p:nvSpPr>
        <p:spPr>
          <a:xfrm>
            <a:off x="457200" y="274638"/>
            <a:ext cx="8218488" cy="635000"/>
          </a:xfrm>
        </p:spPr>
        <p:txBody>
          <a:bodyPr/>
          <a:lstStyle/>
          <a:p>
            <a:pPr algn="l" rtl="0"/>
            <a:r>
              <a:rPr lang="de" b="1" i="0" u="none" baseline="0"/>
              <a:t>Bananen-Experiment</a:t>
            </a:r>
            <a:endParaRPr lang="de" dirty="0"/>
          </a:p>
        </p:txBody>
      </p:sp>
      <p:sp>
        <p:nvSpPr>
          <p:cNvPr id="58" name="Espace réservé du pied de page 3"/>
          <p:cNvSpPr>
            <a:spLocks noGrp="1"/>
          </p:cNvSpPr>
          <p:nvPr>
            <p:ph type="ftr" sz="quarter" idx="4294967295"/>
          </p:nvPr>
        </p:nvSpPr>
        <p:spPr>
          <a:xfrm>
            <a:off x="457200" y="6411913"/>
            <a:ext cx="6336000" cy="365125"/>
          </a:xfrm>
          <a:prstGeom prst="rect">
            <a:avLst/>
          </a:prstGeom>
        </p:spPr>
        <p:txBody>
          <a:bodyPr/>
          <a:lstStyle/>
          <a:p>
            <a:pPr algn="l" rtl="0">
              <a:defRPr/>
            </a:pPr>
            <a:r>
              <a:rPr lang="de" sz="1000" b="0" i="0" u="none" baseline="0" dirty="0"/>
              <a:t>H3SE-Integrationskit - TCG 4.2 – Zusammenarbeit im Team, hierarchische Beziehung/Jährliches Mitarbeitergespräch – V2</a:t>
            </a:r>
            <a:endParaRPr lang="de" altLang="fr-FR" sz="1000" dirty="0"/>
          </a:p>
        </p:txBody>
      </p:sp>
    </p:spTree>
    <p:extLst>
      <p:ext uri="{BB962C8B-B14F-4D97-AF65-F5344CB8AC3E}">
        <p14:creationId xmlns:p14="http://schemas.microsoft.com/office/powerpoint/2010/main" xmlns="" val="5274657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294967295"/>
          </p:nvPr>
        </p:nvSpPr>
        <p:spPr>
          <a:xfrm>
            <a:off x="6553200" y="6411913"/>
            <a:ext cx="725488" cy="365125"/>
          </a:xfrm>
          <a:prstGeom prst="rect">
            <a:avLst/>
          </a:prstGeom>
        </p:spPr>
        <p:txBody>
          <a:bodyPr/>
          <a:lstStyle/>
          <a:p>
            <a:pPr algn="r" rtl="0"/>
            <a:fld id="{02164524-7C97-8945-A4B0-CAF166782E85}" type="slidenum">
              <a:rPr/>
              <a:pPr algn="r" rtl="0"/>
              <a:t>14</a:t>
            </a:fld>
            <a:endParaRPr lang="de" altLang="fr-FR"/>
          </a:p>
        </p:txBody>
      </p:sp>
      <p:pic>
        <p:nvPicPr>
          <p:cNvPr id="6" name="Picture 81" descr="monkey7.jpg"/>
          <p:cNvPicPr>
            <a:picLocks noChangeAspect="1"/>
          </p:cNvPicPr>
          <p:nvPr/>
        </p:nvPicPr>
        <p:blipFill>
          <a:blip r:embed="rId2" cstate="print">
            <a:duotone>
              <a:schemeClr val="accent3">
                <a:shade val="45000"/>
                <a:satMod val="135000"/>
              </a:schemeClr>
              <a:prstClr val="white"/>
            </a:duotone>
          </a:blip>
          <a:stretch>
            <a:fillRect/>
          </a:stretch>
        </p:blipFill>
        <p:spPr>
          <a:xfrm>
            <a:off x="2214546" y="4032254"/>
            <a:ext cx="857256" cy="896944"/>
          </a:xfrm>
          <a:prstGeom prst="rect">
            <a:avLst/>
          </a:prstGeom>
        </p:spPr>
      </p:pic>
      <p:pic>
        <p:nvPicPr>
          <p:cNvPr id="7" name="Picture 79" descr="monkey2.jpg"/>
          <p:cNvPicPr>
            <a:picLocks noChangeAspect="1"/>
          </p:cNvPicPr>
          <p:nvPr/>
        </p:nvPicPr>
        <p:blipFill>
          <a:blip r:embed="rId3" cstate="print">
            <a:duotone>
              <a:schemeClr val="accent4">
                <a:shade val="45000"/>
                <a:satMod val="135000"/>
              </a:schemeClr>
              <a:prstClr val="white"/>
            </a:duotone>
          </a:blip>
          <a:stretch>
            <a:fillRect/>
          </a:stretch>
        </p:blipFill>
        <p:spPr>
          <a:xfrm>
            <a:off x="2571736" y="5072074"/>
            <a:ext cx="571504" cy="833724"/>
          </a:xfrm>
          <a:prstGeom prst="rect">
            <a:avLst/>
          </a:prstGeom>
        </p:spPr>
      </p:pic>
      <p:pic>
        <p:nvPicPr>
          <p:cNvPr id="8" name="Picture 78" descr="monkey2.jpg"/>
          <p:cNvPicPr>
            <a:picLocks noChangeAspect="1"/>
          </p:cNvPicPr>
          <p:nvPr/>
        </p:nvPicPr>
        <p:blipFill>
          <a:blip r:embed="rId3" cstate="print">
            <a:duotone>
              <a:schemeClr val="accent4">
                <a:shade val="45000"/>
                <a:satMod val="135000"/>
              </a:schemeClr>
              <a:prstClr val="white"/>
            </a:duotone>
          </a:blip>
          <a:stretch>
            <a:fillRect/>
          </a:stretch>
        </p:blipFill>
        <p:spPr>
          <a:xfrm>
            <a:off x="3143240" y="4786322"/>
            <a:ext cx="571504" cy="833724"/>
          </a:xfrm>
          <a:prstGeom prst="rect">
            <a:avLst/>
          </a:prstGeom>
        </p:spPr>
      </p:pic>
      <p:pic>
        <p:nvPicPr>
          <p:cNvPr id="9" name="Picture 71" descr="monkey2.jpg"/>
          <p:cNvPicPr>
            <a:picLocks noChangeAspect="1"/>
          </p:cNvPicPr>
          <p:nvPr/>
        </p:nvPicPr>
        <p:blipFill>
          <a:blip r:embed="rId3" cstate="print">
            <a:duotone>
              <a:schemeClr val="accent4">
                <a:shade val="45000"/>
                <a:satMod val="135000"/>
              </a:schemeClr>
              <a:prstClr val="white"/>
            </a:duotone>
          </a:blip>
          <a:stretch>
            <a:fillRect/>
          </a:stretch>
        </p:blipFill>
        <p:spPr>
          <a:xfrm>
            <a:off x="3571868" y="5072074"/>
            <a:ext cx="571504" cy="833724"/>
          </a:xfrm>
          <a:prstGeom prst="rect">
            <a:avLst/>
          </a:prstGeom>
        </p:spPr>
      </p:pic>
      <p:pic>
        <p:nvPicPr>
          <p:cNvPr id="10" name="Picture 76" descr="monkey2.jpg"/>
          <p:cNvPicPr>
            <a:picLocks noChangeAspect="1"/>
          </p:cNvPicPr>
          <p:nvPr/>
        </p:nvPicPr>
        <p:blipFill>
          <a:blip r:embed="rId3" cstate="print">
            <a:duotone>
              <a:schemeClr val="accent4">
                <a:shade val="45000"/>
                <a:satMod val="135000"/>
              </a:schemeClr>
              <a:prstClr val="white"/>
            </a:duotone>
          </a:blip>
          <a:stretch>
            <a:fillRect/>
          </a:stretch>
        </p:blipFill>
        <p:spPr>
          <a:xfrm>
            <a:off x="1928794" y="4500570"/>
            <a:ext cx="571504" cy="833724"/>
          </a:xfrm>
          <a:prstGeom prst="rect">
            <a:avLst/>
          </a:prstGeom>
        </p:spPr>
      </p:pic>
      <p:grpSp>
        <p:nvGrpSpPr>
          <p:cNvPr id="2" name="Group 44"/>
          <p:cNvGrpSpPr/>
          <p:nvPr/>
        </p:nvGrpSpPr>
        <p:grpSpPr>
          <a:xfrm rot="7823472">
            <a:off x="1435300" y="4341849"/>
            <a:ext cx="3479258" cy="312091"/>
            <a:chOff x="1071538" y="2310819"/>
            <a:chExt cx="3479258" cy="312091"/>
          </a:xfrm>
        </p:grpSpPr>
        <p:sp>
          <p:nvSpPr>
            <p:cNvPr id="12" name="Rectangle 11"/>
            <p:cNvSpPr/>
            <p:nvPr/>
          </p:nvSpPr>
          <p:spPr bwMode="auto">
            <a:xfrm>
              <a:off x="1071538" y="2310819"/>
              <a:ext cx="3479258" cy="46611"/>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1071538" y="2571744"/>
              <a:ext cx="3334776" cy="51166"/>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rot="5400000">
              <a:off x="111001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rot="5400000">
              <a:off x="125289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rot="5400000">
              <a:off x="139576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rot="5400000">
              <a:off x="153864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rot="5400000">
              <a:off x="168151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19" name="Rectangle 18"/>
            <p:cNvSpPr/>
            <p:nvPr/>
          </p:nvSpPr>
          <p:spPr bwMode="auto">
            <a:xfrm rot="5400000">
              <a:off x="182439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20" name="Rectangle 19"/>
            <p:cNvSpPr/>
            <p:nvPr/>
          </p:nvSpPr>
          <p:spPr bwMode="auto">
            <a:xfrm rot="5400000">
              <a:off x="196727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21" name="Rectangle 20"/>
            <p:cNvSpPr/>
            <p:nvPr/>
          </p:nvSpPr>
          <p:spPr bwMode="auto">
            <a:xfrm rot="5400000">
              <a:off x="211014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rot="5400000">
              <a:off x="225302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23" name="Rectangle 22"/>
            <p:cNvSpPr/>
            <p:nvPr/>
          </p:nvSpPr>
          <p:spPr bwMode="auto">
            <a:xfrm rot="5400000">
              <a:off x="239589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24" name="Rectangle 23"/>
            <p:cNvSpPr/>
            <p:nvPr/>
          </p:nvSpPr>
          <p:spPr bwMode="auto">
            <a:xfrm rot="5400000">
              <a:off x="253877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25" name="Rectangle 24"/>
            <p:cNvSpPr/>
            <p:nvPr/>
          </p:nvSpPr>
          <p:spPr bwMode="auto">
            <a:xfrm rot="5400000">
              <a:off x="268165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26" name="Rectangle 25"/>
            <p:cNvSpPr/>
            <p:nvPr/>
          </p:nvSpPr>
          <p:spPr bwMode="auto">
            <a:xfrm rot="5400000">
              <a:off x="282452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27" name="Rectangle 26"/>
            <p:cNvSpPr/>
            <p:nvPr/>
          </p:nvSpPr>
          <p:spPr bwMode="auto">
            <a:xfrm rot="5400000">
              <a:off x="296740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rot="5400000">
              <a:off x="311027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29" name="Rectangle 28"/>
            <p:cNvSpPr/>
            <p:nvPr/>
          </p:nvSpPr>
          <p:spPr bwMode="auto">
            <a:xfrm rot="5400000">
              <a:off x="325315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30" name="Rectangle 29"/>
            <p:cNvSpPr/>
            <p:nvPr/>
          </p:nvSpPr>
          <p:spPr bwMode="auto">
            <a:xfrm rot="5400000">
              <a:off x="339603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31" name="Rectangle 30"/>
            <p:cNvSpPr/>
            <p:nvPr/>
          </p:nvSpPr>
          <p:spPr bwMode="auto">
            <a:xfrm rot="5400000">
              <a:off x="353890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32" name="Rectangle 31"/>
            <p:cNvSpPr/>
            <p:nvPr/>
          </p:nvSpPr>
          <p:spPr bwMode="auto">
            <a:xfrm rot="5400000">
              <a:off x="368178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33" name="Rectangle 32"/>
            <p:cNvSpPr/>
            <p:nvPr/>
          </p:nvSpPr>
          <p:spPr bwMode="auto">
            <a:xfrm rot="5400000">
              <a:off x="382465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34" name="Rectangle 33"/>
            <p:cNvSpPr/>
            <p:nvPr/>
          </p:nvSpPr>
          <p:spPr bwMode="auto">
            <a:xfrm rot="5400000">
              <a:off x="396753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35" name="Rectangle 34"/>
            <p:cNvSpPr/>
            <p:nvPr/>
          </p:nvSpPr>
          <p:spPr bwMode="auto">
            <a:xfrm rot="5400000">
              <a:off x="411041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grpSp>
      <p:sp>
        <p:nvSpPr>
          <p:cNvPr id="36" name="Rectangle 3"/>
          <p:cNvSpPr txBox="1">
            <a:spLocks noChangeArrowheads="1"/>
          </p:cNvSpPr>
          <p:nvPr/>
        </p:nvSpPr>
        <p:spPr bwMode="auto">
          <a:xfrm>
            <a:off x="214282" y="1142984"/>
            <a:ext cx="8715436" cy="22145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85750" indent="-285750" algn="l" rtl="0" eaLnBrk="1" hangingPunct="1">
              <a:spcBef>
                <a:spcPts val="300"/>
              </a:spcBef>
              <a:spcAft>
                <a:spcPts val="300"/>
              </a:spcAft>
              <a:buClr>
                <a:srgbClr val="A90025"/>
              </a:buClr>
              <a:buSzPct val="120000"/>
              <a:buFont typeface="Lucida Grande" charset="0"/>
              <a:buChar char="●"/>
            </a:pPr>
            <a:r>
              <a:rPr lang="de" sz="1400" b="1" i="0" u="none" baseline="0">
                <a:latin typeface="+mn-lt"/>
              </a:rPr>
              <a:t>Einer dieser Affen der „zweiten Generation“ wurde seinerseits ersetzt, und das Szenario wiederholte sich von Neuem.</a:t>
            </a:r>
          </a:p>
          <a:p>
            <a:pPr marL="285750" indent="-285750" algn="l" rtl="0" eaLnBrk="1" hangingPunct="1">
              <a:spcBef>
                <a:spcPts val="300"/>
              </a:spcBef>
              <a:spcAft>
                <a:spcPts val="300"/>
              </a:spcAft>
              <a:buClr>
                <a:srgbClr val="A90025"/>
              </a:buClr>
              <a:buSzPct val="120000"/>
              <a:buFont typeface="Lucida Grande" charset="0"/>
              <a:buChar char="●"/>
            </a:pPr>
            <a:r>
              <a:rPr lang="de" sz="1400" b="1" i="0" u="none" baseline="0">
                <a:latin typeface="+mn-lt"/>
              </a:rPr>
              <a:t>Alle Affen waren zu „Wächtern“ der </a:t>
            </a:r>
            <a:r>
              <a:rPr lang="de" sz="1400" b="1" i="0" u="none" baseline="0"/>
              <a:t>„</a:t>
            </a:r>
            <a:r>
              <a:rPr lang="de" sz="1400" b="1" i="0" u="none" baseline="0">
                <a:latin typeface="+mn-lt"/>
              </a:rPr>
              <a:t>Regel“</a:t>
            </a:r>
            <a:r>
              <a:rPr lang="de" sz="1400" b="1" i="0" u="none" baseline="0"/>
              <a:t> geworden, ohne dass sie selbst den Grund dafür, dass die Leiter nicht benutzt werden durfte, erfahren hatten.</a:t>
            </a:r>
            <a:endParaRPr lang="de" sz="1400" b="1" dirty="0">
              <a:latin typeface="+mn-lt"/>
            </a:endParaRPr>
          </a:p>
        </p:txBody>
      </p:sp>
      <p:pic>
        <p:nvPicPr>
          <p:cNvPr id="37" name="Picture 13" descr="banana1.jpg"/>
          <p:cNvPicPr>
            <a:picLocks noChangeAspect="1"/>
          </p:cNvPicPr>
          <p:nvPr/>
        </p:nvPicPr>
        <p:blipFill>
          <a:blip r:embed="rId5" cstate="print"/>
          <a:stretch>
            <a:fillRect/>
          </a:stretch>
        </p:blipFill>
        <p:spPr>
          <a:xfrm rot="18840787">
            <a:off x="4286840" y="2849719"/>
            <a:ext cx="524706" cy="351149"/>
          </a:xfrm>
          <a:prstGeom prst="rect">
            <a:avLst/>
          </a:prstGeom>
        </p:spPr>
      </p:pic>
      <p:sp>
        <p:nvSpPr>
          <p:cNvPr id="38" name="Rectangle 37"/>
          <p:cNvSpPr/>
          <p:nvPr/>
        </p:nvSpPr>
        <p:spPr bwMode="auto">
          <a:xfrm>
            <a:off x="500034" y="5929330"/>
            <a:ext cx="5429288" cy="71438"/>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39" name="Rectangle 38"/>
          <p:cNvSpPr/>
          <p:nvPr/>
        </p:nvSpPr>
        <p:spPr bwMode="auto">
          <a:xfrm>
            <a:off x="185735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40" name="Rectangle 39"/>
          <p:cNvSpPr/>
          <p:nvPr/>
        </p:nvSpPr>
        <p:spPr bwMode="auto">
          <a:xfrm>
            <a:off x="214310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41" name="Rectangle 40"/>
          <p:cNvSpPr/>
          <p:nvPr/>
        </p:nvSpPr>
        <p:spPr bwMode="auto">
          <a:xfrm>
            <a:off x="242886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42" name="Rectangle 41"/>
          <p:cNvSpPr/>
          <p:nvPr/>
        </p:nvSpPr>
        <p:spPr bwMode="auto">
          <a:xfrm>
            <a:off x="271461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43" name="Rectangle 42"/>
          <p:cNvSpPr/>
          <p:nvPr/>
        </p:nvSpPr>
        <p:spPr bwMode="auto">
          <a:xfrm>
            <a:off x="300036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44" name="Rectangle 43"/>
          <p:cNvSpPr/>
          <p:nvPr/>
        </p:nvSpPr>
        <p:spPr bwMode="auto">
          <a:xfrm>
            <a:off x="328611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45" name="Rectangle 44"/>
          <p:cNvSpPr/>
          <p:nvPr/>
        </p:nvSpPr>
        <p:spPr bwMode="auto">
          <a:xfrm>
            <a:off x="357186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46" name="Rectangle 45"/>
          <p:cNvSpPr/>
          <p:nvPr/>
        </p:nvSpPr>
        <p:spPr bwMode="auto">
          <a:xfrm>
            <a:off x="385762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47" name="Rectangle 46"/>
          <p:cNvSpPr/>
          <p:nvPr/>
        </p:nvSpPr>
        <p:spPr bwMode="auto">
          <a:xfrm>
            <a:off x="414337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48" name="Rectangle 47"/>
          <p:cNvSpPr/>
          <p:nvPr/>
        </p:nvSpPr>
        <p:spPr bwMode="auto">
          <a:xfrm>
            <a:off x="442912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49" name="Rectangle 48"/>
          <p:cNvSpPr/>
          <p:nvPr/>
        </p:nvSpPr>
        <p:spPr bwMode="auto">
          <a:xfrm>
            <a:off x="471487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50" name="Rectangle 49"/>
          <p:cNvSpPr/>
          <p:nvPr/>
        </p:nvSpPr>
        <p:spPr bwMode="auto">
          <a:xfrm>
            <a:off x="500062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51" name="Rectangle 50"/>
          <p:cNvSpPr/>
          <p:nvPr/>
        </p:nvSpPr>
        <p:spPr bwMode="auto">
          <a:xfrm>
            <a:off x="528638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52" name="Rectangle 51"/>
          <p:cNvSpPr/>
          <p:nvPr/>
        </p:nvSpPr>
        <p:spPr bwMode="auto">
          <a:xfrm>
            <a:off x="557213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53" name="Rectangle 52"/>
          <p:cNvSpPr/>
          <p:nvPr/>
        </p:nvSpPr>
        <p:spPr bwMode="auto">
          <a:xfrm>
            <a:off x="585788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54" name="Rectangle 53"/>
          <p:cNvSpPr/>
          <p:nvPr/>
        </p:nvSpPr>
        <p:spPr bwMode="auto">
          <a:xfrm>
            <a:off x="1857356" y="3286124"/>
            <a:ext cx="4071966" cy="71438"/>
          </a:xfrm>
          <a:prstGeom prst="rect">
            <a:avLst/>
          </a:prstGeom>
          <a:gradFill flip="none" rotWithShape="1">
            <a:gsLst>
              <a:gs pos="0">
                <a:srgbClr val="8488C4"/>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55" name="Rectangle 54"/>
          <p:cNvSpPr/>
          <p:nvPr/>
        </p:nvSpPr>
        <p:spPr bwMode="auto">
          <a:xfrm>
            <a:off x="500034" y="3286124"/>
            <a:ext cx="1357322" cy="2643206"/>
          </a:xfrm>
          <a:prstGeom prst="rect">
            <a:avLst/>
          </a:prstGeom>
          <a:blipFill>
            <a:blip r:embed="rId7"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56" name="Freeform 86"/>
          <p:cNvSpPr/>
          <p:nvPr/>
        </p:nvSpPr>
        <p:spPr bwMode="auto">
          <a:xfrm>
            <a:off x="4572000" y="2143116"/>
            <a:ext cx="48507" cy="673894"/>
          </a:xfrm>
          <a:custGeom>
            <a:avLst/>
            <a:gdLst>
              <a:gd name="connsiteX0" fmla="*/ 31966 w 48507"/>
              <a:gd name="connsiteY0" fmla="*/ 673894 h 673894"/>
              <a:gd name="connsiteX1" fmla="*/ 27203 w 48507"/>
              <a:gd name="connsiteY1" fmla="*/ 666750 h 673894"/>
              <a:gd name="connsiteX2" fmla="*/ 31966 w 48507"/>
              <a:gd name="connsiteY2" fmla="*/ 628650 h 673894"/>
              <a:gd name="connsiteX3" fmla="*/ 31966 w 48507"/>
              <a:gd name="connsiteY3" fmla="*/ 578644 h 673894"/>
              <a:gd name="connsiteX4" fmla="*/ 34347 w 48507"/>
              <a:gd name="connsiteY4" fmla="*/ 571500 h 673894"/>
              <a:gd name="connsiteX5" fmla="*/ 41491 w 48507"/>
              <a:gd name="connsiteY5" fmla="*/ 566738 h 673894"/>
              <a:gd name="connsiteX6" fmla="*/ 43872 w 48507"/>
              <a:gd name="connsiteY6" fmla="*/ 559594 h 673894"/>
              <a:gd name="connsiteX7" fmla="*/ 39109 w 48507"/>
              <a:gd name="connsiteY7" fmla="*/ 483394 h 673894"/>
              <a:gd name="connsiteX8" fmla="*/ 34347 w 48507"/>
              <a:gd name="connsiteY8" fmla="*/ 466725 h 673894"/>
              <a:gd name="connsiteX9" fmla="*/ 29584 w 48507"/>
              <a:gd name="connsiteY9" fmla="*/ 459582 h 673894"/>
              <a:gd name="connsiteX10" fmla="*/ 27203 w 48507"/>
              <a:gd name="connsiteY10" fmla="*/ 452438 h 673894"/>
              <a:gd name="connsiteX11" fmla="*/ 20059 w 48507"/>
              <a:gd name="connsiteY11" fmla="*/ 438150 h 673894"/>
              <a:gd name="connsiteX12" fmla="*/ 22441 w 48507"/>
              <a:gd name="connsiteY12" fmla="*/ 421482 h 673894"/>
              <a:gd name="connsiteX13" fmla="*/ 29584 w 48507"/>
              <a:gd name="connsiteY13" fmla="*/ 397669 h 673894"/>
              <a:gd name="connsiteX14" fmla="*/ 31966 w 48507"/>
              <a:gd name="connsiteY14" fmla="*/ 385763 h 673894"/>
              <a:gd name="connsiteX15" fmla="*/ 29584 w 48507"/>
              <a:gd name="connsiteY15" fmla="*/ 347663 h 673894"/>
              <a:gd name="connsiteX16" fmla="*/ 27203 w 48507"/>
              <a:gd name="connsiteY16" fmla="*/ 338138 h 673894"/>
              <a:gd name="connsiteX17" fmla="*/ 24822 w 48507"/>
              <a:gd name="connsiteY17" fmla="*/ 283369 h 673894"/>
              <a:gd name="connsiteX18" fmla="*/ 22441 w 48507"/>
              <a:gd name="connsiteY18" fmla="*/ 276225 h 673894"/>
              <a:gd name="connsiteX19" fmla="*/ 20059 w 48507"/>
              <a:gd name="connsiteY19" fmla="*/ 266700 h 673894"/>
              <a:gd name="connsiteX20" fmla="*/ 17678 w 48507"/>
              <a:gd name="connsiteY20" fmla="*/ 223838 h 673894"/>
              <a:gd name="connsiteX21" fmla="*/ 12916 w 48507"/>
              <a:gd name="connsiteY21" fmla="*/ 209550 h 673894"/>
              <a:gd name="connsiteX22" fmla="*/ 10534 w 48507"/>
              <a:gd name="connsiteY22" fmla="*/ 202407 h 673894"/>
              <a:gd name="connsiteX23" fmla="*/ 12916 w 48507"/>
              <a:gd name="connsiteY23" fmla="*/ 180975 h 673894"/>
              <a:gd name="connsiteX24" fmla="*/ 15297 w 48507"/>
              <a:gd name="connsiteY24" fmla="*/ 169069 h 673894"/>
              <a:gd name="connsiteX25" fmla="*/ 17678 w 48507"/>
              <a:gd name="connsiteY25" fmla="*/ 154782 h 673894"/>
              <a:gd name="connsiteX26" fmla="*/ 15297 w 48507"/>
              <a:gd name="connsiteY26" fmla="*/ 85725 h 673894"/>
              <a:gd name="connsiteX27" fmla="*/ 12916 w 48507"/>
              <a:gd name="connsiteY27" fmla="*/ 78582 h 673894"/>
              <a:gd name="connsiteX28" fmla="*/ 5772 w 48507"/>
              <a:gd name="connsiteY28" fmla="*/ 54769 h 673894"/>
              <a:gd name="connsiteX29" fmla="*/ 5772 w 48507"/>
              <a:gd name="connsiteY29" fmla="*/ 0 h 67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507" h="673894">
                <a:moveTo>
                  <a:pt x="31966" y="673894"/>
                </a:moveTo>
                <a:cubicBezTo>
                  <a:pt x="30378" y="671513"/>
                  <a:pt x="27382" y="669606"/>
                  <a:pt x="27203" y="666750"/>
                </a:cubicBezTo>
                <a:cubicBezTo>
                  <a:pt x="25848" y="645074"/>
                  <a:pt x="27263" y="642754"/>
                  <a:pt x="31966" y="628650"/>
                </a:cubicBezTo>
                <a:cubicBezTo>
                  <a:pt x="29961" y="594578"/>
                  <a:pt x="26167" y="598939"/>
                  <a:pt x="31966" y="578644"/>
                </a:cubicBezTo>
                <a:cubicBezTo>
                  <a:pt x="32656" y="576230"/>
                  <a:pt x="32779" y="573460"/>
                  <a:pt x="34347" y="571500"/>
                </a:cubicBezTo>
                <a:cubicBezTo>
                  <a:pt x="36135" y="569265"/>
                  <a:pt x="39110" y="568325"/>
                  <a:pt x="41491" y="566738"/>
                </a:cubicBezTo>
                <a:cubicBezTo>
                  <a:pt x="42285" y="564357"/>
                  <a:pt x="43872" y="562104"/>
                  <a:pt x="43872" y="559594"/>
                </a:cubicBezTo>
                <a:cubicBezTo>
                  <a:pt x="43872" y="452267"/>
                  <a:pt x="48507" y="516285"/>
                  <a:pt x="39109" y="483394"/>
                </a:cubicBezTo>
                <a:cubicBezTo>
                  <a:pt x="38092" y="479835"/>
                  <a:pt x="36250" y="470530"/>
                  <a:pt x="34347" y="466725"/>
                </a:cubicBezTo>
                <a:cubicBezTo>
                  <a:pt x="33067" y="464165"/>
                  <a:pt x="31172" y="461963"/>
                  <a:pt x="29584" y="459582"/>
                </a:cubicBezTo>
                <a:cubicBezTo>
                  <a:pt x="28790" y="457201"/>
                  <a:pt x="28325" y="454683"/>
                  <a:pt x="27203" y="452438"/>
                </a:cubicBezTo>
                <a:cubicBezTo>
                  <a:pt x="17968" y="433965"/>
                  <a:pt x="26049" y="456114"/>
                  <a:pt x="20059" y="438150"/>
                </a:cubicBezTo>
                <a:cubicBezTo>
                  <a:pt x="20853" y="432594"/>
                  <a:pt x="21437" y="427004"/>
                  <a:pt x="22441" y="421482"/>
                </a:cubicBezTo>
                <a:cubicBezTo>
                  <a:pt x="23881" y="413563"/>
                  <a:pt x="27098" y="405128"/>
                  <a:pt x="29584" y="397669"/>
                </a:cubicBezTo>
                <a:cubicBezTo>
                  <a:pt x="30864" y="393829"/>
                  <a:pt x="31172" y="389732"/>
                  <a:pt x="31966" y="385763"/>
                </a:cubicBezTo>
                <a:cubicBezTo>
                  <a:pt x="31172" y="373063"/>
                  <a:pt x="30850" y="360325"/>
                  <a:pt x="29584" y="347663"/>
                </a:cubicBezTo>
                <a:cubicBezTo>
                  <a:pt x="29258" y="344407"/>
                  <a:pt x="27445" y="341402"/>
                  <a:pt x="27203" y="338138"/>
                </a:cubicBezTo>
                <a:cubicBezTo>
                  <a:pt x="25853" y="319914"/>
                  <a:pt x="26223" y="301589"/>
                  <a:pt x="24822" y="283369"/>
                </a:cubicBezTo>
                <a:cubicBezTo>
                  <a:pt x="24630" y="280866"/>
                  <a:pt x="23131" y="278639"/>
                  <a:pt x="22441" y="276225"/>
                </a:cubicBezTo>
                <a:cubicBezTo>
                  <a:pt x="21542" y="273078"/>
                  <a:pt x="20853" y="269875"/>
                  <a:pt x="20059" y="266700"/>
                </a:cubicBezTo>
                <a:cubicBezTo>
                  <a:pt x="19265" y="252413"/>
                  <a:pt x="19453" y="238037"/>
                  <a:pt x="17678" y="223838"/>
                </a:cubicBezTo>
                <a:cubicBezTo>
                  <a:pt x="17055" y="218857"/>
                  <a:pt x="14504" y="214313"/>
                  <a:pt x="12916" y="209550"/>
                </a:cubicBezTo>
                <a:lnTo>
                  <a:pt x="10534" y="202407"/>
                </a:lnTo>
                <a:cubicBezTo>
                  <a:pt x="11328" y="195263"/>
                  <a:pt x="11899" y="188091"/>
                  <a:pt x="12916" y="180975"/>
                </a:cubicBezTo>
                <a:cubicBezTo>
                  <a:pt x="13488" y="176968"/>
                  <a:pt x="14573" y="173051"/>
                  <a:pt x="15297" y="169069"/>
                </a:cubicBezTo>
                <a:cubicBezTo>
                  <a:pt x="16161" y="164319"/>
                  <a:pt x="16884" y="159544"/>
                  <a:pt x="17678" y="154782"/>
                </a:cubicBezTo>
                <a:cubicBezTo>
                  <a:pt x="16884" y="131763"/>
                  <a:pt x="16734" y="108713"/>
                  <a:pt x="15297" y="85725"/>
                </a:cubicBezTo>
                <a:cubicBezTo>
                  <a:pt x="15140" y="83220"/>
                  <a:pt x="13606" y="80995"/>
                  <a:pt x="12916" y="78582"/>
                </a:cubicBezTo>
                <a:cubicBezTo>
                  <a:pt x="5715" y="53381"/>
                  <a:pt x="17093" y="88737"/>
                  <a:pt x="5772" y="54769"/>
                </a:cubicBezTo>
                <a:cubicBezTo>
                  <a:pt x="0" y="37449"/>
                  <a:pt x="5772" y="18256"/>
                  <a:pt x="5772" y="0"/>
                </a:cubicBezTo>
              </a:path>
            </a:pathLst>
          </a:cu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57" name="TextBox 77"/>
          <p:cNvSpPr txBox="1"/>
          <p:nvPr/>
        </p:nvSpPr>
        <p:spPr>
          <a:xfrm rot="16200000">
            <a:off x="-999034" y="4570878"/>
            <a:ext cx="2571768" cy="430887"/>
          </a:xfrm>
          <a:prstGeom prst="rect">
            <a:avLst/>
          </a:prstGeom>
          <a:noFill/>
        </p:spPr>
        <p:txBody>
          <a:bodyPr wrap="square" rtlCol="0">
            <a:spAutoFit/>
          </a:bodyPr>
          <a:lstStyle/>
          <a:p>
            <a:pPr algn="l" rtl="0"/>
            <a:r>
              <a:rPr lang="de" sz="1100" b="0" i="0" u="none" baseline="0">
                <a:latin typeface="Calibri" pitchFamily="34" charset="0"/>
              </a:rPr>
              <a:t>Siehe: Dr. H. Harlow</a:t>
            </a:r>
          </a:p>
          <a:p>
            <a:pPr algn="l" rtl="0"/>
            <a:r>
              <a:rPr lang="de" sz="1100" b="0" i="0" u="none" baseline="0">
                <a:latin typeface="Calibri" pitchFamily="34" charset="0"/>
              </a:rPr>
              <a:t>University of Wisconsin - Madison</a:t>
            </a:r>
            <a:endParaRPr lang="de" sz="1100" dirty="0">
              <a:latin typeface="Calibri" pitchFamily="34" charset="0"/>
            </a:endParaRPr>
          </a:p>
        </p:txBody>
      </p:sp>
      <p:sp>
        <p:nvSpPr>
          <p:cNvPr id="59" name="Titre 1"/>
          <p:cNvSpPr>
            <a:spLocks noGrp="1"/>
          </p:cNvSpPr>
          <p:nvPr>
            <p:ph type="title"/>
          </p:nvPr>
        </p:nvSpPr>
        <p:spPr>
          <a:xfrm>
            <a:off x="457200" y="274638"/>
            <a:ext cx="8218488" cy="635000"/>
          </a:xfrm>
        </p:spPr>
        <p:txBody>
          <a:bodyPr/>
          <a:lstStyle/>
          <a:p>
            <a:pPr algn="l" rtl="0"/>
            <a:r>
              <a:rPr lang="de" b="1" i="0" u="none" baseline="0"/>
              <a:t>Bananen-Experiment</a:t>
            </a:r>
            <a:endParaRPr lang="de" dirty="0"/>
          </a:p>
        </p:txBody>
      </p:sp>
      <p:sp>
        <p:nvSpPr>
          <p:cNvPr id="58" name="Espace réservé du pied de page 3"/>
          <p:cNvSpPr>
            <a:spLocks noGrp="1"/>
          </p:cNvSpPr>
          <p:nvPr>
            <p:ph type="ftr" sz="quarter" idx="4294967295"/>
          </p:nvPr>
        </p:nvSpPr>
        <p:spPr>
          <a:xfrm>
            <a:off x="457200" y="6411913"/>
            <a:ext cx="6336000" cy="365125"/>
          </a:xfrm>
          <a:prstGeom prst="rect">
            <a:avLst/>
          </a:prstGeom>
        </p:spPr>
        <p:txBody>
          <a:bodyPr/>
          <a:lstStyle/>
          <a:p>
            <a:pPr algn="l" rtl="0">
              <a:defRPr/>
            </a:pPr>
            <a:r>
              <a:rPr lang="de" sz="1000" b="0" i="0" u="none" baseline="0" dirty="0"/>
              <a:t>H3SE-Integrationskit - TCG 4.2 – Zusammenarbeit im Team, hierarchische Beziehung/Jährliches Mitarbeitergespräch – V2</a:t>
            </a:r>
            <a:endParaRPr lang="de" altLang="fr-FR" sz="1000" dirty="0"/>
          </a:p>
        </p:txBody>
      </p:sp>
    </p:spTree>
    <p:extLst>
      <p:ext uri="{BB962C8B-B14F-4D97-AF65-F5344CB8AC3E}">
        <p14:creationId xmlns:p14="http://schemas.microsoft.com/office/powerpoint/2010/main" xmlns="" val="21400424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294967295"/>
          </p:nvPr>
        </p:nvSpPr>
        <p:spPr>
          <a:xfrm>
            <a:off x="6553200" y="6411913"/>
            <a:ext cx="725488" cy="365125"/>
          </a:xfrm>
          <a:prstGeom prst="rect">
            <a:avLst/>
          </a:prstGeom>
        </p:spPr>
        <p:txBody>
          <a:bodyPr/>
          <a:lstStyle/>
          <a:p>
            <a:pPr algn="r" rtl="0"/>
            <a:fld id="{02164524-7C97-8945-A4B0-CAF166782E85}" type="slidenum">
              <a:rPr/>
              <a:pPr algn="r" rtl="0"/>
              <a:t>15</a:t>
            </a:fld>
            <a:endParaRPr lang="de" altLang="fr-FR"/>
          </a:p>
        </p:txBody>
      </p:sp>
      <p:pic>
        <p:nvPicPr>
          <p:cNvPr id="6" name="Picture 83" descr="monkey7.jpg"/>
          <p:cNvPicPr>
            <a:picLocks noChangeAspect="1"/>
          </p:cNvPicPr>
          <p:nvPr/>
        </p:nvPicPr>
        <p:blipFill>
          <a:blip r:embed="rId3" cstate="print">
            <a:duotone>
              <a:schemeClr val="accent3">
                <a:shade val="45000"/>
                <a:satMod val="135000"/>
              </a:schemeClr>
              <a:prstClr val="white"/>
            </a:duotone>
          </a:blip>
          <a:stretch>
            <a:fillRect/>
          </a:stretch>
        </p:blipFill>
        <p:spPr>
          <a:xfrm>
            <a:off x="5000628" y="5000636"/>
            <a:ext cx="857256" cy="896944"/>
          </a:xfrm>
          <a:prstGeom prst="rect">
            <a:avLst/>
          </a:prstGeom>
        </p:spPr>
      </p:pic>
      <p:pic>
        <p:nvPicPr>
          <p:cNvPr id="7" name="Picture 82" descr="monkey7.jpg"/>
          <p:cNvPicPr>
            <a:picLocks noChangeAspect="1"/>
          </p:cNvPicPr>
          <p:nvPr/>
        </p:nvPicPr>
        <p:blipFill>
          <a:blip r:embed="rId3" cstate="print">
            <a:duotone>
              <a:schemeClr val="accent3">
                <a:shade val="45000"/>
                <a:satMod val="135000"/>
              </a:schemeClr>
              <a:prstClr val="white"/>
            </a:duotone>
          </a:blip>
          <a:stretch>
            <a:fillRect/>
          </a:stretch>
        </p:blipFill>
        <p:spPr>
          <a:xfrm>
            <a:off x="4214810" y="4857760"/>
            <a:ext cx="857256" cy="896944"/>
          </a:xfrm>
          <a:prstGeom prst="rect">
            <a:avLst/>
          </a:prstGeom>
        </p:spPr>
      </p:pic>
      <p:pic>
        <p:nvPicPr>
          <p:cNvPr id="8" name="Picture 80" descr="monkey7.jpg"/>
          <p:cNvPicPr>
            <a:picLocks noChangeAspect="1"/>
          </p:cNvPicPr>
          <p:nvPr/>
        </p:nvPicPr>
        <p:blipFill>
          <a:blip r:embed="rId3" cstate="print">
            <a:duotone>
              <a:schemeClr val="accent3">
                <a:shade val="45000"/>
                <a:satMod val="135000"/>
              </a:schemeClr>
              <a:prstClr val="white"/>
            </a:duotone>
          </a:blip>
          <a:stretch>
            <a:fillRect/>
          </a:stretch>
        </p:blipFill>
        <p:spPr>
          <a:xfrm>
            <a:off x="3357554" y="5032386"/>
            <a:ext cx="857256" cy="896944"/>
          </a:xfrm>
          <a:prstGeom prst="rect">
            <a:avLst/>
          </a:prstGeom>
        </p:spPr>
      </p:pic>
      <p:pic>
        <p:nvPicPr>
          <p:cNvPr id="9" name="Picture 87" descr="monkey7.jpg"/>
          <p:cNvPicPr>
            <a:picLocks noChangeAspect="1"/>
          </p:cNvPicPr>
          <p:nvPr/>
        </p:nvPicPr>
        <p:blipFill>
          <a:blip r:embed="rId3" cstate="print">
            <a:duotone>
              <a:schemeClr val="accent3">
                <a:shade val="45000"/>
                <a:satMod val="135000"/>
              </a:schemeClr>
              <a:prstClr val="white"/>
            </a:duotone>
          </a:blip>
          <a:stretch>
            <a:fillRect/>
          </a:stretch>
        </p:blipFill>
        <p:spPr>
          <a:xfrm>
            <a:off x="1714480" y="5032386"/>
            <a:ext cx="857256" cy="896944"/>
          </a:xfrm>
          <a:prstGeom prst="rect">
            <a:avLst/>
          </a:prstGeom>
        </p:spPr>
      </p:pic>
      <p:pic>
        <p:nvPicPr>
          <p:cNvPr id="10" name="Picture 81" descr="monkey7.jpg"/>
          <p:cNvPicPr>
            <a:picLocks noChangeAspect="1"/>
          </p:cNvPicPr>
          <p:nvPr/>
        </p:nvPicPr>
        <p:blipFill>
          <a:blip r:embed="rId3" cstate="print">
            <a:duotone>
              <a:schemeClr val="accent3">
                <a:shade val="45000"/>
                <a:satMod val="135000"/>
              </a:schemeClr>
              <a:prstClr val="white"/>
            </a:duotone>
          </a:blip>
          <a:stretch>
            <a:fillRect/>
          </a:stretch>
        </p:blipFill>
        <p:spPr>
          <a:xfrm>
            <a:off x="2571736" y="5000636"/>
            <a:ext cx="857256" cy="896944"/>
          </a:xfrm>
          <a:prstGeom prst="rect">
            <a:avLst/>
          </a:prstGeom>
        </p:spPr>
      </p:pic>
      <p:grpSp>
        <p:nvGrpSpPr>
          <p:cNvPr id="2" name="Group 44"/>
          <p:cNvGrpSpPr/>
          <p:nvPr/>
        </p:nvGrpSpPr>
        <p:grpSpPr>
          <a:xfrm rot="7823472">
            <a:off x="1435300" y="4341849"/>
            <a:ext cx="3479258" cy="312091"/>
            <a:chOff x="1071538" y="2310819"/>
            <a:chExt cx="3479258" cy="312091"/>
          </a:xfrm>
        </p:grpSpPr>
        <p:sp>
          <p:nvSpPr>
            <p:cNvPr id="12" name="Rectangle 11"/>
            <p:cNvSpPr/>
            <p:nvPr/>
          </p:nvSpPr>
          <p:spPr bwMode="auto">
            <a:xfrm>
              <a:off x="1071538" y="2310819"/>
              <a:ext cx="3479258" cy="46611"/>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1071538" y="2571744"/>
              <a:ext cx="3334776" cy="51166"/>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rot="5400000">
              <a:off x="111001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rot="5400000">
              <a:off x="125289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rot="5400000">
              <a:off x="139576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rot="5400000">
              <a:off x="153864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rot="5400000">
              <a:off x="168151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19" name="Rectangle 18"/>
            <p:cNvSpPr/>
            <p:nvPr/>
          </p:nvSpPr>
          <p:spPr bwMode="auto">
            <a:xfrm rot="5400000">
              <a:off x="182439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20" name="Rectangle 19"/>
            <p:cNvSpPr/>
            <p:nvPr/>
          </p:nvSpPr>
          <p:spPr bwMode="auto">
            <a:xfrm rot="5400000">
              <a:off x="196727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21" name="Rectangle 20"/>
            <p:cNvSpPr/>
            <p:nvPr/>
          </p:nvSpPr>
          <p:spPr bwMode="auto">
            <a:xfrm rot="5400000">
              <a:off x="211014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rot="5400000">
              <a:off x="225302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23" name="Rectangle 22"/>
            <p:cNvSpPr/>
            <p:nvPr/>
          </p:nvSpPr>
          <p:spPr bwMode="auto">
            <a:xfrm rot="5400000">
              <a:off x="239589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24" name="Rectangle 23"/>
            <p:cNvSpPr/>
            <p:nvPr/>
          </p:nvSpPr>
          <p:spPr bwMode="auto">
            <a:xfrm rot="5400000">
              <a:off x="253877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25" name="Rectangle 24"/>
            <p:cNvSpPr/>
            <p:nvPr/>
          </p:nvSpPr>
          <p:spPr bwMode="auto">
            <a:xfrm rot="5400000">
              <a:off x="268165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26" name="Rectangle 25"/>
            <p:cNvSpPr/>
            <p:nvPr/>
          </p:nvSpPr>
          <p:spPr bwMode="auto">
            <a:xfrm rot="5400000">
              <a:off x="282452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27" name="Rectangle 26"/>
            <p:cNvSpPr/>
            <p:nvPr/>
          </p:nvSpPr>
          <p:spPr bwMode="auto">
            <a:xfrm rot="5400000">
              <a:off x="296740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rot="5400000">
              <a:off x="311027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29" name="Rectangle 28"/>
            <p:cNvSpPr/>
            <p:nvPr/>
          </p:nvSpPr>
          <p:spPr bwMode="auto">
            <a:xfrm rot="5400000">
              <a:off x="325315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30" name="Rectangle 29"/>
            <p:cNvSpPr/>
            <p:nvPr/>
          </p:nvSpPr>
          <p:spPr bwMode="auto">
            <a:xfrm rot="5400000">
              <a:off x="339603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31" name="Rectangle 30"/>
            <p:cNvSpPr/>
            <p:nvPr/>
          </p:nvSpPr>
          <p:spPr bwMode="auto">
            <a:xfrm rot="5400000">
              <a:off x="353890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32" name="Rectangle 31"/>
            <p:cNvSpPr/>
            <p:nvPr/>
          </p:nvSpPr>
          <p:spPr bwMode="auto">
            <a:xfrm rot="5400000">
              <a:off x="368178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33" name="Rectangle 32"/>
            <p:cNvSpPr/>
            <p:nvPr/>
          </p:nvSpPr>
          <p:spPr bwMode="auto">
            <a:xfrm rot="5400000">
              <a:off x="382465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34" name="Rectangle 33"/>
            <p:cNvSpPr/>
            <p:nvPr/>
          </p:nvSpPr>
          <p:spPr bwMode="auto">
            <a:xfrm rot="5400000">
              <a:off x="396753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35" name="Rectangle 34"/>
            <p:cNvSpPr/>
            <p:nvPr/>
          </p:nvSpPr>
          <p:spPr bwMode="auto">
            <a:xfrm rot="5400000">
              <a:off x="411041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grpSp>
      <p:sp>
        <p:nvSpPr>
          <p:cNvPr id="36" name="Rectangle 3"/>
          <p:cNvSpPr txBox="1">
            <a:spLocks noChangeArrowheads="1"/>
          </p:cNvSpPr>
          <p:nvPr/>
        </p:nvSpPr>
        <p:spPr bwMode="auto">
          <a:xfrm>
            <a:off x="214282" y="1142984"/>
            <a:ext cx="8715436" cy="19288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85750" indent="-285750" algn="l" rtl="0" eaLnBrk="1" hangingPunct="1">
              <a:spcBef>
                <a:spcPts val="300"/>
              </a:spcBef>
              <a:spcAft>
                <a:spcPts val="300"/>
              </a:spcAft>
              <a:buClr>
                <a:srgbClr val="A90025"/>
              </a:buClr>
              <a:buSzPct val="120000"/>
              <a:buFont typeface="Lucida Grande" charset="0"/>
              <a:buChar char="●"/>
            </a:pPr>
            <a:r>
              <a:rPr lang="de" sz="1400" b="1" i="0" u="none" baseline="0">
                <a:latin typeface="+mn-lt"/>
              </a:rPr>
              <a:t>Nennen wir das das „kollektive Bewusstsein“, die Art und Weise, wie wir das schon immer gemacht haben“, die Art und Weise, wie die Dinge hier laufen“.</a:t>
            </a:r>
          </a:p>
          <a:p>
            <a:pPr marL="285750" indent="-285750" algn="l" rtl="0" eaLnBrk="1" hangingPunct="1">
              <a:spcBef>
                <a:spcPts val="300"/>
              </a:spcBef>
              <a:spcAft>
                <a:spcPts val="300"/>
              </a:spcAft>
              <a:buClr>
                <a:srgbClr val="A90025"/>
              </a:buClr>
              <a:buSzPct val="120000"/>
              <a:buFont typeface="Lucida Grande" charset="0"/>
              <a:buChar char="●"/>
            </a:pPr>
            <a:r>
              <a:rPr lang="de" sz="1400" b="1" i="0" u="none" baseline="0">
                <a:latin typeface="+mn-lt"/>
              </a:rPr>
              <a:t>In unserer Welt sind die Ergebnisse dieselben:</a:t>
            </a:r>
          </a:p>
          <a:p>
            <a:pPr marL="447675" lvl="1" indent="-180975" algn="l" defTabSz="533400" rtl="0" eaLnBrk="1" hangingPunct="1">
              <a:spcBef>
                <a:spcPts val="300"/>
              </a:spcBef>
              <a:spcAft>
                <a:spcPts val="300"/>
              </a:spcAft>
              <a:buClr>
                <a:srgbClr val="A90025"/>
              </a:buClr>
              <a:buSzPct val="120000"/>
              <a:buFont typeface="Lucida Grande" charset="0"/>
              <a:buChar char="-"/>
            </a:pPr>
            <a:r>
              <a:rPr lang="de" sz="1400" b="1" i="0" u="none" baseline="0">
                <a:latin typeface="+mn-lt"/>
              </a:rPr>
              <a:t>Verbreitung schlechter Gewohnheiten, negative Konditionierung, Unterdrückung jedes Hinterfragens … all das kann für jeden sehr </a:t>
            </a:r>
            <a:r>
              <a:rPr lang="de" sz="1400" b="1" i="0" u="sng" baseline="0">
                <a:latin typeface="+mn-lt"/>
              </a:rPr>
              <a:t>frustrierend</a:t>
            </a:r>
            <a:r>
              <a:rPr lang="de" sz="1400" b="1" i="0" u="none" baseline="0">
                <a:latin typeface="+mn-lt"/>
              </a:rPr>
              <a:t> sein, der versucht, eine positive Veränderung einzuleiten, insbesondere, wenn es um Verhaltensweise geht.</a:t>
            </a:r>
            <a:endParaRPr lang="de" sz="1400" b="1" dirty="0">
              <a:latin typeface="+mn-lt"/>
            </a:endParaRPr>
          </a:p>
        </p:txBody>
      </p:sp>
      <p:pic>
        <p:nvPicPr>
          <p:cNvPr id="37" name="Picture 13" descr="banana1.jpg"/>
          <p:cNvPicPr>
            <a:picLocks noChangeAspect="1"/>
          </p:cNvPicPr>
          <p:nvPr/>
        </p:nvPicPr>
        <p:blipFill>
          <a:blip r:embed="rId5" cstate="print"/>
          <a:stretch>
            <a:fillRect/>
          </a:stretch>
        </p:blipFill>
        <p:spPr>
          <a:xfrm rot="18840787">
            <a:off x="4286840" y="2849719"/>
            <a:ext cx="524706" cy="351149"/>
          </a:xfrm>
          <a:prstGeom prst="rect">
            <a:avLst/>
          </a:prstGeom>
        </p:spPr>
      </p:pic>
      <p:sp>
        <p:nvSpPr>
          <p:cNvPr id="38" name="Rectangle 37"/>
          <p:cNvSpPr/>
          <p:nvPr/>
        </p:nvSpPr>
        <p:spPr bwMode="auto">
          <a:xfrm>
            <a:off x="500034" y="5929330"/>
            <a:ext cx="5429288" cy="71438"/>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39" name="Rectangle 38"/>
          <p:cNvSpPr/>
          <p:nvPr/>
        </p:nvSpPr>
        <p:spPr bwMode="auto">
          <a:xfrm>
            <a:off x="185735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40" name="Rectangle 39"/>
          <p:cNvSpPr/>
          <p:nvPr/>
        </p:nvSpPr>
        <p:spPr bwMode="auto">
          <a:xfrm>
            <a:off x="214310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41" name="Rectangle 40"/>
          <p:cNvSpPr/>
          <p:nvPr/>
        </p:nvSpPr>
        <p:spPr bwMode="auto">
          <a:xfrm>
            <a:off x="242886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42" name="Rectangle 41"/>
          <p:cNvSpPr/>
          <p:nvPr/>
        </p:nvSpPr>
        <p:spPr bwMode="auto">
          <a:xfrm>
            <a:off x="271461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43" name="Rectangle 42"/>
          <p:cNvSpPr/>
          <p:nvPr/>
        </p:nvSpPr>
        <p:spPr bwMode="auto">
          <a:xfrm>
            <a:off x="300036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44" name="Rectangle 43"/>
          <p:cNvSpPr/>
          <p:nvPr/>
        </p:nvSpPr>
        <p:spPr bwMode="auto">
          <a:xfrm>
            <a:off x="328611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45" name="Rectangle 44"/>
          <p:cNvSpPr/>
          <p:nvPr/>
        </p:nvSpPr>
        <p:spPr bwMode="auto">
          <a:xfrm>
            <a:off x="357186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46" name="Rectangle 45"/>
          <p:cNvSpPr/>
          <p:nvPr/>
        </p:nvSpPr>
        <p:spPr bwMode="auto">
          <a:xfrm>
            <a:off x="385762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47" name="Rectangle 46"/>
          <p:cNvSpPr/>
          <p:nvPr/>
        </p:nvSpPr>
        <p:spPr bwMode="auto">
          <a:xfrm>
            <a:off x="414337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48" name="Rectangle 47"/>
          <p:cNvSpPr/>
          <p:nvPr/>
        </p:nvSpPr>
        <p:spPr bwMode="auto">
          <a:xfrm>
            <a:off x="442912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49" name="Rectangle 48"/>
          <p:cNvSpPr/>
          <p:nvPr/>
        </p:nvSpPr>
        <p:spPr bwMode="auto">
          <a:xfrm>
            <a:off x="471487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50" name="Rectangle 49"/>
          <p:cNvSpPr/>
          <p:nvPr/>
        </p:nvSpPr>
        <p:spPr bwMode="auto">
          <a:xfrm>
            <a:off x="500062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51" name="Rectangle 50"/>
          <p:cNvSpPr/>
          <p:nvPr/>
        </p:nvSpPr>
        <p:spPr bwMode="auto">
          <a:xfrm>
            <a:off x="528638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52" name="Rectangle 51"/>
          <p:cNvSpPr/>
          <p:nvPr/>
        </p:nvSpPr>
        <p:spPr bwMode="auto">
          <a:xfrm>
            <a:off x="557213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53" name="Rectangle 52"/>
          <p:cNvSpPr/>
          <p:nvPr/>
        </p:nvSpPr>
        <p:spPr bwMode="auto">
          <a:xfrm>
            <a:off x="585788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54" name="Rectangle 53"/>
          <p:cNvSpPr/>
          <p:nvPr/>
        </p:nvSpPr>
        <p:spPr bwMode="auto">
          <a:xfrm>
            <a:off x="1857356" y="3286124"/>
            <a:ext cx="4071966" cy="71438"/>
          </a:xfrm>
          <a:prstGeom prst="rect">
            <a:avLst/>
          </a:prstGeom>
          <a:gradFill flip="none" rotWithShape="1">
            <a:gsLst>
              <a:gs pos="0">
                <a:srgbClr val="8488C4"/>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55" name="Rectangle 54"/>
          <p:cNvSpPr/>
          <p:nvPr/>
        </p:nvSpPr>
        <p:spPr bwMode="auto">
          <a:xfrm>
            <a:off x="500034" y="3286124"/>
            <a:ext cx="1357322" cy="2643206"/>
          </a:xfrm>
          <a:prstGeom prst="rect">
            <a:avLst/>
          </a:prstGeom>
          <a:blipFill>
            <a:blip r:embed="rId7"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56" name="Freeform 86"/>
          <p:cNvSpPr/>
          <p:nvPr/>
        </p:nvSpPr>
        <p:spPr bwMode="auto">
          <a:xfrm>
            <a:off x="4572000" y="2143116"/>
            <a:ext cx="48507" cy="673894"/>
          </a:xfrm>
          <a:custGeom>
            <a:avLst/>
            <a:gdLst>
              <a:gd name="connsiteX0" fmla="*/ 31966 w 48507"/>
              <a:gd name="connsiteY0" fmla="*/ 673894 h 673894"/>
              <a:gd name="connsiteX1" fmla="*/ 27203 w 48507"/>
              <a:gd name="connsiteY1" fmla="*/ 666750 h 673894"/>
              <a:gd name="connsiteX2" fmla="*/ 31966 w 48507"/>
              <a:gd name="connsiteY2" fmla="*/ 628650 h 673894"/>
              <a:gd name="connsiteX3" fmla="*/ 31966 w 48507"/>
              <a:gd name="connsiteY3" fmla="*/ 578644 h 673894"/>
              <a:gd name="connsiteX4" fmla="*/ 34347 w 48507"/>
              <a:gd name="connsiteY4" fmla="*/ 571500 h 673894"/>
              <a:gd name="connsiteX5" fmla="*/ 41491 w 48507"/>
              <a:gd name="connsiteY5" fmla="*/ 566738 h 673894"/>
              <a:gd name="connsiteX6" fmla="*/ 43872 w 48507"/>
              <a:gd name="connsiteY6" fmla="*/ 559594 h 673894"/>
              <a:gd name="connsiteX7" fmla="*/ 39109 w 48507"/>
              <a:gd name="connsiteY7" fmla="*/ 483394 h 673894"/>
              <a:gd name="connsiteX8" fmla="*/ 34347 w 48507"/>
              <a:gd name="connsiteY8" fmla="*/ 466725 h 673894"/>
              <a:gd name="connsiteX9" fmla="*/ 29584 w 48507"/>
              <a:gd name="connsiteY9" fmla="*/ 459582 h 673894"/>
              <a:gd name="connsiteX10" fmla="*/ 27203 w 48507"/>
              <a:gd name="connsiteY10" fmla="*/ 452438 h 673894"/>
              <a:gd name="connsiteX11" fmla="*/ 20059 w 48507"/>
              <a:gd name="connsiteY11" fmla="*/ 438150 h 673894"/>
              <a:gd name="connsiteX12" fmla="*/ 22441 w 48507"/>
              <a:gd name="connsiteY12" fmla="*/ 421482 h 673894"/>
              <a:gd name="connsiteX13" fmla="*/ 29584 w 48507"/>
              <a:gd name="connsiteY13" fmla="*/ 397669 h 673894"/>
              <a:gd name="connsiteX14" fmla="*/ 31966 w 48507"/>
              <a:gd name="connsiteY14" fmla="*/ 385763 h 673894"/>
              <a:gd name="connsiteX15" fmla="*/ 29584 w 48507"/>
              <a:gd name="connsiteY15" fmla="*/ 347663 h 673894"/>
              <a:gd name="connsiteX16" fmla="*/ 27203 w 48507"/>
              <a:gd name="connsiteY16" fmla="*/ 338138 h 673894"/>
              <a:gd name="connsiteX17" fmla="*/ 24822 w 48507"/>
              <a:gd name="connsiteY17" fmla="*/ 283369 h 673894"/>
              <a:gd name="connsiteX18" fmla="*/ 22441 w 48507"/>
              <a:gd name="connsiteY18" fmla="*/ 276225 h 673894"/>
              <a:gd name="connsiteX19" fmla="*/ 20059 w 48507"/>
              <a:gd name="connsiteY19" fmla="*/ 266700 h 673894"/>
              <a:gd name="connsiteX20" fmla="*/ 17678 w 48507"/>
              <a:gd name="connsiteY20" fmla="*/ 223838 h 673894"/>
              <a:gd name="connsiteX21" fmla="*/ 12916 w 48507"/>
              <a:gd name="connsiteY21" fmla="*/ 209550 h 673894"/>
              <a:gd name="connsiteX22" fmla="*/ 10534 w 48507"/>
              <a:gd name="connsiteY22" fmla="*/ 202407 h 673894"/>
              <a:gd name="connsiteX23" fmla="*/ 12916 w 48507"/>
              <a:gd name="connsiteY23" fmla="*/ 180975 h 673894"/>
              <a:gd name="connsiteX24" fmla="*/ 15297 w 48507"/>
              <a:gd name="connsiteY24" fmla="*/ 169069 h 673894"/>
              <a:gd name="connsiteX25" fmla="*/ 17678 w 48507"/>
              <a:gd name="connsiteY25" fmla="*/ 154782 h 673894"/>
              <a:gd name="connsiteX26" fmla="*/ 15297 w 48507"/>
              <a:gd name="connsiteY26" fmla="*/ 85725 h 673894"/>
              <a:gd name="connsiteX27" fmla="*/ 12916 w 48507"/>
              <a:gd name="connsiteY27" fmla="*/ 78582 h 673894"/>
              <a:gd name="connsiteX28" fmla="*/ 5772 w 48507"/>
              <a:gd name="connsiteY28" fmla="*/ 54769 h 673894"/>
              <a:gd name="connsiteX29" fmla="*/ 5772 w 48507"/>
              <a:gd name="connsiteY29" fmla="*/ 0 h 67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507" h="673894">
                <a:moveTo>
                  <a:pt x="31966" y="673894"/>
                </a:moveTo>
                <a:cubicBezTo>
                  <a:pt x="30378" y="671513"/>
                  <a:pt x="27382" y="669606"/>
                  <a:pt x="27203" y="666750"/>
                </a:cubicBezTo>
                <a:cubicBezTo>
                  <a:pt x="25848" y="645074"/>
                  <a:pt x="27263" y="642754"/>
                  <a:pt x="31966" y="628650"/>
                </a:cubicBezTo>
                <a:cubicBezTo>
                  <a:pt x="29961" y="594578"/>
                  <a:pt x="26167" y="598939"/>
                  <a:pt x="31966" y="578644"/>
                </a:cubicBezTo>
                <a:cubicBezTo>
                  <a:pt x="32656" y="576230"/>
                  <a:pt x="32779" y="573460"/>
                  <a:pt x="34347" y="571500"/>
                </a:cubicBezTo>
                <a:cubicBezTo>
                  <a:pt x="36135" y="569265"/>
                  <a:pt x="39110" y="568325"/>
                  <a:pt x="41491" y="566738"/>
                </a:cubicBezTo>
                <a:cubicBezTo>
                  <a:pt x="42285" y="564357"/>
                  <a:pt x="43872" y="562104"/>
                  <a:pt x="43872" y="559594"/>
                </a:cubicBezTo>
                <a:cubicBezTo>
                  <a:pt x="43872" y="452267"/>
                  <a:pt x="48507" y="516285"/>
                  <a:pt x="39109" y="483394"/>
                </a:cubicBezTo>
                <a:cubicBezTo>
                  <a:pt x="38092" y="479835"/>
                  <a:pt x="36250" y="470530"/>
                  <a:pt x="34347" y="466725"/>
                </a:cubicBezTo>
                <a:cubicBezTo>
                  <a:pt x="33067" y="464165"/>
                  <a:pt x="31172" y="461963"/>
                  <a:pt x="29584" y="459582"/>
                </a:cubicBezTo>
                <a:cubicBezTo>
                  <a:pt x="28790" y="457201"/>
                  <a:pt x="28325" y="454683"/>
                  <a:pt x="27203" y="452438"/>
                </a:cubicBezTo>
                <a:cubicBezTo>
                  <a:pt x="17968" y="433965"/>
                  <a:pt x="26049" y="456114"/>
                  <a:pt x="20059" y="438150"/>
                </a:cubicBezTo>
                <a:cubicBezTo>
                  <a:pt x="20853" y="432594"/>
                  <a:pt x="21437" y="427004"/>
                  <a:pt x="22441" y="421482"/>
                </a:cubicBezTo>
                <a:cubicBezTo>
                  <a:pt x="23881" y="413563"/>
                  <a:pt x="27098" y="405128"/>
                  <a:pt x="29584" y="397669"/>
                </a:cubicBezTo>
                <a:cubicBezTo>
                  <a:pt x="30864" y="393829"/>
                  <a:pt x="31172" y="389732"/>
                  <a:pt x="31966" y="385763"/>
                </a:cubicBezTo>
                <a:cubicBezTo>
                  <a:pt x="31172" y="373063"/>
                  <a:pt x="30850" y="360325"/>
                  <a:pt x="29584" y="347663"/>
                </a:cubicBezTo>
                <a:cubicBezTo>
                  <a:pt x="29258" y="344407"/>
                  <a:pt x="27445" y="341402"/>
                  <a:pt x="27203" y="338138"/>
                </a:cubicBezTo>
                <a:cubicBezTo>
                  <a:pt x="25853" y="319914"/>
                  <a:pt x="26223" y="301589"/>
                  <a:pt x="24822" y="283369"/>
                </a:cubicBezTo>
                <a:cubicBezTo>
                  <a:pt x="24630" y="280866"/>
                  <a:pt x="23131" y="278639"/>
                  <a:pt x="22441" y="276225"/>
                </a:cubicBezTo>
                <a:cubicBezTo>
                  <a:pt x="21542" y="273078"/>
                  <a:pt x="20853" y="269875"/>
                  <a:pt x="20059" y="266700"/>
                </a:cubicBezTo>
                <a:cubicBezTo>
                  <a:pt x="19265" y="252413"/>
                  <a:pt x="19453" y="238037"/>
                  <a:pt x="17678" y="223838"/>
                </a:cubicBezTo>
                <a:cubicBezTo>
                  <a:pt x="17055" y="218857"/>
                  <a:pt x="14504" y="214313"/>
                  <a:pt x="12916" y="209550"/>
                </a:cubicBezTo>
                <a:lnTo>
                  <a:pt x="10534" y="202407"/>
                </a:lnTo>
                <a:cubicBezTo>
                  <a:pt x="11328" y="195263"/>
                  <a:pt x="11899" y="188091"/>
                  <a:pt x="12916" y="180975"/>
                </a:cubicBezTo>
                <a:cubicBezTo>
                  <a:pt x="13488" y="176968"/>
                  <a:pt x="14573" y="173051"/>
                  <a:pt x="15297" y="169069"/>
                </a:cubicBezTo>
                <a:cubicBezTo>
                  <a:pt x="16161" y="164319"/>
                  <a:pt x="16884" y="159544"/>
                  <a:pt x="17678" y="154782"/>
                </a:cubicBezTo>
                <a:cubicBezTo>
                  <a:pt x="16884" y="131763"/>
                  <a:pt x="16734" y="108713"/>
                  <a:pt x="15297" y="85725"/>
                </a:cubicBezTo>
                <a:cubicBezTo>
                  <a:pt x="15140" y="83220"/>
                  <a:pt x="13606" y="80995"/>
                  <a:pt x="12916" y="78582"/>
                </a:cubicBezTo>
                <a:cubicBezTo>
                  <a:pt x="5715" y="53381"/>
                  <a:pt x="17093" y="88737"/>
                  <a:pt x="5772" y="54769"/>
                </a:cubicBezTo>
                <a:cubicBezTo>
                  <a:pt x="0" y="37449"/>
                  <a:pt x="5772" y="18256"/>
                  <a:pt x="5772" y="0"/>
                </a:cubicBezTo>
              </a:path>
            </a:pathLst>
          </a:cu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 sz="1800" b="0" i="0" u="none" strike="noStrike" cap="none" normalizeH="0" baseline="0" smtClean="0">
              <a:ln>
                <a:noFill/>
              </a:ln>
              <a:solidFill>
                <a:schemeClr val="tx1"/>
              </a:solidFill>
              <a:effectLst/>
              <a:latin typeface="Arial" charset="0"/>
            </a:endParaRPr>
          </a:p>
        </p:txBody>
      </p:sp>
      <p:sp>
        <p:nvSpPr>
          <p:cNvPr id="57" name="Titre 1"/>
          <p:cNvSpPr>
            <a:spLocks noGrp="1"/>
          </p:cNvSpPr>
          <p:nvPr>
            <p:ph type="title"/>
          </p:nvPr>
        </p:nvSpPr>
        <p:spPr>
          <a:xfrm>
            <a:off x="457200" y="274638"/>
            <a:ext cx="8218488" cy="635000"/>
          </a:xfrm>
        </p:spPr>
        <p:txBody>
          <a:bodyPr/>
          <a:lstStyle/>
          <a:p>
            <a:pPr algn="l" rtl="0"/>
            <a:r>
              <a:rPr lang="de" b="1" i="0" u="none" baseline="0"/>
              <a:t>Bananen-Experiment</a:t>
            </a:r>
            <a:endParaRPr lang="de" dirty="0"/>
          </a:p>
        </p:txBody>
      </p:sp>
      <p:sp>
        <p:nvSpPr>
          <p:cNvPr id="58" name="TextBox 77"/>
          <p:cNvSpPr txBox="1"/>
          <p:nvPr/>
        </p:nvSpPr>
        <p:spPr>
          <a:xfrm rot="16200000">
            <a:off x="-999034" y="4570878"/>
            <a:ext cx="2571768" cy="430887"/>
          </a:xfrm>
          <a:prstGeom prst="rect">
            <a:avLst/>
          </a:prstGeom>
          <a:noFill/>
        </p:spPr>
        <p:txBody>
          <a:bodyPr wrap="square" rtlCol="0">
            <a:spAutoFit/>
          </a:bodyPr>
          <a:lstStyle/>
          <a:p>
            <a:pPr algn="l" rtl="0"/>
            <a:r>
              <a:rPr lang="de" sz="1100" b="0" i="0" u="none" baseline="0">
                <a:latin typeface="Calibri" pitchFamily="34" charset="0"/>
              </a:rPr>
              <a:t>Siehe: Dr. H. Harlow</a:t>
            </a:r>
          </a:p>
          <a:p>
            <a:pPr algn="l" rtl="0"/>
            <a:r>
              <a:rPr lang="de" sz="1100" b="0" i="0" u="none" baseline="0">
                <a:latin typeface="Calibri" pitchFamily="34" charset="0"/>
              </a:rPr>
              <a:t>University of Wisconsin - Madison</a:t>
            </a:r>
            <a:endParaRPr lang="de" sz="1100" dirty="0">
              <a:latin typeface="Calibri" pitchFamily="34" charset="0"/>
            </a:endParaRPr>
          </a:p>
        </p:txBody>
      </p:sp>
      <p:sp>
        <p:nvSpPr>
          <p:cNvPr id="59" name="Espace réservé du pied de page 3"/>
          <p:cNvSpPr>
            <a:spLocks noGrp="1"/>
          </p:cNvSpPr>
          <p:nvPr>
            <p:ph type="ftr" sz="quarter" idx="4294967295"/>
          </p:nvPr>
        </p:nvSpPr>
        <p:spPr>
          <a:xfrm>
            <a:off x="457200" y="6411913"/>
            <a:ext cx="6336000" cy="365125"/>
          </a:xfrm>
          <a:prstGeom prst="rect">
            <a:avLst/>
          </a:prstGeom>
        </p:spPr>
        <p:txBody>
          <a:bodyPr/>
          <a:lstStyle/>
          <a:p>
            <a:pPr algn="l" rtl="0">
              <a:defRPr/>
            </a:pPr>
            <a:r>
              <a:rPr lang="de" sz="1000" b="0" i="0" u="none" baseline="0" dirty="0"/>
              <a:t>H3SE-Integrationskit - TCG 4.2 – Zusammenarbeit im Team, hierarchische Beziehung/Jährliches Mitarbeitergespräch – V2</a:t>
            </a:r>
            <a:endParaRPr lang="de" altLang="fr-FR" sz="1000" dirty="0"/>
          </a:p>
        </p:txBody>
      </p:sp>
    </p:spTree>
    <p:extLst>
      <p:ext uri="{BB962C8B-B14F-4D97-AF65-F5344CB8AC3E}">
        <p14:creationId xmlns:p14="http://schemas.microsoft.com/office/powerpoint/2010/main" xmlns="" val="15870414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de" b="1" i="0" u="none" baseline="0"/>
              <a:t>KICKOFF-SITZUNG</a:t>
            </a:r>
            <a:endParaRPr lang="de" dirty="0"/>
          </a:p>
        </p:txBody>
      </p:sp>
      <p:sp>
        <p:nvSpPr>
          <p:cNvPr id="5" name="Espace réservé du numéro de diapositive 4"/>
          <p:cNvSpPr>
            <a:spLocks noGrp="1"/>
          </p:cNvSpPr>
          <p:nvPr>
            <p:ph type="sldNum" sz="quarter" idx="4294967295"/>
          </p:nvPr>
        </p:nvSpPr>
        <p:spPr>
          <a:xfrm>
            <a:off x="6553200" y="6411913"/>
            <a:ext cx="725488" cy="365125"/>
          </a:xfrm>
          <a:prstGeom prst="rect">
            <a:avLst/>
          </a:prstGeom>
        </p:spPr>
        <p:txBody>
          <a:bodyPr/>
          <a:lstStyle/>
          <a:p>
            <a:pPr algn="r" rtl="0"/>
            <a:fld id="{02164524-7C97-8945-A4B0-CAF166782E85}" type="slidenum">
              <a:rPr/>
              <a:pPr algn="r" rtl="0"/>
              <a:t>16</a:t>
            </a:fld>
            <a:endParaRPr lang="de" altLang="fr-FR"/>
          </a:p>
        </p:txBody>
      </p:sp>
      <p:pic>
        <p:nvPicPr>
          <p:cNvPr id="6" name="Image 5"/>
          <p:cNvPicPr>
            <a:picLocks noChangeAspect="1"/>
          </p:cNvPicPr>
          <p:nvPr/>
        </p:nvPicPr>
        <p:blipFill>
          <a:blip r:embed="rId2"/>
          <a:stretch>
            <a:fillRect/>
          </a:stretch>
        </p:blipFill>
        <p:spPr>
          <a:xfrm>
            <a:off x="2411760" y="1844824"/>
            <a:ext cx="4667510" cy="2880000"/>
          </a:xfrm>
          <a:prstGeom prst="rect">
            <a:avLst/>
          </a:prstGeom>
        </p:spPr>
      </p:pic>
      <p:sp>
        <p:nvSpPr>
          <p:cNvPr id="7" name="Espace réservé du pied de page 3"/>
          <p:cNvSpPr>
            <a:spLocks noGrp="1"/>
          </p:cNvSpPr>
          <p:nvPr>
            <p:ph type="ftr" sz="quarter" idx="4294967295"/>
          </p:nvPr>
        </p:nvSpPr>
        <p:spPr>
          <a:xfrm>
            <a:off x="457200" y="6411913"/>
            <a:ext cx="6336000" cy="365125"/>
          </a:xfrm>
          <a:prstGeom prst="rect">
            <a:avLst/>
          </a:prstGeom>
        </p:spPr>
        <p:txBody>
          <a:bodyPr/>
          <a:lstStyle/>
          <a:p>
            <a:pPr algn="l" rtl="0">
              <a:defRPr/>
            </a:pPr>
            <a:r>
              <a:rPr lang="de" sz="1000" b="0" i="0" u="none" baseline="0" dirty="0"/>
              <a:t>H3SE-Integrationskit - TCG 4.2 – Zusammenarbeit im Team, hierarchische Beziehung/Jährliches Mitarbeitergespräch – V2</a:t>
            </a:r>
            <a:endParaRPr lang="de" altLang="fr-FR" sz="1000" dirty="0"/>
          </a:p>
        </p:txBody>
      </p:sp>
    </p:spTree>
    <p:extLst>
      <p:ext uri="{BB962C8B-B14F-4D97-AF65-F5344CB8AC3E}">
        <p14:creationId xmlns:p14="http://schemas.microsoft.com/office/powerpoint/2010/main" xmlns="" val="4849662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de" b="1" i="0" u="none" baseline="0"/>
              <a:t>Was wird vom Manager erwartet?</a:t>
            </a:r>
            <a:endParaRPr lang="de" dirty="0"/>
          </a:p>
        </p:txBody>
      </p:sp>
      <p:sp>
        <p:nvSpPr>
          <p:cNvPr id="3" name="Espace réservé du texte 2"/>
          <p:cNvSpPr>
            <a:spLocks noGrp="1"/>
          </p:cNvSpPr>
          <p:nvPr>
            <p:ph type="body" sz="quarter" idx="12"/>
          </p:nvPr>
        </p:nvSpPr>
        <p:spPr/>
        <p:txBody>
          <a:bodyPr/>
          <a:lstStyle/>
          <a:p>
            <a:pPr marL="0" indent="0" algn="just" rtl="0">
              <a:buNone/>
            </a:pPr>
            <a:r>
              <a:rPr lang="de" sz="1900" b="1" i="0" u="none" baseline="0" dirty="0"/>
              <a:t>Mitteilungen mit den praktischen Gegebenheiten verbinden:</a:t>
            </a:r>
            <a:endParaRPr lang="de" sz="1900" dirty="0"/>
          </a:p>
          <a:p>
            <a:pPr lvl="0" algn="just" rtl="0"/>
            <a:r>
              <a:rPr lang="de" sz="1900" b="0" i="0" u="none" baseline="0" dirty="0"/>
              <a:t>Worte mit Taten verknüpfen</a:t>
            </a:r>
            <a:endParaRPr lang="de" sz="1900" dirty="0"/>
          </a:p>
          <a:p>
            <a:pPr lvl="0" algn="just" rtl="0"/>
            <a:r>
              <a:rPr lang="de" sz="1900" b="0" i="0" u="none" baseline="0" dirty="0"/>
              <a:t>Echtes Feedback zu den beschlossenen Handlungen liefern</a:t>
            </a:r>
            <a:endParaRPr lang="de" sz="1900" dirty="0"/>
          </a:p>
          <a:p>
            <a:pPr lvl="0" algn="just" rtl="0"/>
            <a:r>
              <a:rPr lang="de" sz="1900" b="0" i="0" u="none" baseline="0" dirty="0"/>
              <a:t>Dazu ermutigen, im Risikofall eine Warnung zu geben</a:t>
            </a:r>
            <a:endParaRPr lang="de" sz="1900" dirty="0"/>
          </a:p>
          <a:p>
            <a:pPr lvl="0" algn="just" rtl="0"/>
            <a:r>
              <a:rPr lang="de" sz="1900" b="0" i="0" u="none" baseline="0" dirty="0"/>
              <a:t>Den Vertragspartnern und Personalvertretern zuhören </a:t>
            </a:r>
          </a:p>
          <a:p>
            <a:pPr lvl="0" algn="just" rtl="0"/>
            <a:r>
              <a:rPr lang="de" sz="1900" b="0" i="0" u="none" baseline="0" dirty="0"/>
              <a:t>Ein Gespräch über Widersprüche zwischen Regeln und den Anweisungen eröffnen</a:t>
            </a:r>
            <a:endParaRPr lang="de" sz="1900" dirty="0"/>
          </a:p>
          <a:p>
            <a:pPr algn="just" rtl="0"/>
            <a:r>
              <a:rPr lang="de" sz="1900" b="0" i="0" u="none" baseline="0" dirty="0"/>
              <a:t>Jeden zu Wort kommen lassen</a:t>
            </a:r>
            <a:endParaRPr lang="de" sz="1900" dirty="0"/>
          </a:p>
          <a:p>
            <a:pPr algn="just" rtl="0"/>
            <a:r>
              <a:rPr lang="de" sz="1900" b="0" i="0" u="none" baseline="0" dirty="0"/>
              <a:t>Sicherstellen, dass eine Klarstellung erfolgt, wenn jemand Zweifel hat</a:t>
            </a:r>
          </a:p>
          <a:p>
            <a:pPr algn="just" rtl="0"/>
            <a:r>
              <a:rPr lang="de" sz="1900" b="0" i="0" u="none" baseline="0" dirty="0"/>
              <a:t>Eine Entscheidung fällen, wenn in einer Situation geschlichtet werden muss</a:t>
            </a:r>
            <a:endParaRPr lang="de" sz="1900" b="1" dirty="0"/>
          </a:p>
          <a:p>
            <a:pPr lvl="0" algn="just" rtl="0"/>
            <a:r>
              <a:rPr lang="de" sz="1900" b="0" i="0" u="none" baseline="0" dirty="0"/>
              <a:t>Die Realität der Praxis bei der Definition der Aufgaben berücksichtigen </a:t>
            </a:r>
          </a:p>
          <a:p>
            <a:pPr algn="just" rtl="0"/>
            <a:endParaRPr lang="de" sz="1900" dirty="0"/>
          </a:p>
        </p:txBody>
      </p:sp>
      <p:sp>
        <p:nvSpPr>
          <p:cNvPr id="5" name="Espace réservé du numéro de diapositive 4"/>
          <p:cNvSpPr>
            <a:spLocks noGrp="1"/>
          </p:cNvSpPr>
          <p:nvPr>
            <p:ph type="sldNum" sz="quarter" idx="4294967295"/>
          </p:nvPr>
        </p:nvSpPr>
        <p:spPr>
          <a:xfrm>
            <a:off x="6553200" y="6411913"/>
            <a:ext cx="725488" cy="365125"/>
          </a:xfrm>
          <a:prstGeom prst="rect">
            <a:avLst/>
          </a:prstGeom>
        </p:spPr>
        <p:txBody>
          <a:bodyPr/>
          <a:lstStyle/>
          <a:p>
            <a:pPr algn="r" rtl="0"/>
            <a:fld id="{02164524-7C97-8945-A4B0-CAF166782E85}" type="slidenum">
              <a:rPr/>
              <a:pPr algn="r" rtl="0"/>
              <a:t>17</a:t>
            </a:fld>
            <a:endParaRPr lang="de" altLang="fr-FR"/>
          </a:p>
        </p:txBody>
      </p:sp>
      <p:sp>
        <p:nvSpPr>
          <p:cNvPr id="6" name="Rectangle 8"/>
          <p:cNvSpPr>
            <a:spLocks noChangeArrowheads="1"/>
          </p:cNvSpPr>
          <p:nvPr/>
        </p:nvSpPr>
        <p:spPr bwMode="auto">
          <a:xfrm>
            <a:off x="1094836" y="5445224"/>
            <a:ext cx="6943216" cy="553998"/>
          </a:xfrm>
          <a:prstGeom prst="rect">
            <a:avLst/>
          </a:prstGeom>
          <a:solidFill>
            <a:schemeClr val="bg1"/>
          </a:solidFill>
          <a:ln w="19050">
            <a:solidFill>
              <a:srgbClr val="BD2B0B"/>
            </a:solidFill>
            <a:miter lim="800000"/>
            <a:headEnd/>
            <a:tailEnd/>
          </a:ln>
        </p:spPr>
        <p:txBody>
          <a:bodyPr wrap="square" lIns="0" tIns="0" rIns="252000" bIns="0" anchor="t">
            <a:spAutoFit/>
          </a:bodyPr>
          <a:lstStyle/>
          <a:p>
            <a:pPr algn="ctr" rtl="0" eaLnBrk="1" hangingPunct="1">
              <a:spcBef>
                <a:spcPts val="0"/>
              </a:spcBef>
              <a:spcAft>
                <a:spcPts val="0"/>
              </a:spcAft>
              <a:buFont typeface="Lucida Grande"/>
              <a:buNone/>
            </a:pPr>
            <a:endParaRPr lang="de" altLang="fr-FR" sz="800" b="1" dirty="0" smtClean="0">
              <a:solidFill>
                <a:srgbClr val="A90025"/>
              </a:solidFill>
            </a:endParaRPr>
          </a:p>
          <a:p>
            <a:pPr algn="ctr" rtl="0" eaLnBrk="1" hangingPunct="1">
              <a:spcBef>
                <a:spcPts val="0"/>
              </a:spcBef>
              <a:spcAft>
                <a:spcPts val="0"/>
              </a:spcAft>
              <a:buFont typeface="Lucida Grande"/>
              <a:buNone/>
            </a:pPr>
            <a:r>
              <a:rPr lang="de" sz="2000" b="1" i="0" u="none" baseline="0">
                <a:solidFill>
                  <a:srgbClr val="A90025"/>
                </a:solidFill>
              </a:rPr>
              <a:t>Seinem Team zuhören</a:t>
            </a:r>
          </a:p>
          <a:p>
            <a:pPr algn="ctr" rtl="0" eaLnBrk="1" hangingPunct="1">
              <a:spcBef>
                <a:spcPts val="0"/>
              </a:spcBef>
              <a:spcAft>
                <a:spcPts val="0"/>
              </a:spcAft>
              <a:buFont typeface="Lucida Grande"/>
              <a:buNone/>
            </a:pPr>
            <a:endParaRPr lang="de" altLang="fr-FR" sz="800" b="1" dirty="0">
              <a:solidFill>
                <a:srgbClr val="A90025"/>
              </a:solidFill>
            </a:endParaRPr>
          </a:p>
        </p:txBody>
      </p:sp>
      <p:sp>
        <p:nvSpPr>
          <p:cNvPr id="7" name="Espace réservé du pied de page 3"/>
          <p:cNvSpPr>
            <a:spLocks noGrp="1"/>
          </p:cNvSpPr>
          <p:nvPr>
            <p:ph type="ftr" sz="quarter" idx="4294967295"/>
          </p:nvPr>
        </p:nvSpPr>
        <p:spPr>
          <a:xfrm>
            <a:off x="457200" y="6411913"/>
            <a:ext cx="6336000" cy="365125"/>
          </a:xfrm>
          <a:prstGeom prst="rect">
            <a:avLst/>
          </a:prstGeom>
        </p:spPr>
        <p:txBody>
          <a:bodyPr/>
          <a:lstStyle/>
          <a:p>
            <a:pPr algn="l" rtl="0">
              <a:defRPr/>
            </a:pPr>
            <a:r>
              <a:rPr lang="de" sz="1000" b="0" i="0" u="none" baseline="0" dirty="0"/>
              <a:t>H3SE-Integrationskit - TCG 4.2 – Zusammenarbeit im Team, hierarchische Beziehung/Jährliches Mitarbeitergespräch – V2</a:t>
            </a:r>
            <a:endParaRPr lang="de" altLang="fr-FR" sz="1000" dirty="0"/>
          </a:p>
        </p:txBody>
      </p:sp>
    </p:spTree>
    <p:extLst>
      <p:ext uri="{BB962C8B-B14F-4D97-AF65-F5344CB8AC3E}">
        <p14:creationId xmlns:p14="http://schemas.microsoft.com/office/powerpoint/2010/main" xmlns="" val="5589360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de" b="1" i="0" u="none" baseline="0"/>
              <a:t>Was wird von allen erwartet?</a:t>
            </a:r>
            <a:endParaRPr lang="de" dirty="0"/>
          </a:p>
        </p:txBody>
      </p:sp>
      <p:sp>
        <p:nvSpPr>
          <p:cNvPr id="3" name="Espace réservé du texte 2"/>
          <p:cNvSpPr>
            <a:spLocks noGrp="1"/>
          </p:cNvSpPr>
          <p:nvPr>
            <p:ph type="body" sz="quarter" idx="12"/>
          </p:nvPr>
        </p:nvSpPr>
        <p:spPr/>
        <p:txBody>
          <a:bodyPr/>
          <a:lstStyle/>
          <a:p>
            <a:pPr marL="0" indent="0" algn="l" rtl="0">
              <a:buNone/>
            </a:pPr>
            <a:endParaRPr lang="de" b="1" dirty="0" smtClean="0"/>
          </a:p>
          <a:p>
            <a:pPr marL="0" indent="0" algn="l" rtl="0">
              <a:buNone/>
            </a:pPr>
            <a:r>
              <a:rPr lang="de" b="1" i="0" u="none" baseline="0"/>
              <a:t>Einbeziehung jedes Einzelnen:</a:t>
            </a:r>
          </a:p>
          <a:p>
            <a:pPr algn="l" rtl="0"/>
            <a:r>
              <a:rPr lang="de" b="0" i="0" u="none" baseline="0"/>
              <a:t>Jeden Zweifel bezüglich einer Situation äußern/zurückverfolgen</a:t>
            </a:r>
            <a:endParaRPr lang="de" dirty="0"/>
          </a:p>
          <a:p>
            <a:pPr algn="l" rtl="0"/>
            <a:r>
              <a:rPr lang="de" b="0" i="0" u="none" baseline="0"/>
              <a:t>Respektieren, was die Kollegen sagen </a:t>
            </a:r>
            <a:endParaRPr lang="de" dirty="0"/>
          </a:p>
          <a:p>
            <a:pPr lvl="0" algn="l" rtl="0"/>
            <a:r>
              <a:rPr lang="de" b="0" i="0" u="none" baseline="0"/>
              <a:t>Anomalien/Abweichungen melden</a:t>
            </a:r>
            <a:endParaRPr lang="de" dirty="0"/>
          </a:p>
          <a:p>
            <a:pPr lvl="0" algn="l" rtl="0"/>
            <a:r>
              <a:rPr lang="de" b="0" i="0" u="none" baseline="0"/>
              <a:t>Regeln/Verfahren erstellen/überarbeiten</a:t>
            </a:r>
            <a:endParaRPr lang="de" dirty="0"/>
          </a:p>
          <a:p>
            <a:pPr lvl="0" algn="l" rtl="0"/>
            <a:r>
              <a:rPr lang="de" b="0" i="0" u="none" baseline="0"/>
              <a:t>Feedback/Erfahrungsaustausch</a:t>
            </a:r>
            <a:endParaRPr lang="de" dirty="0"/>
          </a:p>
          <a:p>
            <a:pPr lvl="0" algn="l" rtl="0"/>
            <a:endParaRPr lang="de" dirty="0" smtClean="0"/>
          </a:p>
          <a:p>
            <a:pPr marL="0" indent="0" algn="l" rtl="0">
              <a:buNone/>
            </a:pPr>
            <a:endParaRPr lang="de" dirty="0"/>
          </a:p>
          <a:p>
            <a:pPr marL="0" indent="0" algn="l" rtl="0">
              <a:buNone/>
            </a:pPr>
            <a:endParaRPr lang="de" dirty="0"/>
          </a:p>
        </p:txBody>
      </p:sp>
      <p:sp>
        <p:nvSpPr>
          <p:cNvPr id="5" name="Espace réservé du numéro de diapositive 4"/>
          <p:cNvSpPr>
            <a:spLocks noGrp="1"/>
          </p:cNvSpPr>
          <p:nvPr>
            <p:ph type="sldNum" sz="quarter" idx="4294967295"/>
          </p:nvPr>
        </p:nvSpPr>
        <p:spPr>
          <a:xfrm>
            <a:off x="6553200" y="6411913"/>
            <a:ext cx="725488" cy="365125"/>
          </a:xfrm>
          <a:prstGeom prst="rect">
            <a:avLst/>
          </a:prstGeom>
        </p:spPr>
        <p:txBody>
          <a:bodyPr/>
          <a:lstStyle/>
          <a:p>
            <a:pPr algn="r" rtl="0"/>
            <a:fld id="{02164524-7C97-8945-A4B0-CAF166782E85}" type="slidenum">
              <a:rPr/>
              <a:pPr algn="r" rtl="0"/>
              <a:t>18</a:t>
            </a:fld>
            <a:endParaRPr lang="de" altLang="fr-FR"/>
          </a:p>
        </p:txBody>
      </p:sp>
      <p:sp>
        <p:nvSpPr>
          <p:cNvPr id="6" name="Rectangle 8"/>
          <p:cNvSpPr>
            <a:spLocks noChangeArrowheads="1"/>
          </p:cNvSpPr>
          <p:nvPr/>
        </p:nvSpPr>
        <p:spPr bwMode="auto">
          <a:xfrm>
            <a:off x="611560" y="4293096"/>
            <a:ext cx="7920000" cy="1477328"/>
          </a:xfrm>
          <a:prstGeom prst="rect">
            <a:avLst/>
          </a:prstGeom>
          <a:solidFill>
            <a:schemeClr val="bg1"/>
          </a:solidFill>
          <a:ln w="19050">
            <a:solidFill>
              <a:srgbClr val="BD2B0B"/>
            </a:solidFill>
            <a:miter lim="800000"/>
            <a:headEnd/>
            <a:tailEnd/>
          </a:ln>
        </p:spPr>
        <p:txBody>
          <a:bodyPr wrap="square" lIns="0" tIns="0" rIns="252000" bIns="0" anchor="t">
            <a:spAutoFit/>
          </a:bodyPr>
          <a:lstStyle/>
          <a:p>
            <a:pPr algn="ctr" rtl="0" eaLnBrk="1" hangingPunct="1">
              <a:spcBef>
                <a:spcPts val="0"/>
              </a:spcBef>
              <a:spcAft>
                <a:spcPts val="0"/>
              </a:spcAft>
              <a:buFont typeface="Lucida Grande"/>
              <a:buNone/>
            </a:pPr>
            <a:endParaRPr lang="de" altLang="fr-FR" sz="800" b="1" dirty="0" smtClean="0">
              <a:solidFill>
                <a:srgbClr val="A90025"/>
              </a:solidFill>
            </a:endParaRPr>
          </a:p>
          <a:p>
            <a:pPr algn="ctr" rtl="0" eaLnBrk="1" hangingPunct="1">
              <a:spcBef>
                <a:spcPts val="0"/>
              </a:spcBef>
              <a:spcAft>
                <a:spcPts val="0"/>
              </a:spcAft>
              <a:buFont typeface="Lucida Grande"/>
              <a:buNone/>
            </a:pPr>
            <a:r>
              <a:rPr lang="de" sz="2000" b="1" i="0" u="none" baseline="0" dirty="0">
                <a:solidFill>
                  <a:srgbClr val="A90025"/>
                </a:solidFill>
              </a:rPr>
              <a:t>Wenn Sie Zweifel haben, bringen Sie diese systematisch zum Ausdruck.</a:t>
            </a:r>
          </a:p>
          <a:p>
            <a:pPr algn="ctr" rtl="0" eaLnBrk="1" hangingPunct="1">
              <a:spcBef>
                <a:spcPts val="0"/>
              </a:spcBef>
              <a:spcAft>
                <a:spcPts val="0"/>
              </a:spcAft>
              <a:buFont typeface="Lucida Grande"/>
              <a:buNone/>
            </a:pPr>
            <a:r>
              <a:rPr lang="de" sz="2000" b="1" i="0" u="none" baseline="0" dirty="0">
                <a:solidFill>
                  <a:srgbClr val="A90025"/>
                </a:solidFill>
              </a:rPr>
              <a:t>Nichts sagen, wenn ein großes Risiko besteht, macht Sie nicht zum Helden, selbst wenn es nicht zu einem Unfall kommt.</a:t>
            </a:r>
            <a:endParaRPr lang="de" sz="2000" b="1" dirty="0" smtClean="0">
              <a:solidFill>
                <a:srgbClr val="A90025"/>
              </a:solidFill>
            </a:endParaRPr>
          </a:p>
          <a:p>
            <a:pPr algn="ctr" rtl="0" eaLnBrk="1" hangingPunct="1">
              <a:spcBef>
                <a:spcPts val="0"/>
              </a:spcBef>
              <a:spcAft>
                <a:spcPts val="0"/>
              </a:spcAft>
              <a:buFont typeface="Lucida Grande"/>
              <a:buNone/>
            </a:pPr>
            <a:endParaRPr lang="de" altLang="fr-FR" sz="800" b="1" dirty="0">
              <a:solidFill>
                <a:srgbClr val="A90025"/>
              </a:solidFill>
            </a:endParaRPr>
          </a:p>
        </p:txBody>
      </p:sp>
      <p:sp>
        <p:nvSpPr>
          <p:cNvPr id="7" name="Espace réservé du pied de page 3"/>
          <p:cNvSpPr>
            <a:spLocks noGrp="1"/>
          </p:cNvSpPr>
          <p:nvPr>
            <p:ph type="ftr" sz="quarter" idx="4294967295"/>
          </p:nvPr>
        </p:nvSpPr>
        <p:spPr>
          <a:xfrm>
            <a:off x="457200" y="6411913"/>
            <a:ext cx="6336000" cy="365125"/>
          </a:xfrm>
          <a:prstGeom prst="rect">
            <a:avLst/>
          </a:prstGeom>
        </p:spPr>
        <p:txBody>
          <a:bodyPr/>
          <a:lstStyle/>
          <a:p>
            <a:pPr algn="l" rtl="0">
              <a:defRPr/>
            </a:pPr>
            <a:r>
              <a:rPr lang="de" sz="1000" b="0" i="0" u="none" baseline="0" dirty="0"/>
              <a:t>H3SE-Integrationskit - TCG 4.2 – Zusammenarbeit im Team, hierarchische Beziehung/Jährliches Mitarbeitergespräch – V2</a:t>
            </a:r>
            <a:endParaRPr lang="de" altLang="fr-FR" sz="1000" dirty="0"/>
          </a:p>
        </p:txBody>
      </p:sp>
    </p:spTree>
    <p:extLst>
      <p:ext uri="{BB962C8B-B14F-4D97-AF65-F5344CB8AC3E}">
        <p14:creationId xmlns:p14="http://schemas.microsoft.com/office/powerpoint/2010/main" xmlns="" val="13560651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de" b="1" i="0" u="none" baseline="0"/>
              <a:t>Das jährliche Mitarbeitergespräch und H3SE</a:t>
            </a:r>
            <a:endParaRPr lang="de" dirty="0"/>
          </a:p>
        </p:txBody>
      </p:sp>
      <p:sp>
        <p:nvSpPr>
          <p:cNvPr id="3" name="Espace réservé du texte 2"/>
          <p:cNvSpPr>
            <a:spLocks noGrp="1"/>
          </p:cNvSpPr>
          <p:nvPr>
            <p:ph type="body" sz="quarter" idx="12"/>
          </p:nvPr>
        </p:nvSpPr>
        <p:spPr/>
        <p:txBody>
          <a:bodyPr/>
          <a:lstStyle/>
          <a:p>
            <a:endParaRPr lang="de" dirty="0" smtClean="0"/>
          </a:p>
          <a:p>
            <a:pPr algn="l" rtl="0"/>
            <a:r>
              <a:rPr lang="de" b="0" i="0" u="none" baseline="0"/>
              <a:t>Welche Absichten werden mit dem jährlichen Mitarbeitergespräch verfolgt?</a:t>
            </a:r>
          </a:p>
          <a:p>
            <a:endParaRPr lang="de" dirty="0"/>
          </a:p>
          <a:p>
            <a:endParaRPr lang="de" dirty="0" smtClean="0"/>
          </a:p>
          <a:p>
            <a:endParaRPr lang="de" dirty="0"/>
          </a:p>
          <a:p>
            <a:pPr algn="l" rtl="0"/>
            <a:r>
              <a:rPr lang="de" b="0" i="0" u="none" baseline="0"/>
              <a:t>Ist in das Mitarbeitergespräch ein Teil zu H3SE integriert?</a:t>
            </a:r>
          </a:p>
        </p:txBody>
      </p:sp>
      <p:sp>
        <p:nvSpPr>
          <p:cNvPr id="5" name="Espace réservé du numéro de diapositive 4"/>
          <p:cNvSpPr>
            <a:spLocks noGrp="1"/>
          </p:cNvSpPr>
          <p:nvPr>
            <p:ph type="sldNum" sz="quarter" idx="4294967295"/>
          </p:nvPr>
        </p:nvSpPr>
        <p:spPr>
          <a:xfrm>
            <a:off x="6553200" y="6411913"/>
            <a:ext cx="725488" cy="365125"/>
          </a:xfrm>
          <a:prstGeom prst="rect">
            <a:avLst/>
          </a:prstGeom>
        </p:spPr>
        <p:txBody>
          <a:bodyPr/>
          <a:lstStyle/>
          <a:p>
            <a:pPr algn="r" rtl="0"/>
            <a:fld id="{02164524-7C97-8945-A4B0-CAF166782E85}" type="slidenum">
              <a:rPr/>
              <a:pPr algn="r" rtl="0"/>
              <a:t>19</a:t>
            </a:fld>
            <a:endParaRPr lang="de" altLang="fr-FR"/>
          </a:p>
        </p:txBody>
      </p:sp>
      <p:sp>
        <p:nvSpPr>
          <p:cNvPr id="6" name="Espace réservé du pied de page 3"/>
          <p:cNvSpPr>
            <a:spLocks noGrp="1"/>
          </p:cNvSpPr>
          <p:nvPr>
            <p:ph type="ftr" sz="quarter" idx="4294967295"/>
          </p:nvPr>
        </p:nvSpPr>
        <p:spPr>
          <a:xfrm>
            <a:off x="457200" y="6411913"/>
            <a:ext cx="6336000" cy="365125"/>
          </a:xfrm>
          <a:prstGeom prst="rect">
            <a:avLst/>
          </a:prstGeom>
        </p:spPr>
        <p:txBody>
          <a:bodyPr/>
          <a:lstStyle/>
          <a:p>
            <a:pPr algn="l" rtl="0">
              <a:defRPr/>
            </a:pPr>
            <a:r>
              <a:rPr lang="de" sz="1000" b="0" i="0" u="none" baseline="0" dirty="0"/>
              <a:t>H3SE-Integrationskit - TCG 4.2 – Zusammenarbeit im Team, hierarchische Beziehung/Jährliches Mitarbeitergespräch – V2</a:t>
            </a:r>
            <a:endParaRPr lang="de" altLang="fr-FR" sz="1000" dirty="0"/>
          </a:p>
        </p:txBody>
      </p:sp>
    </p:spTree>
    <p:extLst>
      <p:ext uri="{BB962C8B-B14F-4D97-AF65-F5344CB8AC3E}">
        <p14:creationId xmlns:p14="http://schemas.microsoft.com/office/powerpoint/2010/main" xmlns="" val="993571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ZoneTexte 1"/>
          <p:cNvSpPr txBox="1">
            <a:spLocks noChangeArrowheads="1"/>
          </p:cNvSpPr>
          <p:nvPr/>
        </p:nvSpPr>
        <p:spPr bwMode="auto">
          <a:xfrm>
            <a:off x="3200400" y="3276600"/>
            <a:ext cx="1841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endParaRPr lang="de" altLang="fr-FR"/>
          </a:p>
        </p:txBody>
      </p:sp>
      <p:sp>
        <p:nvSpPr>
          <p:cNvPr id="3" name="Titre 2"/>
          <p:cNvSpPr>
            <a:spLocks noGrp="1"/>
          </p:cNvSpPr>
          <p:nvPr>
            <p:ph type="title"/>
          </p:nvPr>
        </p:nvSpPr>
        <p:spPr>
          <a:xfrm>
            <a:off x="1187450" y="2106613"/>
            <a:ext cx="7277100" cy="1487487"/>
          </a:xfrm>
        </p:spPr>
        <p:txBody>
          <a:bodyPr/>
          <a:lstStyle/>
          <a:p>
            <a:pPr algn="l" rtl="0" eaLnBrk="1" fontAlgn="auto" hangingPunct="1">
              <a:spcAft>
                <a:spcPts val="0"/>
              </a:spcAft>
              <a:defRPr/>
            </a:pPr>
            <a:r>
              <a:rPr lang="de" b="1" i="0" u="none" baseline="0">
                <a:ea typeface="+mj-ea"/>
              </a:rPr>
              <a:t>Zusammenarbeit im Team,</a:t>
            </a:r>
            <a:r>
              <a:rPr lang="de">
                <a:ea typeface="+mj-ea"/>
              </a:rPr>
              <a:t/>
            </a:r>
            <a:br>
              <a:rPr lang="de">
                <a:ea typeface="+mj-ea"/>
              </a:rPr>
            </a:br>
            <a:r>
              <a:rPr lang="de" b="1" i="0" u="none" baseline="0">
                <a:ea typeface="+mj-ea"/>
              </a:rPr>
              <a:t>hierarchische Beziehung/Jährliches Mitarbeitergespräch</a:t>
            </a:r>
            <a:endParaRPr lang="de" dirty="0">
              <a:ea typeface="+mj-ea"/>
            </a:endParaRPr>
          </a:p>
        </p:txBody>
      </p:sp>
      <p:sp>
        <p:nvSpPr>
          <p:cNvPr id="14339" name="Espace réservé du texte 5"/>
          <p:cNvSpPr>
            <a:spLocks noGrp="1"/>
          </p:cNvSpPr>
          <p:nvPr>
            <p:ph type="body" sz="quarter" idx="10"/>
          </p:nvPr>
        </p:nvSpPr>
        <p:spPr>
          <a:xfrm>
            <a:off x="1187450" y="3640138"/>
            <a:ext cx="7277100" cy="1778000"/>
          </a:xfrm>
        </p:spPr>
        <p:txBody>
          <a:bodyPr/>
          <a:lstStyle/>
          <a:p>
            <a:pPr algn="l" rtl="0" eaLnBrk="1" hangingPunct="1"/>
            <a:r>
              <a:rPr lang="de" b="0" i="0" u="none" baseline="0">
                <a:cs typeface="Arial" charset="0"/>
              </a:rPr>
              <a:t>H3SE-Integrationskit</a:t>
            </a:r>
          </a:p>
          <a:p>
            <a:pPr algn="l" rtl="0" eaLnBrk="1" hangingPunct="1"/>
            <a:r>
              <a:rPr lang="de" b="0" i="0" u="none" baseline="0">
                <a:cs typeface="Arial" charset="0"/>
              </a:rPr>
              <a:t>Modul TCG 4.2</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de" b="1" i="0" u="none" baseline="0"/>
              <a:t>Mitarbeitergespräch und H3SE-Leistung</a:t>
            </a:r>
            <a:endParaRPr lang="de" dirty="0"/>
          </a:p>
        </p:txBody>
      </p:sp>
      <p:sp>
        <p:nvSpPr>
          <p:cNvPr id="3" name="Espace réservé du texte 2"/>
          <p:cNvSpPr>
            <a:spLocks noGrp="1"/>
          </p:cNvSpPr>
          <p:nvPr>
            <p:ph type="body" sz="quarter" idx="12"/>
          </p:nvPr>
        </p:nvSpPr>
        <p:spPr/>
        <p:txBody>
          <a:bodyPr/>
          <a:lstStyle/>
          <a:p>
            <a:pPr lvl="0" algn="just" rtl="0"/>
            <a:r>
              <a:rPr lang="de" b="0" i="0" u="none" baseline="0"/>
              <a:t>H3SE-Ziel des Mitarbeitergesprächs: Weiterentwicklung der H3SE-Leistungen jedes Mitarbeiters.</a:t>
            </a:r>
            <a:endParaRPr lang="de" dirty="0"/>
          </a:p>
          <a:p>
            <a:pPr lvl="0" algn="just" rtl="0"/>
            <a:endParaRPr lang="de" dirty="0" smtClean="0"/>
          </a:p>
          <a:p>
            <a:pPr lvl="0" algn="just" rtl="0"/>
            <a:r>
              <a:rPr lang="de" b="0" i="0" u="none" baseline="0"/>
              <a:t>Die Erreichung der individuellen H3SE-Ziele trägt zur H3SE-Leistung von Total bei. </a:t>
            </a:r>
            <a:endParaRPr lang="de" dirty="0" smtClean="0"/>
          </a:p>
          <a:p>
            <a:pPr lvl="0" algn="just" rtl="0"/>
            <a:endParaRPr lang="de" dirty="0"/>
          </a:p>
          <a:p>
            <a:pPr lvl="0" algn="just" rtl="0"/>
            <a:r>
              <a:rPr lang="de" b="0" i="0" u="none" baseline="0"/>
              <a:t>Beispiele individueller H3SE-Ziele in Verbindung mit den H3SE-Zielen der Gruppe:</a:t>
            </a:r>
          </a:p>
          <a:p>
            <a:pPr lvl="1" algn="just" rtl="0"/>
            <a:r>
              <a:rPr lang="de" b="0" i="0" u="none" baseline="0"/>
              <a:t>… Siehe Broschüre P5</a:t>
            </a:r>
            <a:endParaRPr lang="de" dirty="0"/>
          </a:p>
          <a:p>
            <a:pPr algn="just" rtl="0"/>
            <a:endParaRPr lang="de" dirty="0"/>
          </a:p>
        </p:txBody>
      </p:sp>
      <p:sp>
        <p:nvSpPr>
          <p:cNvPr id="5" name="Espace réservé du numéro de diapositive 4"/>
          <p:cNvSpPr>
            <a:spLocks noGrp="1"/>
          </p:cNvSpPr>
          <p:nvPr>
            <p:ph type="sldNum" sz="quarter" idx="4294967295"/>
          </p:nvPr>
        </p:nvSpPr>
        <p:spPr>
          <a:xfrm>
            <a:off x="6553200" y="6411913"/>
            <a:ext cx="725488" cy="365125"/>
          </a:xfrm>
          <a:prstGeom prst="rect">
            <a:avLst/>
          </a:prstGeom>
        </p:spPr>
        <p:txBody>
          <a:bodyPr/>
          <a:lstStyle/>
          <a:p>
            <a:pPr algn="r" rtl="0"/>
            <a:fld id="{02164524-7C97-8945-A4B0-CAF166782E85}" type="slidenum">
              <a:rPr/>
              <a:pPr algn="r" rtl="0"/>
              <a:t>20</a:t>
            </a:fld>
            <a:endParaRPr lang="de" altLang="fr-FR"/>
          </a:p>
        </p:txBody>
      </p:sp>
      <p:sp>
        <p:nvSpPr>
          <p:cNvPr id="6" name="Espace réservé du pied de page 3"/>
          <p:cNvSpPr>
            <a:spLocks noGrp="1"/>
          </p:cNvSpPr>
          <p:nvPr>
            <p:ph type="ftr" sz="quarter" idx="4294967295"/>
          </p:nvPr>
        </p:nvSpPr>
        <p:spPr>
          <a:xfrm>
            <a:off x="457200" y="6411913"/>
            <a:ext cx="6336000" cy="365125"/>
          </a:xfrm>
          <a:prstGeom prst="rect">
            <a:avLst/>
          </a:prstGeom>
        </p:spPr>
        <p:txBody>
          <a:bodyPr/>
          <a:lstStyle/>
          <a:p>
            <a:pPr algn="l" rtl="0">
              <a:defRPr/>
            </a:pPr>
            <a:r>
              <a:rPr lang="de" sz="1000" b="0" i="0" u="none" baseline="0" dirty="0"/>
              <a:t>H3SE-Integrationskit - TCG 4.2 – Zusammenarbeit im Team, hierarchische Beziehung/Jährliches Mitarbeitergespräch – V2</a:t>
            </a:r>
            <a:endParaRPr lang="de" altLang="fr-FR" sz="1000" dirty="0"/>
          </a:p>
        </p:txBody>
      </p:sp>
    </p:spTree>
    <p:extLst>
      <p:ext uri="{BB962C8B-B14F-4D97-AF65-F5344CB8AC3E}">
        <p14:creationId xmlns:p14="http://schemas.microsoft.com/office/powerpoint/2010/main" xmlns="" val="12301011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de" b="1" i="0" u="none" baseline="0"/>
              <a:t>ZIELE DES MODULS</a:t>
            </a:r>
            <a:endParaRPr lang="de" dirty="0"/>
          </a:p>
        </p:txBody>
      </p:sp>
      <p:sp>
        <p:nvSpPr>
          <p:cNvPr id="3" name="Espace réservé du texte 2"/>
          <p:cNvSpPr>
            <a:spLocks noGrp="1"/>
          </p:cNvSpPr>
          <p:nvPr>
            <p:ph type="body" sz="quarter" idx="12"/>
          </p:nvPr>
        </p:nvSpPr>
        <p:spPr/>
        <p:txBody>
          <a:bodyPr/>
          <a:lstStyle/>
          <a:p>
            <a:pPr marL="0" indent="0" algn="just" rtl="0">
              <a:buNone/>
            </a:pPr>
            <a:r>
              <a:rPr lang="de" b="1" i="0" u="none" baseline="0">
                <a:cs typeface="Arial" pitchFamily="34" charset="0"/>
              </a:rPr>
              <a:t>Am Ende dieses Moduls:</a:t>
            </a:r>
          </a:p>
          <a:p>
            <a:pPr marL="0" indent="0" algn="just" rtl="0">
              <a:buNone/>
            </a:pPr>
            <a:endParaRPr lang="de" altLang="fr-FR" b="1" dirty="0">
              <a:cs typeface="Arial" pitchFamily="34" charset="0"/>
            </a:endParaRPr>
          </a:p>
          <a:p>
            <a:pPr lvl="0" algn="just" rtl="0"/>
            <a:r>
              <a:rPr lang="de" b="0" i="0" u="none" baseline="0"/>
              <a:t>Verstehen Sie den Mehrwert der Teamarbeit (kollektiv vs. individuell)</a:t>
            </a:r>
          </a:p>
          <a:p>
            <a:pPr lvl="0" algn="just" rtl="0"/>
            <a:r>
              <a:rPr lang="de" b="0" i="0" u="none" baseline="0"/>
              <a:t>Verstehen Sie, wie wichtig es ist, sich im Fall von Zweifeln an der Sicherheit zu Wort zu melden</a:t>
            </a:r>
          </a:p>
          <a:p>
            <a:pPr algn="just" rtl="0"/>
            <a:r>
              <a:rPr lang="de" b="0" i="0" u="none" baseline="0"/>
              <a:t>Verstehen Sie, wie wichtig die HSE-Komponente beim jährlichen Mitarbeitergespräch ist, und wie Sie eine Verbindung zu den Elementen der HSE-Politik herstellen können </a:t>
            </a:r>
          </a:p>
        </p:txBody>
      </p:sp>
      <p:sp>
        <p:nvSpPr>
          <p:cNvPr id="4" name="Espace réservé du pied de page 3"/>
          <p:cNvSpPr>
            <a:spLocks noGrp="1"/>
          </p:cNvSpPr>
          <p:nvPr>
            <p:ph type="ftr" sz="quarter" idx="4294967295"/>
          </p:nvPr>
        </p:nvSpPr>
        <p:spPr>
          <a:xfrm>
            <a:off x="457200" y="6411913"/>
            <a:ext cx="5562600" cy="365125"/>
          </a:xfrm>
          <a:prstGeom prst="rect">
            <a:avLst/>
          </a:prstGeom>
        </p:spPr>
        <p:txBody>
          <a:bodyPr/>
          <a:lstStyle/>
          <a:p>
            <a:pPr algn="l" rtl="0">
              <a:defRPr/>
            </a:pPr>
            <a:r>
              <a:rPr lang="de" sz="1000" b="0" i="0" u="none" baseline="0" dirty="0"/>
              <a:t>H3SE-Integrationskit - TCG 4.2 – Zusammenarbeit im Team, hierarchische Beziehung/Jährliches Mitarbeitergespräch – V2</a:t>
            </a:r>
            <a:endParaRPr lang="de" altLang="fr-FR" sz="1000" dirty="0"/>
          </a:p>
        </p:txBody>
      </p:sp>
      <p:sp>
        <p:nvSpPr>
          <p:cNvPr id="5" name="Espace réservé du numéro de diapositive 4"/>
          <p:cNvSpPr>
            <a:spLocks noGrp="1"/>
          </p:cNvSpPr>
          <p:nvPr>
            <p:ph type="sldNum" sz="quarter" idx="4294967295"/>
          </p:nvPr>
        </p:nvSpPr>
        <p:spPr>
          <a:xfrm>
            <a:off x="6553200" y="6411913"/>
            <a:ext cx="725488" cy="365125"/>
          </a:xfrm>
          <a:prstGeom prst="rect">
            <a:avLst/>
          </a:prstGeom>
        </p:spPr>
        <p:txBody>
          <a:bodyPr/>
          <a:lstStyle/>
          <a:p>
            <a:pPr algn="r" rtl="0"/>
            <a:fld id="{02164524-7C97-8945-A4B0-CAF166782E85}" type="slidenum">
              <a:rPr/>
              <a:pPr algn="r" rtl="0"/>
              <a:t>3</a:t>
            </a:fld>
            <a:endParaRPr lang="de" altLang="fr-FR"/>
          </a:p>
        </p:txBody>
      </p:sp>
    </p:spTree>
    <p:extLst>
      <p:ext uri="{BB962C8B-B14F-4D97-AF65-F5344CB8AC3E}">
        <p14:creationId xmlns:p14="http://schemas.microsoft.com/office/powerpoint/2010/main" xmlns="" val="18168972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eaLnBrk="1" hangingPunct="1">
              <a:defRPr/>
            </a:pPr>
            <a:r>
              <a:rPr lang="de" b="1" i="0" u="none" baseline="0"/>
              <a:t>FILM: La force du collectif – Die Kraft des Kollektivs</a:t>
            </a:r>
            <a:endParaRPr lang="de" dirty="0"/>
          </a:p>
        </p:txBody>
      </p:sp>
      <p:sp>
        <p:nvSpPr>
          <p:cNvPr id="15363"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4215D2BC-04AE-D046-A716-B7BD56B52070}" type="slidenum">
              <a:rPr>
                <a:ea typeface="Helvetica" charset="0"/>
                <a:cs typeface="Helvetica" charset="0"/>
              </a:rPr>
              <a:pPr algn="r" rtl="0"/>
              <a:t>4</a:t>
            </a:fld>
            <a:endParaRPr lang="de" altLang="fr-FR" dirty="0">
              <a:ea typeface="Helvetica" charset="0"/>
              <a:cs typeface="Helvetica" charset="0"/>
            </a:endParaRPr>
          </a:p>
        </p:txBody>
      </p:sp>
      <p:pic>
        <p:nvPicPr>
          <p:cNvPr id="15364" name="Image 5">
            <a:hlinkClick r:id="rId3" action="ppaction://hlinkfile"/>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814388" y="1538288"/>
            <a:ext cx="7504112" cy="4214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Espace réservé du pied de page 3"/>
          <p:cNvSpPr>
            <a:spLocks noGrp="1"/>
          </p:cNvSpPr>
          <p:nvPr>
            <p:ph type="ftr" sz="quarter" idx="4294967295"/>
          </p:nvPr>
        </p:nvSpPr>
        <p:spPr>
          <a:xfrm>
            <a:off x="457200" y="6411913"/>
            <a:ext cx="5562600" cy="365125"/>
          </a:xfrm>
          <a:prstGeom prst="rect">
            <a:avLst/>
          </a:prstGeom>
        </p:spPr>
        <p:txBody>
          <a:bodyPr/>
          <a:lstStyle/>
          <a:p>
            <a:pPr algn="l" rtl="0">
              <a:defRPr/>
            </a:pPr>
            <a:r>
              <a:rPr lang="de" sz="1000" b="0" i="0" u="none" baseline="0" dirty="0"/>
              <a:t>H3SE-Integrationskit - TCG 4.2 – Zusammenarbeit im Team, hierarchische Beziehung/Jährliches Mitarbeitergespräch – V2</a:t>
            </a:r>
            <a:endParaRPr lang="de" altLang="fr-FR" sz="1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eaLnBrk="1" hangingPunct="1">
              <a:defRPr/>
            </a:pPr>
            <a:r>
              <a:rPr lang="de" b="0" i="0" u="none" baseline="0"/>
              <a:t>Wesentliche Punkte der Zusammenarbeit im Team</a:t>
            </a:r>
            <a:endParaRPr lang="de" dirty="0"/>
          </a:p>
        </p:txBody>
      </p:sp>
      <p:sp>
        <p:nvSpPr>
          <p:cNvPr id="17410" name="Espace réservé du texte 2"/>
          <p:cNvSpPr>
            <a:spLocks noGrp="1"/>
          </p:cNvSpPr>
          <p:nvPr>
            <p:ph type="body" sz="quarter" idx="12"/>
          </p:nvPr>
        </p:nvSpPr>
        <p:spPr>
          <a:xfrm>
            <a:off x="457200" y="1125538"/>
            <a:ext cx="8218488" cy="5040312"/>
          </a:xfrm>
        </p:spPr>
        <p:txBody>
          <a:bodyPr/>
          <a:lstStyle/>
          <a:p>
            <a:pPr algn="l" rtl="0" eaLnBrk="1" hangingPunct="1"/>
            <a:endParaRPr lang="de" altLang="fr-FR" dirty="0">
              <a:cs typeface="Arial" charset="0"/>
            </a:endParaRPr>
          </a:p>
          <a:p>
            <a:pPr algn="l" rtl="0" eaLnBrk="1" hangingPunct="1"/>
            <a:endParaRPr lang="de" altLang="fr-FR" dirty="0">
              <a:cs typeface="Arial" charset="0"/>
            </a:endParaRPr>
          </a:p>
          <a:p>
            <a:pPr algn="l" rtl="0" eaLnBrk="1" hangingPunct="1"/>
            <a:r>
              <a:rPr lang="de" b="0" i="0" u="none" baseline="0">
                <a:cs typeface="Arial" charset="0"/>
              </a:rPr>
              <a:t>Die Teamdimension, „die Kraft des Kollektiv“, ist ein Eckpfeiler der Sicherheit:</a:t>
            </a:r>
          </a:p>
          <a:p>
            <a:pPr lvl="1" algn="l" rtl="0" eaLnBrk="1" hangingPunct="1"/>
            <a:endParaRPr lang="de" altLang="fr-FR" dirty="0" smtClean="0">
              <a:cs typeface="Arial" charset="0"/>
            </a:endParaRPr>
          </a:p>
          <a:p>
            <a:pPr lvl="1" algn="l" rtl="0" eaLnBrk="1" hangingPunct="1"/>
            <a:r>
              <a:rPr lang="de" b="0" i="0" u="none" baseline="0">
                <a:cs typeface="Arial" charset="0"/>
              </a:rPr>
              <a:t>Kraft der Solidarität </a:t>
            </a:r>
          </a:p>
          <a:p>
            <a:pPr lvl="1" algn="l" rtl="0" eaLnBrk="1" hangingPunct="1"/>
            <a:r>
              <a:rPr lang="de" b="0" i="0" u="none" baseline="0">
                <a:cs typeface="Arial" charset="0"/>
              </a:rPr>
              <a:t>Unterschiedliche Erfahrungen</a:t>
            </a:r>
          </a:p>
          <a:p>
            <a:pPr lvl="1" algn="l" rtl="0" eaLnBrk="1" hangingPunct="1"/>
            <a:r>
              <a:rPr lang="de" b="0" i="0" u="none" baseline="0">
                <a:cs typeface="Arial" charset="0"/>
              </a:rPr>
              <a:t>Unterschiedliche Kenntnisse</a:t>
            </a:r>
          </a:p>
          <a:p>
            <a:pPr lvl="1" algn="l" rtl="0" eaLnBrk="1" hangingPunct="1"/>
            <a:r>
              <a:rPr lang="de" b="0" i="0" u="none" baseline="0">
                <a:cs typeface="Arial" charset="0"/>
              </a:rPr>
              <a:t>Bedeutung einer neuen Sichtweise</a:t>
            </a:r>
          </a:p>
          <a:p>
            <a:pPr lvl="1" algn="l" rtl="0" eaLnBrk="1" hangingPunct="1"/>
            <a:endParaRPr lang="de" altLang="fr-FR" dirty="0">
              <a:cs typeface="Arial" charset="0"/>
            </a:endParaRPr>
          </a:p>
          <a:p>
            <a:pPr lvl="1" algn="l" rtl="0" eaLnBrk="1" hangingPunct="1"/>
            <a:endParaRPr lang="de" altLang="fr-FR" dirty="0">
              <a:cs typeface="Arial" charset="0"/>
            </a:endParaRPr>
          </a:p>
        </p:txBody>
      </p:sp>
      <p:sp>
        <p:nvSpPr>
          <p:cNvPr id="17412"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4CCB4E58-F8DB-F74E-913D-E38EC27657D1}" type="slidenum">
              <a:rPr>
                <a:ea typeface="Helvetica" charset="0"/>
                <a:cs typeface="Helvetica" charset="0"/>
              </a:rPr>
              <a:pPr algn="r" rtl="0"/>
              <a:t>5</a:t>
            </a:fld>
            <a:endParaRPr lang="de" altLang="fr-FR" dirty="0">
              <a:ea typeface="Helvetica" charset="0"/>
              <a:cs typeface="Helvetica" charset="0"/>
            </a:endParaRPr>
          </a:p>
        </p:txBody>
      </p:sp>
      <p:sp>
        <p:nvSpPr>
          <p:cNvPr id="6" name="Rectangle 8"/>
          <p:cNvSpPr>
            <a:spLocks noChangeArrowheads="1"/>
          </p:cNvSpPr>
          <p:nvPr/>
        </p:nvSpPr>
        <p:spPr bwMode="auto">
          <a:xfrm>
            <a:off x="1094836" y="4747210"/>
            <a:ext cx="6943216" cy="553998"/>
          </a:xfrm>
          <a:prstGeom prst="rect">
            <a:avLst/>
          </a:prstGeom>
          <a:solidFill>
            <a:schemeClr val="bg1"/>
          </a:solidFill>
          <a:ln w="19050">
            <a:solidFill>
              <a:srgbClr val="BD2B0B"/>
            </a:solidFill>
            <a:miter lim="800000"/>
            <a:headEnd/>
            <a:tailEnd/>
          </a:ln>
        </p:spPr>
        <p:txBody>
          <a:bodyPr wrap="square" lIns="0" tIns="0" rIns="252000" bIns="0" anchor="t">
            <a:spAutoFit/>
          </a:bodyPr>
          <a:lstStyle/>
          <a:p>
            <a:pPr algn="ctr" rtl="0" eaLnBrk="1" hangingPunct="1">
              <a:spcBef>
                <a:spcPts val="0"/>
              </a:spcBef>
              <a:spcAft>
                <a:spcPts val="0"/>
              </a:spcAft>
              <a:buFont typeface="Lucida Grande"/>
              <a:buNone/>
            </a:pPr>
            <a:endParaRPr lang="de" altLang="fr-FR" sz="800" b="1" dirty="0" smtClean="0">
              <a:solidFill>
                <a:srgbClr val="A90025"/>
              </a:solidFill>
            </a:endParaRPr>
          </a:p>
          <a:p>
            <a:pPr algn="ctr" rtl="0" eaLnBrk="1" hangingPunct="1">
              <a:spcBef>
                <a:spcPts val="0"/>
              </a:spcBef>
              <a:spcAft>
                <a:spcPts val="0"/>
              </a:spcAft>
              <a:buFont typeface="Lucida Grande"/>
              <a:buNone/>
            </a:pPr>
            <a:r>
              <a:rPr lang="de" sz="2000" b="1" i="0" u="none" baseline="0">
                <a:solidFill>
                  <a:srgbClr val="A90025"/>
                </a:solidFill>
              </a:rPr>
              <a:t>Einigkeit macht stark</a:t>
            </a:r>
          </a:p>
          <a:p>
            <a:pPr algn="ctr" rtl="0" eaLnBrk="1" hangingPunct="1">
              <a:spcBef>
                <a:spcPts val="0"/>
              </a:spcBef>
              <a:spcAft>
                <a:spcPts val="0"/>
              </a:spcAft>
              <a:buFont typeface="Lucida Grande"/>
              <a:buNone/>
            </a:pPr>
            <a:endParaRPr lang="de" altLang="fr-FR" sz="800" b="1" dirty="0">
              <a:solidFill>
                <a:srgbClr val="A90025"/>
              </a:solidFill>
            </a:endParaRPr>
          </a:p>
        </p:txBody>
      </p:sp>
      <p:sp>
        <p:nvSpPr>
          <p:cNvPr id="7" name="Espace réservé du pied de page 3"/>
          <p:cNvSpPr>
            <a:spLocks noGrp="1"/>
          </p:cNvSpPr>
          <p:nvPr>
            <p:ph type="ftr" sz="quarter" idx="4294967295"/>
          </p:nvPr>
        </p:nvSpPr>
        <p:spPr>
          <a:xfrm>
            <a:off x="457200" y="6411913"/>
            <a:ext cx="6336000" cy="365125"/>
          </a:xfrm>
          <a:prstGeom prst="rect">
            <a:avLst/>
          </a:prstGeom>
        </p:spPr>
        <p:txBody>
          <a:bodyPr/>
          <a:lstStyle/>
          <a:p>
            <a:pPr algn="l" rtl="0">
              <a:defRPr/>
            </a:pPr>
            <a:r>
              <a:rPr lang="de" sz="1000" b="0" i="0" u="none" baseline="0" dirty="0"/>
              <a:t>H3SE-Integrationskit - TCG 4.2 – Zusammenarbeit im Team, hierarchische Beziehung/Jährliches Mitarbeitergespräch – V2</a:t>
            </a:r>
            <a:endParaRPr lang="de" altLang="fr-FR" sz="1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eaLnBrk="1" hangingPunct="1">
              <a:defRPr/>
            </a:pPr>
            <a:r>
              <a:rPr lang="de" b="1" i="0" u="none" baseline="0"/>
              <a:t>FILM: Konformität mit der Gruppe</a:t>
            </a:r>
            <a:endParaRPr lang="de" dirty="0"/>
          </a:p>
        </p:txBody>
      </p:sp>
      <p:sp>
        <p:nvSpPr>
          <p:cNvPr id="18435"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D8A15ECC-B3D1-F24D-8B04-7FD6359570C1}" type="slidenum">
              <a:rPr>
                <a:ea typeface="Helvetica" charset="0"/>
                <a:cs typeface="Helvetica" charset="0"/>
              </a:rPr>
              <a:pPr algn="r" rtl="0"/>
              <a:t>6</a:t>
            </a:fld>
            <a:endParaRPr lang="de" altLang="fr-FR" dirty="0">
              <a:ea typeface="Helvetica" charset="0"/>
              <a:cs typeface="Helvetica" charset="0"/>
            </a:endParaRPr>
          </a:p>
        </p:txBody>
      </p:sp>
      <p:pic>
        <p:nvPicPr>
          <p:cNvPr id="18436" name="Imag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62075" y="1250950"/>
            <a:ext cx="6408738" cy="4819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Espace réservé du pied de page 3"/>
          <p:cNvSpPr>
            <a:spLocks noGrp="1"/>
          </p:cNvSpPr>
          <p:nvPr>
            <p:ph type="ftr" sz="quarter" idx="4294967295"/>
          </p:nvPr>
        </p:nvSpPr>
        <p:spPr>
          <a:xfrm>
            <a:off x="457200" y="6411913"/>
            <a:ext cx="6336000" cy="365125"/>
          </a:xfrm>
          <a:prstGeom prst="rect">
            <a:avLst/>
          </a:prstGeom>
        </p:spPr>
        <p:txBody>
          <a:bodyPr/>
          <a:lstStyle/>
          <a:p>
            <a:pPr algn="l" rtl="0">
              <a:defRPr/>
            </a:pPr>
            <a:r>
              <a:rPr lang="de" sz="1000" b="0" i="0" u="none" baseline="0" dirty="0"/>
              <a:t>H3SE-Integrationskit - TCG 4.2 – Zusammenarbeit im Team, hierarchische Beziehung/Jährliches Mitarbeitergespräch – V2</a:t>
            </a:r>
            <a:endParaRPr lang="de" altLang="fr-FR" sz="1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eaLnBrk="1" hangingPunct="1">
              <a:defRPr/>
            </a:pPr>
            <a:r>
              <a:rPr lang="de" b="1" i="0" u="none" baseline="0"/>
              <a:t>Einflussfaktoren</a:t>
            </a:r>
            <a:endParaRPr lang="de" dirty="0"/>
          </a:p>
        </p:txBody>
      </p:sp>
      <p:sp>
        <p:nvSpPr>
          <p:cNvPr id="19458" name="Espace réservé du texte 2"/>
          <p:cNvSpPr>
            <a:spLocks noGrp="1"/>
          </p:cNvSpPr>
          <p:nvPr>
            <p:ph type="body" sz="quarter" idx="12"/>
          </p:nvPr>
        </p:nvSpPr>
        <p:spPr>
          <a:xfrm>
            <a:off x="457200" y="1125538"/>
            <a:ext cx="8218488" cy="5040312"/>
          </a:xfrm>
        </p:spPr>
        <p:txBody>
          <a:bodyPr/>
          <a:lstStyle/>
          <a:p>
            <a:pPr marL="0" indent="0" algn="l" rtl="0" eaLnBrk="1" hangingPunct="1">
              <a:buFont typeface="Lucida Grande" charset="0"/>
              <a:buNone/>
            </a:pPr>
            <a:endParaRPr lang="de" altLang="fr-FR" dirty="0">
              <a:cs typeface="Arial" charset="0"/>
            </a:endParaRPr>
          </a:p>
          <a:p>
            <a:pPr marL="0" indent="0" algn="l" rtl="0" eaLnBrk="1" hangingPunct="1">
              <a:buFont typeface="Lucida Grande" charset="0"/>
              <a:buNone/>
            </a:pPr>
            <a:r>
              <a:rPr lang="de" b="1" i="0" u="none" baseline="0">
                <a:cs typeface="Arial" charset="0"/>
              </a:rPr>
              <a:t>Die individuellen Verhaltensweisen innerhalb einer Gruppe können durch verschiedene Faktoren beeinflusst werden:</a:t>
            </a:r>
          </a:p>
          <a:p>
            <a:pPr algn="l" rtl="0" eaLnBrk="1" hangingPunct="1"/>
            <a:endParaRPr lang="de" altLang="fr-FR" dirty="0" smtClean="0">
              <a:cs typeface="Arial" charset="0"/>
            </a:endParaRPr>
          </a:p>
          <a:p>
            <a:pPr marL="361950" indent="-361950" algn="l" rtl="0" eaLnBrk="1" hangingPunct="1"/>
            <a:r>
              <a:rPr lang="de" b="0" i="0" u="none" baseline="0">
                <a:cs typeface="Arial" charset="0"/>
              </a:rPr>
              <a:t>Druck der Kollegen</a:t>
            </a:r>
            <a:endParaRPr lang="de" altLang="fr-FR" dirty="0">
              <a:cs typeface="Arial" charset="0"/>
            </a:endParaRPr>
          </a:p>
          <a:p>
            <a:pPr marL="361950" indent="-361950" algn="l" rtl="0" eaLnBrk="1" hangingPunct="1"/>
            <a:r>
              <a:rPr lang="de" b="0" i="0" u="none" baseline="0">
                <a:cs typeface="Arial" charset="0"/>
              </a:rPr>
              <a:t>Suche nach Anerkennung der Kollegen</a:t>
            </a:r>
          </a:p>
          <a:p>
            <a:pPr marL="361950" indent="-361950" algn="l" rtl="0" eaLnBrk="1" hangingPunct="1"/>
            <a:r>
              <a:rPr lang="de" b="0" i="0" u="none" baseline="0">
                <a:cs typeface="Arial" charset="0"/>
              </a:rPr>
              <a:t>Wunsch, andere zu beeindrucken</a:t>
            </a:r>
          </a:p>
          <a:p>
            <a:pPr marL="361950" indent="-361950" algn="l" rtl="0" eaLnBrk="1" hangingPunct="1"/>
            <a:r>
              <a:rPr lang="de" b="0" i="0" u="none" baseline="0">
                <a:cs typeface="Arial" charset="0"/>
              </a:rPr>
              <a:t>Vertraglicher Druck für Auftragnehmer</a:t>
            </a:r>
          </a:p>
          <a:p>
            <a:pPr marL="361950" indent="-361950" algn="l" rtl="0" eaLnBrk="1" hangingPunct="1"/>
            <a:r>
              <a:rPr lang="de" b="0" i="0" u="none" baseline="0">
                <a:cs typeface="Arial" charset="0"/>
              </a:rPr>
              <a:t>Kultureller Druck (der Chef hat immer recht!)</a:t>
            </a:r>
          </a:p>
          <a:p>
            <a:pPr marL="361950" indent="-361950" algn="l" rtl="0" eaLnBrk="1" hangingPunct="1"/>
            <a:r>
              <a:rPr lang="de" b="0" i="0" u="none" baseline="0">
                <a:cs typeface="Arial" charset="0"/>
              </a:rPr>
              <a:t>...</a:t>
            </a:r>
            <a:endParaRPr lang="de" altLang="fr-FR" dirty="0">
              <a:cs typeface="Arial" charset="0"/>
            </a:endParaRPr>
          </a:p>
        </p:txBody>
      </p:sp>
      <p:sp>
        <p:nvSpPr>
          <p:cNvPr id="19460"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DD735BBF-5692-544A-B8EF-436380DFFB39}" type="slidenum">
              <a:rPr>
                <a:ea typeface="Helvetica" charset="0"/>
                <a:cs typeface="Helvetica" charset="0"/>
              </a:rPr>
              <a:pPr algn="r" rtl="0"/>
              <a:t>7</a:t>
            </a:fld>
            <a:endParaRPr lang="de" altLang="fr-FR" dirty="0">
              <a:ea typeface="Helvetica" charset="0"/>
              <a:cs typeface="Helvetica" charset="0"/>
            </a:endParaRPr>
          </a:p>
        </p:txBody>
      </p:sp>
      <p:sp>
        <p:nvSpPr>
          <p:cNvPr id="6" name="Espace réservé du pied de page 3"/>
          <p:cNvSpPr>
            <a:spLocks noGrp="1"/>
          </p:cNvSpPr>
          <p:nvPr>
            <p:ph type="ftr" sz="quarter" idx="4294967295"/>
          </p:nvPr>
        </p:nvSpPr>
        <p:spPr>
          <a:xfrm>
            <a:off x="457200" y="6411913"/>
            <a:ext cx="6336000" cy="365125"/>
          </a:xfrm>
          <a:prstGeom prst="rect">
            <a:avLst/>
          </a:prstGeom>
        </p:spPr>
        <p:txBody>
          <a:bodyPr/>
          <a:lstStyle/>
          <a:p>
            <a:pPr algn="l" rtl="0">
              <a:defRPr/>
            </a:pPr>
            <a:r>
              <a:rPr lang="de" sz="1000" b="0" i="0" u="none" baseline="0" dirty="0"/>
              <a:t>H3SE-Integrationskit - TCG 4.2 – Zusammenarbeit im Team, hierarchische Beziehung/Jährliches Mitarbeitergespräch – V2</a:t>
            </a:r>
            <a:endParaRPr lang="de" altLang="fr-FR" sz="1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de" b="1" i="0" u="none" baseline="0"/>
              <a:t>Workshop</a:t>
            </a:r>
            <a:endParaRPr lang="de" dirty="0"/>
          </a:p>
        </p:txBody>
      </p:sp>
      <p:sp>
        <p:nvSpPr>
          <p:cNvPr id="3" name="Espace réservé du texte 2"/>
          <p:cNvSpPr>
            <a:spLocks noGrp="1"/>
          </p:cNvSpPr>
          <p:nvPr>
            <p:ph type="body" sz="quarter" idx="12"/>
          </p:nvPr>
        </p:nvSpPr>
        <p:spPr>
          <a:xfrm>
            <a:off x="179512" y="1125538"/>
            <a:ext cx="8640000" cy="5040311"/>
          </a:xfrm>
        </p:spPr>
        <p:txBody>
          <a:bodyPr/>
          <a:lstStyle/>
          <a:p>
            <a:pPr marL="0" indent="0" algn="ctr" rtl="0">
              <a:buNone/>
            </a:pPr>
            <a:endParaRPr lang="de" sz="2800" b="1" dirty="0" smtClean="0"/>
          </a:p>
          <a:p>
            <a:pPr marL="0" indent="0" algn="ctr" rtl="0">
              <a:buNone/>
            </a:pPr>
            <a:r>
              <a:rPr lang="de" sz="2800" b="1" i="0" u="none" baseline="0" dirty="0"/>
              <a:t>Anweisung</a:t>
            </a:r>
            <a:r>
              <a:rPr lang="de" sz="2400" b="1" i="0" u="none" baseline="0" dirty="0"/>
              <a:t>:</a:t>
            </a:r>
          </a:p>
          <a:p>
            <a:pPr marL="0" indent="0" algn="ctr" rtl="0">
              <a:buNone/>
            </a:pPr>
            <a:endParaRPr lang="de" b="1" dirty="0" smtClean="0"/>
          </a:p>
          <a:p>
            <a:pPr marL="0" indent="0" algn="ctr" rtl="0">
              <a:buNone/>
            </a:pPr>
            <a:endParaRPr lang="de" b="1" dirty="0"/>
          </a:p>
          <a:p>
            <a:pPr marL="0" indent="0" algn="ctr" rtl="0">
              <a:buNone/>
            </a:pPr>
            <a:r>
              <a:rPr lang="de" sz="2400" b="0" i="1" u="none" baseline="0" dirty="0"/>
              <a:t>„Führen Sie die Probleme auf, die daraus folgen können, dass man sich den Entscheidungen der Gruppe anpasst, obwohl man das Gefühl hat, dass irgendetwas nicht richtig ist.“</a:t>
            </a:r>
            <a:endParaRPr lang="de" sz="2400" dirty="0" smtClean="0"/>
          </a:p>
          <a:p>
            <a:pPr marL="0" indent="0" algn="ctr" rtl="0">
              <a:buNone/>
            </a:pPr>
            <a:endParaRPr lang="de" sz="2400" dirty="0"/>
          </a:p>
          <a:p>
            <a:pPr marL="0" indent="0" algn="ctr" rtl="0">
              <a:buNone/>
            </a:pPr>
            <a:endParaRPr lang="de" sz="2400" dirty="0" smtClean="0"/>
          </a:p>
          <a:p>
            <a:pPr marL="0" indent="0" algn="l" rtl="0">
              <a:buNone/>
            </a:pPr>
            <a:r>
              <a:rPr lang="de" b="0" i="0" u="none" baseline="0" dirty="0"/>
              <a:t>Arbeit in Zweiergruppen (10 Minuten)</a:t>
            </a:r>
            <a:endParaRPr lang="de" dirty="0" smtClean="0"/>
          </a:p>
          <a:p>
            <a:pPr marL="0" indent="0" algn="l" rtl="0">
              <a:buNone/>
            </a:pPr>
            <a:endParaRPr lang="de" dirty="0"/>
          </a:p>
          <a:p>
            <a:pPr marL="0" indent="0" algn="l" rtl="0">
              <a:buNone/>
            </a:pPr>
            <a:r>
              <a:rPr lang="de" b="0" i="0" u="none" baseline="0" dirty="0"/>
              <a:t>Präsentation durch eine Zweiergruppe</a:t>
            </a:r>
            <a:endParaRPr lang="de" dirty="0"/>
          </a:p>
        </p:txBody>
      </p:sp>
      <p:sp>
        <p:nvSpPr>
          <p:cNvPr id="5" name="Espace réservé du numéro de diapositive 4"/>
          <p:cNvSpPr>
            <a:spLocks noGrp="1"/>
          </p:cNvSpPr>
          <p:nvPr>
            <p:ph type="sldNum" sz="quarter" idx="4294967295"/>
          </p:nvPr>
        </p:nvSpPr>
        <p:spPr>
          <a:xfrm>
            <a:off x="6553200" y="6411913"/>
            <a:ext cx="725488" cy="365125"/>
          </a:xfrm>
          <a:prstGeom prst="rect">
            <a:avLst/>
          </a:prstGeom>
        </p:spPr>
        <p:txBody>
          <a:bodyPr/>
          <a:lstStyle/>
          <a:p>
            <a:pPr algn="r" rtl="0"/>
            <a:fld id="{02164524-7C97-8945-A4B0-CAF166782E85}" type="slidenum">
              <a:rPr/>
              <a:pPr algn="r" rtl="0"/>
              <a:t>8</a:t>
            </a:fld>
            <a:endParaRPr lang="de" altLang="fr-FR"/>
          </a:p>
        </p:txBody>
      </p:sp>
      <p:sp>
        <p:nvSpPr>
          <p:cNvPr id="6" name="Espace réservé du pied de page 3"/>
          <p:cNvSpPr>
            <a:spLocks noGrp="1"/>
          </p:cNvSpPr>
          <p:nvPr>
            <p:ph type="ftr" sz="quarter" idx="4294967295"/>
          </p:nvPr>
        </p:nvSpPr>
        <p:spPr>
          <a:xfrm>
            <a:off x="457200" y="6411913"/>
            <a:ext cx="6336000" cy="365125"/>
          </a:xfrm>
          <a:prstGeom prst="rect">
            <a:avLst/>
          </a:prstGeom>
        </p:spPr>
        <p:txBody>
          <a:bodyPr/>
          <a:lstStyle/>
          <a:p>
            <a:pPr algn="l" rtl="0">
              <a:defRPr/>
            </a:pPr>
            <a:r>
              <a:rPr lang="de" sz="1000" b="0" i="0" u="none" baseline="0" dirty="0"/>
              <a:t>H3SE-Integrationskit - TCG 4.2 – Zusammenarbeit im Team, hierarchische Beziehung/Jährliches Mitarbeitergespräch – V2</a:t>
            </a:r>
            <a:endParaRPr lang="de" altLang="fr-FR" sz="1000" dirty="0"/>
          </a:p>
        </p:txBody>
      </p:sp>
    </p:spTree>
    <p:extLst>
      <p:ext uri="{BB962C8B-B14F-4D97-AF65-F5344CB8AC3E}">
        <p14:creationId xmlns:p14="http://schemas.microsoft.com/office/powerpoint/2010/main" xmlns="" val="832153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re 1"/>
          <p:cNvSpPr>
            <a:spLocks noGrp="1"/>
          </p:cNvSpPr>
          <p:nvPr>
            <p:ph type="title"/>
          </p:nvPr>
        </p:nvSpPr>
        <p:spPr bwMode="auto">
          <a:xfrm>
            <a:off x="323528" y="274638"/>
            <a:ext cx="8460000" cy="635000"/>
          </a:xfrm>
        </p:spPr>
        <p:txBody>
          <a:bodyPr wrap="square" numCol="1" anchorCtr="0" compatLnSpc="1">
            <a:prstTxWarp prst="textNoShape">
              <a:avLst/>
            </a:prstTxWarp>
          </a:bodyPr>
          <a:lstStyle/>
          <a:p>
            <a:pPr algn="l" rtl="0" eaLnBrk="1" hangingPunct="1"/>
            <a:r>
              <a:rPr lang="de" b="1" i="0" u="none" baseline="0" dirty="0">
                <a:cs typeface="Arial" charset="0"/>
              </a:rPr>
              <a:t>Risiken, die durch den Gruppeneffekt bedingt sind</a:t>
            </a:r>
            <a:endParaRPr lang="de" altLang="fr-FR" dirty="0">
              <a:cs typeface="Arial" charset="0"/>
            </a:endParaRPr>
          </a:p>
        </p:txBody>
      </p:sp>
      <p:sp>
        <p:nvSpPr>
          <p:cNvPr id="20482" name="Espace réservé du texte 2"/>
          <p:cNvSpPr>
            <a:spLocks noGrp="1"/>
          </p:cNvSpPr>
          <p:nvPr>
            <p:ph type="body" sz="quarter" idx="12"/>
          </p:nvPr>
        </p:nvSpPr>
        <p:spPr>
          <a:xfrm>
            <a:off x="323528" y="1125538"/>
            <a:ext cx="8640000" cy="5040312"/>
          </a:xfrm>
        </p:spPr>
        <p:txBody>
          <a:bodyPr/>
          <a:lstStyle/>
          <a:p>
            <a:pPr marL="0" indent="0" algn="l" rtl="0" eaLnBrk="1" hangingPunct="1">
              <a:buFont typeface="Lucida Grande" charset="0"/>
              <a:buNone/>
            </a:pPr>
            <a:endParaRPr lang="de" altLang="fr-FR" dirty="0">
              <a:cs typeface="Arial" charset="0"/>
            </a:endParaRPr>
          </a:p>
          <a:p>
            <a:pPr marL="0" indent="0" algn="l" rtl="0" eaLnBrk="1" hangingPunct="1">
              <a:buFont typeface="Lucida Grande" charset="0"/>
              <a:buNone/>
            </a:pPr>
            <a:r>
              <a:rPr lang="de" b="1" i="0" u="none" baseline="0" dirty="0">
                <a:cs typeface="Arial" charset="0"/>
              </a:rPr>
              <a:t>Im Zweifelsfall kann nichts sagen oder nicht fragen Risiken bergen:</a:t>
            </a:r>
          </a:p>
          <a:p>
            <a:pPr algn="l" rtl="0" eaLnBrk="1" hangingPunct="1"/>
            <a:endParaRPr lang="de" altLang="fr-FR" dirty="0" smtClean="0">
              <a:cs typeface="Arial" charset="0"/>
            </a:endParaRPr>
          </a:p>
          <a:p>
            <a:pPr marL="361950" indent="-361950" algn="l" rtl="0" eaLnBrk="1" hangingPunct="1"/>
            <a:r>
              <a:rPr lang="de" b="0" i="0" u="none" baseline="0" dirty="0">
                <a:cs typeface="Arial" charset="0"/>
              </a:rPr>
              <a:t>Etwas Wichtiges wird versäumt, wenn Sie recht haben</a:t>
            </a:r>
          </a:p>
          <a:p>
            <a:pPr marL="361950" indent="-361950" algn="l" rtl="0" eaLnBrk="1" hangingPunct="1"/>
            <a:r>
              <a:rPr lang="de" b="0" i="0" u="none" baseline="0" dirty="0">
                <a:cs typeface="Arial" charset="0"/>
              </a:rPr>
              <a:t>Sie können überzeugt davon bleiben, dass das nicht funktionieren kann</a:t>
            </a:r>
          </a:p>
          <a:p>
            <a:pPr marL="361950" indent="-361950" algn="l" rtl="0" eaLnBrk="1" hangingPunct="1"/>
            <a:r>
              <a:rPr lang="de" b="0" i="0" u="none" baseline="0" dirty="0">
                <a:cs typeface="Arial" charset="0"/>
              </a:rPr>
              <a:t>Eine Atmosphäre der Gefälligkeit kann sich breit machen</a:t>
            </a:r>
          </a:p>
          <a:p>
            <a:pPr algn="l" rtl="0" eaLnBrk="1" hangingPunct="1"/>
            <a:endParaRPr lang="de" altLang="fr-FR" dirty="0" smtClean="0">
              <a:cs typeface="Arial" charset="0"/>
            </a:endParaRPr>
          </a:p>
        </p:txBody>
      </p:sp>
      <p:sp>
        <p:nvSpPr>
          <p:cNvPr id="20484"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F57A35AA-8DB8-1B48-A80A-4BC13F40114E}" type="slidenum">
              <a:rPr>
                <a:ea typeface="Helvetica" charset="0"/>
                <a:cs typeface="Helvetica" charset="0"/>
              </a:rPr>
              <a:pPr algn="r" rtl="0"/>
              <a:t>9</a:t>
            </a:fld>
            <a:endParaRPr lang="de" altLang="fr-FR" dirty="0">
              <a:ea typeface="Helvetica" charset="0"/>
              <a:cs typeface="Helvetica" charset="0"/>
            </a:endParaRPr>
          </a:p>
        </p:txBody>
      </p:sp>
      <p:sp>
        <p:nvSpPr>
          <p:cNvPr id="6" name="Rectangle 8"/>
          <p:cNvSpPr>
            <a:spLocks noChangeArrowheads="1"/>
          </p:cNvSpPr>
          <p:nvPr/>
        </p:nvSpPr>
        <p:spPr bwMode="auto">
          <a:xfrm>
            <a:off x="1094836" y="4293096"/>
            <a:ext cx="6943216" cy="1477328"/>
          </a:xfrm>
          <a:prstGeom prst="rect">
            <a:avLst/>
          </a:prstGeom>
          <a:solidFill>
            <a:schemeClr val="bg1"/>
          </a:solidFill>
          <a:ln w="19050">
            <a:solidFill>
              <a:srgbClr val="BD2B0B"/>
            </a:solidFill>
            <a:miter lim="800000"/>
            <a:headEnd/>
            <a:tailEnd/>
          </a:ln>
        </p:spPr>
        <p:txBody>
          <a:bodyPr wrap="square" lIns="0" tIns="0" rIns="252000" bIns="0" anchor="t">
            <a:spAutoFit/>
          </a:bodyPr>
          <a:lstStyle/>
          <a:p>
            <a:pPr algn="ctr" rtl="0" eaLnBrk="1" hangingPunct="1">
              <a:spcBef>
                <a:spcPts val="0"/>
              </a:spcBef>
              <a:spcAft>
                <a:spcPts val="0"/>
              </a:spcAft>
              <a:buFont typeface="Lucida Grande"/>
              <a:buNone/>
            </a:pPr>
            <a:endParaRPr lang="de" altLang="fr-FR" sz="800" b="1" dirty="0" smtClean="0">
              <a:solidFill>
                <a:srgbClr val="A90025"/>
              </a:solidFill>
            </a:endParaRPr>
          </a:p>
          <a:p>
            <a:pPr algn="ctr" rtl="0" eaLnBrk="1" hangingPunct="1">
              <a:spcBef>
                <a:spcPts val="0"/>
              </a:spcBef>
              <a:spcAft>
                <a:spcPts val="0"/>
              </a:spcAft>
            </a:pPr>
            <a:r>
              <a:rPr lang="de" sz="2000" b="1" i="0" u="none" baseline="0">
                <a:solidFill>
                  <a:srgbClr val="A90025"/>
                </a:solidFill>
              </a:rPr>
              <a:t>Es ist unverzichtbar, dass alle Mitglieder des Teams die von den hierarchischen Verantwortlichen getroffenen Entscheidungen voll und ganz verstanden haben, bevor mit einer Arbeit begonnen wird.</a:t>
            </a:r>
            <a:endParaRPr lang="de" sz="2000" b="1" dirty="0" smtClean="0">
              <a:solidFill>
                <a:srgbClr val="A90025"/>
              </a:solidFill>
            </a:endParaRPr>
          </a:p>
          <a:p>
            <a:pPr algn="ctr" rtl="0" eaLnBrk="1" hangingPunct="1">
              <a:spcBef>
                <a:spcPts val="0"/>
              </a:spcBef>
              <a:spcAft>
                <a:spcPts val="0"/>
              </a:spcAft>
              <a:buFont typeface="Lucida Grande"/>
              <a:buNone/>
            </a:pPr>
            <a:endParaRPr lang="de" altLang="fr-FR" sz="800" b="1" dirty="0">
              <a:solidFill>
                <a:srgbClr val="A90025"/>
              </a:solidFill>
            </a:endParaRPr>
          </a:p>
        </p:txBody>
      </p:sp>
      <p:sp>
        <p:nvSpPr>
          <p:cNvPr id="7" name="Espace réservé du pied de page 3"/>
          <p:cNvSpPr>
            <a:spLocks noGrp="1"/>
          </p:cNvSpPr>
          <p:nvPr>
            <p:ph type="ftr" sz="quarter" idx="4294967295"/>
          </p:nvPr>
        </p:nvSpPr>
        <p:spPr>
          <a:xfrm>
            <a:off x="457200" y="6411913"/>
            <a:ext cx="6336000" cy="365125"/>
          </a:xfrm>
          <a:prstGeom prst="rect">
            <a:avLst/>
          </a:prstGeom>
        </p:spPr>
        <p:txBody>
          <a:bodyPr/>
          <a:lstStyle/>
          <a:p>
            <a:pPr algn="l" rtl="0">
              <a:defRPr/>
            </a:pPr>
            <a:r>
              <a:rPr lang="de" sz="1000" b="0" i="0" u="none" baseline="0" dirty="0"/>
              <a:t>H3SE-Integrationskit - TCG 4.2 – Zusammenarbeit im Team, hierarchische Beziehung/Jährliches Mitarbeitergespräch – V2</a:t>
            </a:r>
            <a:endParaRPr lang="de" altLang="fr-FR" sz="1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OTAL-EN-dark red template">
  <a:themeElements>
    <a:clrScheme name="TOTAL CORPO">
      <a:dk1>
        <a:sysClr val="windowText" lastClr="000000"/>
      </a:dk1>
      <a:lt1>
        <a:sysClr val="window" lastClr="FFFFFF"/>
      </a:lt1>
      <a:dk2>
        <a:srgbClr val="707173"/>
      </a:dk2>
      <a:lt2>
        <a:srgbClr val="00A37F"/>
      </a:lt2>
      <a:accent1>
        <a:srgbClr val="4A96CD"/>
      </a:accent1>
      <a:accent2>
        <a:srgbClr val="F39800"/>
      </a:accent2>
      <a:accent3>
        <a:srgbClr val="E20031"/>
      </a:accent3>
      <a:accent4>
        <a:srgbClr val="004494"/>
      </a:accent4>
      <a:accent5>
        <a:srgbClr val="E8561E"/>
      </a:accent5>
      <a:accent6>
        <a:srgbClr val="97B2AD"/>
      </a:accent6>
      <a:hlink>
        <a:srgbClr val="175A99"/>
      </a:hlink>
      <a:folHlink>
        <a:srgbClr val="B12F87"/>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EN PPT DARK RED LOGO.pptx" id="{34FDB752-F90B-4A83-A6C4-9F21502A314C}" vid="{6DFEEC28-5B39-4E16-BB71-270AB66A25A6}"/>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TOTAL-EN-dark red template</Template>
  <TotalTime>8</TotalTime>
  <Words>1244</Words>
  <Application>Microsoft Office PowerPoint</Application>
  <PresentationFormat>Affichage à l'écran (4:3)</PresentationFormat>
  <Paragraphs>168</Paragraphs>
  <Slides>20</Slides>
  <Notes>3</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TOTAL-EN-dark red template</vt:lpstr>
      <vt:lpstr>Teamwork, Relationships with Management/APR</vt:lpstr>
      <vt:lpstr>Zusammenarbeit im Team, hierarchische Beziehung/Jährliches Mitarbeitergespräch</vt:lpstr>
      <vt:lpstr>ZIELE DES MODULS</vt:lpstr>
      <vt:lpstr>FILM: La force du collectif – Die Kraft des Kollektivs</vt:lpstr>
      <vt:lpstr>Wesentliche Punkte der Zusammenarbeit im Team</vt:lpstr>
      <vt:lpstr>FILM: Konformität mit der Gruppe</vt:lpstr>
      <vt:lpstr>Einflussfaktoren</vt:lpstr>
      <vt:lpstr>Workshop</vt:lpstr>
      <vt:lpstr>Risiken, die durch den Gruppeneffekt bedingt sind</vt:lpstr>
      <vt:lpstr>Bananen-Experiment</vt:lpstr>
      <vt:lpstr>Bananen-Experiment</vt:lpstr>
      <vt:lpstr>Bananen-Experiment</vt:lpstr>
      <vt:lpstr>Bananen-Experiment</vt:lpstr>
      <vt:lpstr>Bananen-Experiment</vt:lpstr>
      <vt:lpstr>Bananen-Experiment</vt:lpstr>
      <vt:lpstr>KICKOFF-SITZUNG</vt:lpstr>
      <vt:lpstr>Was wird vom Manager erwartet?</vt:lpstr>
      <vt:lpstr>Was wird von allen erwartet?</vt:lpstr>
      <vt:lpstr>Das jährliche Mitarbeitergespräch und H3SE</vt:lpstr>
      <vt:lpstr>Mitarbeitergespräch und H3SE-Leistung</vt:lpstr>
    </vt:vector>
  </TitlesOfParts>
  <Company>TOTAL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Teamwork, Relationships with Management/APR</dc:title>
  <dc:creator>J0489914</dc:creator>
  <cp:lastModifiedBy>J0489914</cp:lastModifiedBy>
  <cp:revision>2</cp:revision>
  <dcterms:created xsi:type="dcterms:W3CDTF">2017-09-29T14:41:15Z</dcterms:created>
  <dcterms:modified xsi:type="dcterms:W3CDTF">2017-09-29T14:50:06Z</dcterms:modified>
</cp:coreProperties>
</file>