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21"/>
  </p:notes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22/09/2017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22/09/2017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
          </a:p>
        </p:txBody>
      </p:sp>
      <p:sp>
        <p:nvSpPr>
          <p:cNvPr id="4" name="Espace réservé du numéro de diapositive 3"/>
          <p:cNvSpPr>
            <a:spLocks noGrp="1"/>
          </p:cNvSpPr>
          <p:nvPr>
            <p:ph type="sldNum" sz="quarter" idx="10"/>
          </p:nvPr>
        </p:nvSpPr>
        <p:spPr/>
        <p:txBody>
          <a:bodyPr/>
          <a:lstStyle/>
          <a:p>
            <a:pPr algn="l" rtl="0"/>
            <a:fld id="{80452A67-6C5B-254E-8E51-961EBCEC8394}" type="slidenum">
              <a:rPr/>
              <a:pPr algn="l" rtl="0"/>
              <a:t>2</a:t>
            </a:fld>
            <a:endParaRPr lang="en" altLang="fr-FR"/>
          </a:p>
        </p:txBody>
      </p:sp>
    </p:spTree>
    <p:extLst>
      <p:ext uri="{BB962C8B-B14F-4D97-AF65-F5344CB8AC3E}">
        <p14:creationId xmlns:p14="http://schemas.microsoft.com/office/powerpoint/2010/main" xmlns="" val="125689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6386"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algn="l" rtl="0" eaLnBrk="1" hangingPunct="1"/>
            <a:endParaRPr lang="en" altLang="fr-FR"/>
          </a:p>
        </p:txBody>
      </p:sp>
      <p:sp>
        <p:nvSpPr>
          <p:cNvPr id="16387"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fld id="{A6B8BF3E-8016-644B-BA44-279C3F55DC6E}" type="slidenum">
              <a:rPr>
                <a:latin typeface="Calibri" charset="0"/>
              </a:rPr>
              <a:pPr algn="l" rtl="0"/>
              <a:t>3</a:t>
            </a:fld>
            <a:endParaRPr lang="en" altLang="fr-FR">
              <a:latin typeface="Calibri" charset="0"/>
            </a:endParaRPr>
          </a:p>
        </p:txBody>
      </p:sp>
    </p:spTree>
    <p:extLst>
      <p:ext uri="{BB962C8B-B14F-4D97-AF65-F5344CB8AC3E}">
        <p14:creationId xmlns:p14="http://schemas.microsoft.com/office/powerpoint/2010/main" xmlns="" val="658848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 sz="1200" b="0" i="0" u="none" kern="1200" baseline="0">
                <a:solidFill>
                  <a:schemeClr val="tx1"/>
                </a:solidFill>
                <a:effectLst/>
                <a:latin typeface="+mn-lt"/>
                <a:ea typeface="+mn-ea"/>
                <a:cs typeface="+mn-cs"/>
              </a:rPr>
              <a:t>Note that this group effect can have positive consequences, particularly regarding compliance with basic safety regulations. But when it is inappropriate behavior that is reproduced by the group effect, reversing the trend is very complicated, safety initiatives taken being seen as questioning the rule of thumb.</a:t>
            </a:r>
          </a:p>
          <a:p>
            <a:endParaRPr lang="en" dirty="0"/>
          </a:p>
        </p:txBody>
      </p:sp>
      <p:sp>
        <p:nvSpPr>
          <p:cNvPr id="4" name="Espace réservé du numéro de diapositive 3"/>
          <p:cNvSpPr>
            <a:spLocks noGrp="1"/>
          </p:cNvSpPr>
          <p:nvPr>
            <p:ph type="sldNum" sz="quarter" idx="10"/>
          </p:nvPr>
        </p:nvSpPr>
        <p:spPr/>
        <p:txBody>
          <a:bodyPr/>
          <a:lstStyle/>
          <a:p>
            <a:pPr algn="l" rtl="0"/>
            <a:fld id="{80452A67-6C5B-254E-8E51-961EBCEC8394}" type="slidenum">
              <a:rPr/>
              <a:pPr algn="l" rtl="0"/>
              <a:t>14</a:t>
            </a:fld>
            <a:endParaRPr lang="en" altLang="fr-FR"/>
          </a:p>
        </p:txBody>
      </p:sp>
    </p:spTree>
    <p:extLst>
      <p:ext uri="{BB962C8B-B14F-4D97-AF65-F5344CB8AC3E}">
        <p14:creationId xmlns:p14="http://schemas.microsoft.com/office/powerpoint/2010/main" xmlns="" val="1191428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5.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teriel/L_union_fait_la_Force.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Teamwork,</a:t>
            </a:r>
            <a:r>
              <a:rPr lang="en">
                <a:ea typeface="+mj-ea"/>
              </a:rPr>
              <a:t/>
            </a:r>
            <a:br>
              <a:rPr lang="en">
                <a:ea typeface="+mj-ea"/>
              </a:rPr>
            </a:br>
            <a:r>
              <a:rPr lang="en" b="1" i="0" u="none" baseline="0">
                <a:ea typeface="+mj-ea"/>
              </a:rPr>
              <a:t>Relationships with Management/APR</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dirty="0" smtClean="0">
                <a:cs typeface="Arial" pitchFamily="34" charset="0"/>
              </a:rPr>
              <a:t>Safety Training for New Recruits</a:t>
            </a:r>
          </a:p>
          <a:p>
            <a:pPr algn="l" rtl="0" eaLnBrk="1" hangingPunct="1"/>
            <a:r>
              <a:rPr lang="en" b="0" i="0" u="none" baseline="0" dirty="0" smtClean="0">
                <a:cs typeface="Arial" charset="0"/>
              </a:rPr>
              <a:t>Module </a:t>
            </a:r>
            <a:r>
              <a:rPr lang="en" b="0" i="0" u="none" baseline="0" dirty="0">
                <a:cs typeface="Arial" charset="0"/>
              </a:rPr>
              <a:t>TCG 4.2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10</a:t>
            </a:fld>
            <a:endParaRPr lang="en" altLang="fr-FR"/>
          </a:p>
        </p:txBody>
      </p:sp>
      <p:sp>
        <p:nvSpPr>
          <p:cNvPr id="6" name="Right Arrow 80"/>
          <p:cNvSpPr/>
          <p:nvPr/>
        </p:nvSpPr>
        <p:spPr bwMode="auto">
          <a:xfrm rot="10800000">
            <a:off x="5429257" y="4500570"/>
            <a:ext cx="571504" cy="357190"/>
          </a:xfrm>
          <a:prstGeom prst="rightArrow">
            <a:avLst/>
          </a:prstGeom>
          <a:solidFill>
            <a:srgbClr val="92D05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pic>
        <p:nvPicPr>
          <p:cNvPr id="7" name="Picture 9" descr="monkey1.jpg"/>
          <p:cNvPicPr>
            <a:picLocks noChangeAspect="1"/>
          </p:cNvPicPr>
          <p:nvPr/>
        </p:nvPicPr>
        <p:blipFill>
          <a:blip r:embed="rId2" cstate="print"/>
          <a:stretch>
            <a:fillRect/>
          </a:stretch>
        </p:blipFill>
        <p:spPr>
          <a:xfrm>
            <a:off x="2566116" y="5209330"/>
            <a:ext cx="720000" cy="720000"/>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9" name="Rectangle 8"/>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grpSp>
      <p:sp>
        <p:nvSpPr>
          <p:cNvPr id="33" name="Rectangle 3"/>
          <p:cNvSpPr txBox="1">
            <a:spLocks noChangeArrowheads="1"/>
          </p:cNvSpPr>
          <p:nvPr/>
        </p:nvSpPr>
        <p:spPr bwMode="auto">
          <a:xfrm>
            <a:off x="214282" y="1142984"/>
            <a:ext cx="8246150"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dirty="0">
                <a:latin typeface="+mn-lt"/>
              </a:rPr>
              <a:t>One of the </a:t>
            </a:r>
            <a:r>
              <a:rPr lang="en" sz="1400" b="1" i="0" u="sng" baseline="0" dirty="0">
                <a:latin typeface="+mn-lt"/>
              </a:rPr>
              <a:t>“tested” monkeys</a:t>
            </a:r>
            <a:r>
              <a:rPr lang="en" sz="1400" b="1" i="0" u="none" baseline="0" dirty="0">
                <a:latin typeface="+mn-lt"/>
              </a:rPr>
              <a:t> was replaced with a </a:t>
            </a:r>
            <a:r>
              <a:rPr lang="en" sz="1400" b="1" i="0" u="sng" baseline="0" dirty="0">
                <a:latin typeface="+mn-lt"/>
              </a:rPr>
              <a:t>new monkey</a:t>
            </a:r>
            <a:r>
              <a:rPr lang="en" sz="1400" b="1" i="0" u="none" baseline="0" dirty="0">
                <a:latin typeface="+mn-lt"/>
              </a:rPr>
              <a:t> which had not yet learned </a:t>
            </a:r>
            <a:r>
              <a:rPr lang="en" sz="1400" b="1" i="0" u="sng" baseline="0" dirty="0">
                <a:latin typeface="+mn-lt"/>
              </a:rPr>
              <a:t>“</a:t>
            </a:r>
            <a:r>
              <a:rPr lang="en" sz="1400" b="1" i="0" u="sng" baseline="0" dirty="0" smtClean="0">
                <a:latin typeface="+mn-lt"/>
              </a:rPr>
              <a:t>how things </a:t>
            </a:r>
            <a:r>
              <a:rPr lang="en" sz="1400" b="1" i="0" u="sng" baseline="0" dirty="0">
                <a:latin typeface="+mn-lt"/>
              </a:rPr>
              <a:t>work”</a:t>
            </a:r>
          </a:p>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dirty="0">
                <a:latin typeface="+mn-lt"/>
              </a:rPr>
              <a:t>The new monkey hastened to go up the ladder to grab the banana.</a:t>
            </a:r>
            <a:endParaRPr lang="en" sz="1400" b="1" dirty="0">
              <a:latin typeface="+mn-lt"/>
            </a:endParaRPr>
          </a:p>
        </p:txBody>
      </p:sp>
      <p:pic>
        <p:nvPicPr>
          <p:cNvPr id="34"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pic>
        <p:nvPicPr>
          <p:cNvPr id="35" name="Picture 15" descr="monkey1.jpg"/>
          <p:cNvPicPr>
            <a:picLocks noChangeAspect="1"/>
          </p:cNvPicPr>
          <p:nvPr/>
        </p:nvPicPr>
        <p:blipFill>
          <a:blip r:embed="rId2" cstate="print"/>
          <a:stretch>
            <a:fillRect/>
          </a:stretch>
        </p:blipFill>
        <p:spPr>
          <a:xfrm>
            <a:off x="3351934" y="4857760"/>
            <a:ext cx="720000" cy="720000"/>
          </a:xfrm>
          <a:prstGeom prst="rect">
            <a:avLst/>
          </a:prstGeom>
        </p:spPr>
      </p:pic>
      <p:pic>
        <p:nvPicPr>
          <p:cNvPr id="36" name="Picture 16" descr="monkey1.jpg"/>
          <p:cNvPicPr>
            <a:picLocks noChangeAspect="1"/>
          </p:cNvPicPr>
          <p:nvPr/>
        </p:nvPicPr>
        <p:blipFill>
          <a:blip r:embed="rId2" cstate="print"/>
          <a:stretch>
            <a:fillRect/>
          </a:stretch>
        </p:blipFill>
        <p:spPr>
          <a:xfrm>
            <a:off x="3994876" y="5143512"/>
            <a:ext cx="720000" cy="720000"/>
          </a:xfrm>
          <a:prstGeom prst="rect">
            <a:avLst/>
          </a:prstGeom>
        </p:spPr>
      </p:pic>
      <p:pic>
        <p:nvPicPr>
          <p:cNvPr id="37" name="Picture 17" descr="monkey1.jpg"/>
          <p:cNvPicPr>
            <a:picLocks noChangeAspect="1"/>
          </p:cNvPicPr>
          <p:nvPr/>
        </p:nvPicPr>
        <p:blipFill>
          <a:blip r:embed="rId2" cstate="print"/>
          <a:stretch>
            <a:fillRect/>
          </a:stretch>
        </p:blipFill>
        <p:spPr>
          <a:xfrm>
            <a:off x="4709256" y="4857760"/>
            <a:ext cx="720000" cy="720000"/>
          </a:xfrm>
          <a:prstGeom prst="rect">
            <a:avLst/>
          </a:prstGeom>
        </p:spPr>
      </p:pic>
      <p:pic>
        <p:nvPicPr>
          <p:cNvPr id="38" name="Picture 18" descr="monkey1.jpg"/>
          <p:cNvPicPr>
            <a:picLocks noChangeAspect="1"/>
          </p:cNvPicPr>
          <p:nvPr/>
        </p:nvPicPr>
        <p:blipFill>
          <a:blip r:embed="rId2" cstate="print"/>
          <a:stretch>
            <a:fillRect/>
          </a:stretch>
        </p:blipFill>
        <p:spPr>
          <a:xfrm>
            <a:off x="5566512" y="5143512"/>
            <a:ext cx="720000" cy="720000"/>
          </a:xfrm>
          <a:prstGeom prst="rect">
            <a:avLst/>
          </a:prstGeom>
        </p:spPr>
      </p:pic>
      <p:sp>
        <p:nvSpPr>
          <p:cNvPr id="39" name="Rectangle 38"/>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7"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pic>
        <p:nvPicPr>
          <p:cNvPr id="58" name="Picture 76" descr="monkey2.jpg"/>
          <p:cNvPicPr>
            <a:picLocks noChangeAspect="1"/>
          </p:cNvPicPr>
          <p:nvPr/>
        </p:nvPicPr>
        <p:blipFill>
          <a:blip r:embed="rId7" cstate="print">
            <a:duotone>
              <a:schemeClr val="accent4">
                <a:shade val="45000"/>
                <a:satMod val="135000"/>
              </a:schemeClr>
              <a:prstClr val="white"/>
            </a:duotone>
          </a:blip>
          <a:stretch>
            <a:fillRect/>
          </a:stretch>
        </p:blipFill>
        <p:spPr>
          <a:xfrm>
            <a:off x="6072198" y="4286256"/>
            <a:ext cx="571504" cy="833724"/>
          </a:xfrm>
          <a:prstGeom prst="rect">
            <a:avLst/>
          </a:prstGeom>
        </p:spPr>
      </p:pic>
      <p:sp>
        <p:nvSpPr>
          <p:cNvPr id="59" name="TextBox 77"/>
          <p:cNvSpPr txBox="1"/>
          <p:nvPr/>
        </p:nvSpPr>
        <p:spPr>
          <a:xfrm rot="16200000">
            <a:off x="-999034" y="4570878"/>
            <a:ext cx="2571768" cy="430887"/>
          </a:xfrm>
          <a:prstGeom prst="rect">
            <a:avLst/>
          </a:prstGeom>
          <a:noFill/>
        </p:spPr>
        <p:txBody>
          <a:bodyPr wrap="square" rtlCol="0">
            <a:spAutoFit/>
          </a:bodyPr>
          <a:lstStyle/>
          <a:p>
            <a:pPr algn="l" rtl="0"/>
            <a:r>
              <a:rPr lang="en" sz="1100" b="0" i="0" u="none" baseline="0">
                <a:latin typeface="Calibri" pitchFamily="34" charset="0"/>
              </a:rPr>
              <a:t>Ref: Dr. H. Harlow</a:t>
            </a:r>
          </a:p>
          <a:p>
            <a:pPr algn="l" rtl="0"/>
            <a:r>
              <a:rPr lang="en" sz="1100" b="0" i="0" u="none" baseline="0">
                <a:latin typeface="Calibri" pitchFamily="34" charset="0"/>
              </a:rPr>
              <a:t>University of Wisconsin - Madison</a:t>
            </a:r>
            <a:endParaRPr lang="en" sz="1100" dirty="0">
              <a:latin typeface="Calibri" pitchFamily="34" charset="0"/>
            </a:endParaRPr>
          </a:p>
        </p:txBody>
      </p:sp>
      <p:sp>
        <p:nvSpPr>
          <p:cNvPr id="60" name="Right Arrow 79"/>
          <p:cNvSpPr/>
          <p:nvPr/>
        </p:nvSpPr>
        <p:spPr bwMode="auto">
          <a:xfrm>
            <a:off x="6429388" y="5357826"/>
            <a:ext cx="571504" cy="357190"/>
          </a:xfrm>
          <a:prstGeom prst="rightArrow">
            <a:avLst/>
          </a:prstGeom>
          <a:solidFill>
            <a:srgbClr val="FFC000"/>
          </a:solidFill>
          <a:ln w="9525"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63" name="Titre 1"/>
          <p:cNvSpPr>
            <a:spLocks noGrp="1"/>
          </p:cNvSpPr>
          <p:nvPr>
            <p:ph type="title"/>
          </p:nvPr>
        </p:nvSpPr>
        <p:spPr>
          <a:xfrm>
            <a:off x="457200" y="274638"/>
            <a:ext cx="8218488" cy="635000"/>
          </a:xfrm>
        </p:spPr>
        <p:txBody>
          <a:bodyPr/>
          <a:lstStyle/>
          <a:p>
            <a:pPr algn="l" rtl="0"/>
            <a:r>
              <a:rPr lang="en" b="1" i="0" u="none" baseline="0"/>
              <a:t>Banana experiment</a:t>
            </a:r>
            <a:endParaRPr lang="en" dirty="0"/>
          </a:p>
        </p:txBody>
      </p:sp>
      <p:sp>
        <p:nvSpPr>
          <p:cNvPr id="61"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135636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11</a:t>
            </a:fld>
            <a:endParaRPr lang="en" altLang="fr-FR"/>
          </a:p>
        </p:txBody>
      </p:sp>
      <p:pic>
        <p:nvPicPr>
          <p:cNvPr id="6" name="Picture 16" descr="monkey1.jpg"/>
          <p:cNvPicPr>
            <a:picLocks noChangeAspect="1"/>
          </p:cNvPicPr>
          <p:nvPr/>
        </p:nvPicPr>
        <p:blipFill>
          <a:blip r:embed="rId2" cstate="print"/>
          <a:stretch>
            <a:fillRect/>
          </a:stretch>
        </p:blipFill>
        <p:spPr>
          <a:xfrm>
            <a:off x="2566116" y="5143512"/>
            <a:ext cx="720000" cy="720000"/>
          </a:xfrm>
          <a:prstGeom prst="rect">
            <a:avLst/>
          </a:prstGeom>
        </p:spPr>
      </p:pic>
      <p:pic>
        <p:nvPicPr>
          <p:cNvPr id="7" name="Picture 15" descr="monkey1.jpg"/>
          <p:cNvPicPr>
            <a:picLocks noChangeAspect="1"/>
          </p:cNvPicPr>
          <p:nvPr/>
        </p:nvPicPr>
        <p:blipFill>
          <a:blip r:embed="rId2" cstate="print"/>
          <a:stretch>
            <a:fillRect/>
          </a:stretch>
        </p:blipFill>
        <p:spPr>
          <a:xfrm>
            <a:off x="1857356" y="5137892"/>
            <a:ext cx="720000" cy="720000"/>
          </a:xfrm>
          <a:prstGeom prst="rect">
            <a:avLst/>
          </a:prstGeom>
        </p:spPr>
      </p:pic>
      <p:pic>
        <p:nvPicPr>
          <p:cNvPr id="8"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428860" y="4286256"/>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0" name="Rectangle 9"/>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grpSp>
      <p:sp>
        <p:nvSpPr>
          <p:cNvPr id="34" name="Rectangle 3"/>
          <p:cNvSpPr txBox="1">
            <a:spLocks noChangeArrowheads="1"/>
          </p:cNvSpPr>
          <p:nvPr/>
        </p:nvSpPr>
        <p:spPr bwMode="auto">
          <a:xfrm>
            <a:off x="214282" y="1142984"/>
            <a:ext cx="8246150"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dirty="0">
                <a:latin typeface="+mn-lt"/>
              </a:rPr>
              <a:t>As soon as this monkey tried to go up the ladder, the others monkeys, fearing they would be sprayed, </a:t>
            </a:r>
            <a:r>
              <a:rPr lang="en" sz="1400" b="1" i="0" u="sng" baseline="0" dirty="0">
                <a:latin typeface="+mn-lt"/>
              </a:rPr>
              <a:t>prevented it from climbing up</a:t>
            </a:r>
            <a:r>
              <a:rPr lang="en" sz="1400" b="1" i="0" u="none" baseline="0" dirty="0">
                <a:latin typeface="+mn-lt"/>
              </a:rPr>
              <a:t>.</a:t>
            </a:r>
          </a:p>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dirty="0">
                <a:latin typeface="+mn-lt"/>
              </a:rPr>
              <a:t>The fact is that there was not even any need to spray the new monkey to prevent him from climbing the ladder and for him to forget about the banana.</a:t>
            </a:r>
          </a:p>
        </p:txBody>
      </p:sp>
      <p:pic>
        <p:nvPicPr>
          <p:cNvPr id="35"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pic>
        <p:nvPicPr>
          <p:cNvPr id="36" name="Picture 17" descr="monkey1.jpg"/>
          <p:cNvPicPr>
            <a:picLocks noChangeAspect="1"/>
          </p:cNvPicPr>
          <p:nvPr/>
        </p:nvPicPr>
        <p:blipFill>
          <a:blip r:embed="rId2" cstate="print"/>
          <a:stretch>
            <a:fillRect/>
          </a:stretch>
        </p:blipFill>
        <p:spPr>
          <a:xfrm>
            <a:off x="3280496" y="5209330"/>
            <a:ext cx="720000" cy="720000"/>
          </a:xfrm>
          <a:prstGeom prst="rect">
            <a:avLst/>
          </a:prstGeom>
        </p:spPr>
      </p:pic>
      <p:pic>
        <p:nvPicPr>
          <p:cNvPr id="37" name="Picture 18" descr="monkey1.jpg"/>
          <p:cNvPicPr>
            <a:picLocks noChangeAspect="1"/>
          </p:cNvPicPr>
          <p:nvPr/>
        </p:nvPicPr>
        <p:blipFill>
          <a:blip r:embed="rId2" cstate="print"/>
          <a:stretch>
            <a:fillRect/>
          </a:stretch>
        </p:blipFill>
        <p:spPr>
          <a:xfrm>
            <a:off x="1571604" y="4429132"/>
            <a:ext cx="720000" cy="720000"/>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en" sz="1100" b="0" i="0" u="none" baseline="0">
                <a:latin typeface="Calibri" pitchFamily="34" charset="0"/>
              </a:rPr>
              <a:t>Ref: Dr. H. Harlow</a:t>
            </a:r>
          </a:p>
          <a:p>
            <a:pPr algn="l" rtl="0"/>
            <a:r>
              <a:rPr lang="en" sz="1100" b="0" i="0" u="none" baseline="0">
                <a:latin typeface="Calibri" pitchFamily="34" charset="0"/>
              </a:rPr>
              <a:t>University of Wisconsin - Madison</a:t>
            </a:r>
            <a:endParaRPr lang="en"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en" b="1" i="0" u="none" baseline="0"/>
              <a:t>Banana experiment</a:t>
            </a:r>
            <a:endParaRPr lang="en" dirty="0"/>
          </a:p>
        </p:txBody>
      </p:sp>
      <p:sp>
        <p:nvSpPr>
          <p:cNvPr id="58"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1215503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12</a:t>
            </a:fld>
            <a:endParaRPr lang="en" altLang="fr-FR"/>
          </a:p>
        </p:txBody>
      </p:sp>
      <p:pic>
        <p:nvPicPr>
          <p:cNvPr id="6" name="Picture 79"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2786050" y="5072074"/>
            <a:ext cx="571504" cy="833724"/>
          </a:xfrm>
          <a:prstGeom prst="rect">
            <a:avLst/>
          </a:prstGeom>
        </p:spPr>
      </p:pic>
      <p:pic>
        <p:nvPicPr>
          <p:cNvPr id="7" name="Picture 78"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3500430" y="4786322"/>
            <a:ext cx="571504" cy="833724"/>
          </a:xfrm>
          <a:prstGeom prst="rect">
            <a:avLst/>
          </a:prstGeom>
        </p:spPr>
      </p:pic>
      <p:pic>
        <p:nvPicPr>
          <p:cNvPr id="8" name="Picture 80"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5286380" y="5000636"/>
            <a:ext cx="571504" cy="833724"/>
          </a:xfrm>
          <a:prstGeom prst="rect">
            <a:avLst/>
          </a:prstGeom>
        </p:spPr>
      </p:pic>
      <p:pic>
        <p:nvPicPr>
          <p:cNvPr id="9" name="Picture 71"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214810" y="5000636"/>
            <a:ext cx="571504" cy="833724"/>
          </a:xfrm>
          <a:prstGeom prst="rect">
            <a:avLst/>
          </a:prstGeom>
        </p:spPr>
      </p:pic>
      <p:pic>
        <p:nvPicPr>
          <p:cNvPr id="10" name="Picture 76" descr="monkey2.jpg"/>
          <p:cNvPicPr>
            <a:picLocks noChangeAspect="1"/>
          </p:cNvPicPr>
          <p:nvPr/>
        </p:nvPicPr>
        <p:blipFill>
          <a:blip r:embed="rId2" cstate="print">
            <a:duotone>
              <a:schemeClr val="accent4">
                <a:shade val="45000"/>
                <a:satMod val="135000"/>
              </a:schemeClr>
              <a:prstClr val="white"/>
            </a:duotone>
          </a:blip>
          <a:stretch>
            <a:fillRect/>
          </a:stretch>
        </p:blipFill>
        <p:spPr>
          <a:xfrm>
            <a:off x="4714876" y="4714884"/>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3"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just" rtl="0" eaLnBrk="1" hangingPunct="1">
              <a:spcBef>
                <a:spcPts val="300"/>
              </a:spcBef>
              <a:spcAft>
                <a:spcPts val="300"/>
              </a:spcAft>
              <a:buClr>
                <a:srgbClr val="A90025"/>
              </a:buClr>
              <a:buSzPct val="120000"/>
              <a:buFont typeface="Lucida Grande" charset="0"/>
              <a:buChar char="●"/>
            </a:pPr>
            <a:r>
              <a:rPr lang="en" sz="1400" b="1" i="0" u="none" baseline="0">
                <a:latin typeface="+mn-lt"/>
              </a:rPr>
              <a:t>One by one, the five original monkeys (which had been sprayed) were replaced.</a:t>
            </a:r>
          </a:p>
          <a:p>
            <a:pPr marL="285750" indent="-285750" algn="just" rtl="0" eaLnBrk="1" hangingPunct="1">
              <a:spcBef>
                <a:spcPts val="300"/>
              </a:spcBef>
              <a:spcAft>
                <a:spcPts val="300"/>
              </a:spcAft>
              <a:buClr>
                <a:srgbClr val="A90025"/>
              </a:buClr>
              <a:buSzPct val="120000"/>
              <a:buFont typeface="Lucida Grande" charset="0"/>
              <a:buChar char="●"/>
            </a:pPr>
            <a:r>
              <a:rPr lang="en" sz="1400" b="1" i="0" u="none" baseline="0">
                <a:latin typeface="+mn-lt"/>
              </a:rPr>
              <a:t>The scenario was repeated with each new monkey, until no monkeys had tested the spray.</a:t>
            </a:r>
          </a:p>
        </p:txBody>
      </p:sp>
      <p:pic>
        <p:nvPicPr>
          <p:cNvPr id="37" name="Picture 13" descr="banana1.jpg"/>
          <p:cNvPicPr>
            <a:picLocks noChangeAspect="1"/>
          </p:cNvPicPr>
          <p:nvPr/>
        </p:nvPicPr>
        <p:blipFill>
          <a:blip r:embed="rId4"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5"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en" sz="1100" b="0" i="0" u="none" baseline="0">
                <a:latin typeface="Calibri" pitchFamily="34" charset="0"/>
              </a:rPr>
              <a:t>Ref: Dr. H. Harlow</a:t>
            </a:r>
          </a:p>
          <a:p>
            <a:pPr algn="l" rtl="0"/>
            <a:r>
              <a:rPr lang="en" sz="1100" b="0" i="0" u="none" baseline="0">
                <a:latin typeface="Calibri" pitchFamily="34" charset="0"/>
              </a:rPr>
              <a:t>University of Wisconsin - Madison</a:t>
            </a:r>
            <a:endParaRPr lang="en"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en" b="1" i="0" u="none" baseline="0"/>
              <a:t>Banana experiment</a:t>
            </a:r>
            <a:endParaRPr lang="en" dirty="0"/>
          </a:p>
        </p:txBody>
      </p:sp>
      <p:sp>
        <p:nvSpPr>
          <p:cNvPr id="58"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52746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13</a:t>
            </a:fld>
            <a:endParaRPr lang="en" altLang="fr-FR"/>
          </a:p>
        </p:txBody>
      </p:sp>
      <p:pic>
        <p:nvPicPr>
          <p:cNvPr id="6" name="Picture 81" descr="monkey7.jpg"/>
          <p:cNvPicPr>
            <a:picLocks noChangeAspect="1"/>
          </p:cNvPicPr>
          <p:nvPr/>
        </p:nvPicPr>
        <p:blipFill>
          <a:blip r:embed="rId2" cstate="print">
            <a:duotone>
              <a:schemeClr val="accent3">
                <a:shade val="45000"/>
                <a:satMod val="135000"/>
              </a:schemeClr>
              <a:prstClr val="white"/>
            </a:duotone>
          </a:blip>
          <a:stretch>
            <a:fillRect/>
          </a:stretch>
        </p:blipFill>
        <p:spPr>
          <a:xfrm>
            <a:off x="2214546" y="4032254"/>
            <a:ext cx="857256" cy="896944"/>
          </a:xfrm>
          <a:prstGeom prst="rect">
            <a:avLst/>
          </a:prstGeom>
        </p:spPr>
      </p:pic>
      <p:pic>
        <p:nvPicPr>
          <p:cNvPr id="7" name="Picture 79"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2571736" y="5072074"/>
            <a:ext cx="571504" cy="833724"/>
          </a:xfrm>
          <a:prstGeom prst="rect">
            <a:avLst/>
          </a:prstGeom>
        </p:spPr>
      </p:pic>
      <p:pic>
        <p:nvPicPr>
          <p:cNvPr id="8" name="Picture 78"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143240" y="4786322"/>
            <a:ext cx="571504" cy="833724"/>
          </a:xfrm>
          <a:prstGeom prst="rect">
            <a:avLst/>
          </a:prstGeom>
        </p:spPr>
      </p:pic>
      <p:pic>
        <p:nvPicPr>
          <p:cNvPr id="9" name="Picture 71"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3571868" y="5072074"/>
            <a:ext cx="571504" cy="833724"/>
          </a:xfrm>
          <a:prstGeom prst="rect">
            <a:avLst/>
          </a:prstGeom>
        </p:spPr>
      </p:pic>
      <p:pic>
        <p:nvPicPr>
          <p:cNvPr id="10" name="Picture 76" descr="monkey2.jpg"/>
          <p:cNvPicPr>
            <a:picLocks noChangeAspect="1"/>
          </p:cNvPicPr>
          <p:nvPr/>
        </p:nvPicPr>
        <p:blipFill>
          <a:blip r:embed="rId3" cstate="print">
            <a:duotone>
              <a:schemeClr val="accent4">
                <a:shade val="45000"/>
                <a:satMod val="135000"/>
              </a:schemeClr>
              <a:prstClr val="white"/>
            </a:duotone>
          </a:blip>
          <a:stretch>
            <a:fillRect/>
          </a:stretch>
        </p:blipFill>
        <p:spPr>
          <a:xfrm>
            <a:off x="1928794" y="4500570"/>
            <a:ext cx="571504" cy="83372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46140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dirty="0">
                <a:latin typeface="+mn-lt"/>
              </a:rPr>
              <a:t>One of these “second generation” monkeys was replaced in turn, and the scenario was repeated again.</a:t>
            </a:r>
          </a:p>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dirty="0">
                <a:latin typeface="+mn-lt"/>
              </a:rPr>
              <a:t>Without directly understanding the reason why the ladder was not to be used, all the monkeys had become the "keepers” of the </a:t>
            </a:r>
            <a:r>
              <a:rPr lang="en" sz="1400" b="1" i="0" u="none" baseline="0" dirty="0"/>
              <a:t>“</a:t>
            </a:r>
            <a:r>
              <a:rPr lang="en" sz="1400" b="1" i="0" u="none" baseline="0" dirty="0">
                <a:latin typeface="+mn-lt"/>
              </a:rPr>
              <a:t>rule”.</a:t>
            </a:r>
            <a:endParaRPr lang="en"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7" name="TextBox 77"/>
          <p:cNvSpPr txBox="1"/>
          <p:nvPr/>
        </p:nvSpPr>
        <p:spPr>
          <a:xfrm rot="16200000">
            <a:off x="-999034" y="4570878"/>
            <a:ext cx="2571768" cy="430887"/>
          </a:xfrm>
          <a:prstGeom prst="rect">
            <a:avLst/>
          </a:prstGeom>
          <a:noFill/>
        </p:spPr>
        <p:txBody>
          <a:bodyPr wrap="square" rtlCol="0">
            <a:spAutoFit/>
          </a:bodyPr>
          <a:lstStyle/>
          <a:p>
            <a:pPr algn="l" rtl="0"/>
            <a:r>
              <a:rPr lang="en" sz="1100" b="0" i="0" u="none" baseline="0">
                <a:latin typeface="Calibri" pitchFamily="34" charset="0"/>
              </a:rPr>
              <a:t>Ref: Dr. H. Harlow</a:t>
            </a:r>
          </a:p>
          <a:p>
            <a:pPr algn="l" rtl="0"/>
            <a:r>
              <a:rPr lang="en" sz="1100" b="0" i="0" u="none" baseline="0">
                <a:latin typeface="Calibri" pitchFamily="34" charset="0"/>
              </a:rPr>
              <a:t>University of Wisconsin - Madison</a:t>
            </a:r>
            <a:endParaRPr lang="en" sz="1100" dirty="0">
              <a:latin typeface="Calibri" pitchFamily="34" charset="0"/>
            </a:endParaRPr>
          </a:p>
        </p:txBody>
      </p:sp>
      <p:sp>
        <p:nvSpPr>
          <p:cNvPr id="59" name="Titre 1"/>
          <p:cNvSpPr>
            <a:spLocks noGrp="1"/>
          </p:cNvSpPr>
          <p:nvPr>
            <p:ph type="title"/>
          </p:nvPr>
        </p:nvSpPr>
        <p:spPr>
          <a:xfrm>
            <a:off x="457200" y="274638"/>
            <a:ext cx="8218488" cy="635000"/>
          </a:xfrm>
        </p:spPr>
        <p:txBody>
          <a:bodyPr/>
          <a:lstStyle/>
          <a:p>
            <a:pPr algn="l" rtl="0"/>
            <a:r>
              <a:rPr lang="en" b="1" i="0" u="none" baseline="0"/>
              <a:t>Banana experiment</a:t>
            </a:r>
            <a:endParaRPr lang="en" dirty="0"/>
          </a:p>
        </p:txBody>
      </p:sp>
      <p:sp>
        <p:nvSpPr>
          <p:cNvPr id="58"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214004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14</a:t>
            </a:fld>
            <a:endParaRPr lang="en" altLang="fr-FR"/>
          </a:p>
        </p:txBody>
      </p:sp>
      <p:pic>
        <p:nvPicPr>
          <p:cNvPr id="6" name="Picture 83"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5000628" y="5000636"/>
            <a:ext cx="857256" cy="896944"/>
          </a:xfrm>
          <a:prstGeom prst="rect">
            <a:avLst/>
          </a:prstGeom>
        </p:spPr>
      </p:pic>
      <p:pic>
        <p:nvPicPr>
          <p:cNvPr id="7" name="Picture 82"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4214810" y="4857760"/>
            <a:ext cx="857256" cy="896944"/>
          </a:xfrm>
          <a:prstGeom prst="rect">
            <a:avLst/>
          </a:prstGeom>
        </p:spPr>
      </p:pic>
      <p:pic>
        <p:nvPicPr>
          <p:cNvPr id="8" name="Picture 80"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3357554" y="5032386"/>
            <a:ext cx="857256" cy="896944"/>
          </a:xfrm>
          <a:prstGeom prst="rect">
            <a:avLst/>
          </a:prstGeom>
        </p:spPr>
      </p:pic>
      <p:pic>
        <p:nvPicPr>
          <p:cNvPr id="9" name="Picture 87"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1714480" y="5032386"/>
            <a:ext cx="857256" cy="896944"/>
          </a:xfrm>
          <a:prstGeom prst="rect">
            <a:avLst/>
          </a:prstGeom>
        </p:spPr>
      </p:pic>
      <p:pic>
        <p:nvPicPr>
          <p:cNvPr id="10" name="Picture 81" descr="monkey7.jpg"/>
          <p:cNvPicPr>
            <a:picLocks noChangeAspect="1"/>
          </p:cNvPicPr>
          <p:nvPr/>
        </p:nvPicPr>
        <p:blipFill>
          <a:blip r:embed="rId3" cstate="print">
            <a:duotone>
              <a:schemeClr val="accent3">
                <a:shade val="45000"/>
                <a:satMod val="135000"/>
              </a:schemeClr>
              <a:prstClr val="white"/>
            </a:duotone>
          </a:blip>
          <a:stretch>
            <a:fillRect/>
          </a:stretch>
        </p:blipFill>
        <p:spPr>
          <a:xfrm>
            <a:off x="2571736" y="5000636"/>
            <a:ext cx="857256" cy="896944"/>
          </a:xfrm>
          <a:prstGeom prst="rect">
            <a:avLst/>
          </a:prstGeom>
        </p:spPr>
      </p:pic>
      <p:grpSp>
        <p:nvGrpSpPr>
          <p:cNvPr id="2" name="Group 44"/>
          <p:cNvGrpSpPr/>
          <p:nvPr/>
        </p:nvGrpSpPr>
        <p:grpSpPr>
          <a:xfrm rot="7823472">
            <a:off x="1435300" y="4341849"/>
            <a:ext cx="3479258" cy="312091"/>
            <a:chOff x="1071538" y="2310819"/>
            <a:chExt cx="3479258" cy="312091"/>
          </a:xfrm>
        </p:grpSpPr>
        <p:sp>
          <p:nvSpPr>
            <p:cNvPr id="12" name="Rectangle 11"/>
            <p:cNvSpPr/>
            <p:nvPr/>
          </p:nvSpPr>
          <p:spPr bwMode="auto">
            <a:xfrm>
              <a:off x="1071538" y="2310819"/>
              <a:ext cx="3479258" cy="46611"/>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1071538" y="2571744"/>
              <a:ext cx="3334776" cy="51166"/>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rot="5400000">
              <a:off x="111001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25289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39576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53864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68151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82439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96727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211014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25302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39589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53877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68165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82452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96740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311027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25315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39603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538906"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681782"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824658"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967534"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4110410" y="2461830"/>
              <a:ext cx="234000" cy="25200"/>
            </a:xfrm>
            <a:prstGeom prst="rect">
              <a:avLst/>
            </a:prstGeom>
            <a:blipFill>
              <a:blip r:embed="rId4"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grpSp>
      <p:sp>
        <p:nvSpPr>
          <p:cNvPr id="36" name="Rectangle 3"/>
          <p:cNvSpPr txBox="1">
            <a:spLocks noChangeArrowheads="1"/>
          </p:cNvSpPr>
          <p:nvPr/>
        </p:nvSpPr>
        <p:spPr bwMode="auto">
          <a:xfrm>
            <a:off x="214282" y="1142984"/>
            <a:ext cx="8715436" cy="19288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a:latin typeface="+mn-lt"/>
              </a:rPr>
              <a:t>We call it “collective conscience”, “the way we have always done it”, “the way things work here”</a:t>
            </a:r>
          </a:p>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a:latin typeface="+mn-lt"/>
              </a:rPr>
              <a:t>In our world, the outcomes are the same:</a:t>
            </a:r>
          </a:p>
          <a:p>
            <a:pPr marL="447675" lvl="1" indent="-180975" algn="l" defTabSz="533400" rtl="0" eaLnBrk="1" hangingPunct="1">
              <a:spcBef>
                <a:spcPts val="300"/>
              </a:spcBef>
              <a:spcAft>
                <a:spcPts val="300"/>
              </a:spcAft>
              <a:buClr>
                <a:srgbClr val="A90025"/>
              </a:buClr>
              <a:buSzPct val="120000"/>
              <a:buFont typeface="Lucida Grande" charset="0"/>
              <a:buChar char="-"/>
            </a:pPr>
            <a:r>
              <a:rPr lang="en" sz="1400" b="1" i="0" u="none" baseline="0">
                <a:latin typeface="+mn-lt"/>
              </a:rPr>
              <a:t>Proliferation of bad habits, negative conditioning, repression of questioning… can be very </a:t>
            </a:r>
            <a:r>
              <a:rPr lang="en" sz="1400" b="1" i="0" u="sng" baseline="0">
                <a:latin typeface="+mn-lt"/>
              </a:rPr>
              <a:t>frustrating</a:t>
            </a:r>
            <a:r>
              <a:rPr lang="en" sz="1400" b="1" i="0" u="none" baseline="0">
                <a:latin typeface="+mn-lt"/>
              </a:rPr>
              <a:t> for whoever is trying to initiate a positive change, in particular when it involves behaviors.</a:t>
            </a:r>
            <a:endParaRPr lang="en" sz="1400" b="1" dirty="0">
              <a:latin typeface="+mn-lt"/>
            </a:endParaRPr>
          </a:p>
        </p:txBody>
      </p:sp>
      <p:pic>
        <p:nvPicPr>
          <p:cNvPr id="37" name="Picture 13" descr="banana1.jpg"/>
          <p:cNvPicPr>
            <a:picLocks noChangeAspect="1"/>
          </p:cNvPicPr>
          <p:nvPr/>
        </p:nvPicPr>
        <p:blipFill>
          <a:blip r:embed="rId5" cstate="print"/>
          <a:stretch>
            <a:fillRect/>
          </a:stretch>
        </p:blipFill>
        <p:spPr>
          <a:xfrm rot="18840787">
            <a:off x="4286840" y="2849719"/>
            <a:ext cx="524706" cy="351149"/>
          </a:xfrm>
          <a:prstGeom prst="rect">
            <a:avLst/>
          </a:prstGeom>
        </p:spPr>
      </p:pic>
      <p:sp>
        <p:nvSpPr>
          <p:cNvPr id="38" name="Rectangle 37"/>
          <p:cNvSpPr/>
          <p:nvPr/>
        </p:nvSpPr>
        <p:spPr bwMode="auto">
          <a:xfrm>
            <a:off x="500034" y="5929330"/>
            <a:ext cx="5429288" cy="71438"/>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1" name="Rectangle 40"/>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2" name="Rectangle 41"/>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00034" y="3286124"/>
            <a:ext cx="1357322" cy="2643206"/>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6"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7" name="Titre 1"/>
          <p:cNvSpPr>
            <a:spLocks noGrp="1"/>
          </p:cNvSpPr>
          <p:nvPr>
            <p:ph type="title"/>
          </p:nvPr>
        </p:nvSpPr>
        <p:spPr>
          <a:xfrm>
            <a:off x="457200" y="274638"/>
            <a:ext cx="8218488" cy="635000"/>
          </a:xfrm>
        </p:spPr>
        <p:txBody>
          <a:bodyPr/>
          <a:lstStyle/>
          <a:p>
            <a:pPr algn="l" rtl="0"/>
            <a:r>
              <a:rPr lang="en" b="1" i="0" u="none" baseline="0"/>
              <a:t>Banana experiment</a:t>
            </a:r>
            <a:endParaRPr lang="en" dirty="0"/>
          </a:p>
        </p:txBody>
      </p:sp>
      <p:sp>
        <p:nvSpPr>
          <p:cNvPr id="58" name="TextBox 77"/>
          <p:cNvSpPr txBox="1"/>
          <p:nvPr/>
        </p:nvSpPr>
        <p:spPr>
          <a:xfrm rot="16200000">
            <a:off x="-999034" y="4570878"/>
            <a:ext cx="2571768" cy="430887"/>
          </a:xfrm>
          <a:prstGeom prst="rect">
            <a:avLst/>
          </a:prstGeom>
          <a:noFill/>
        </p:spPr>
        <p:txBody>
          <a:bodyPr wrap="square" rtlCol="0">
            <a:spAutoFit/>
          </a:bodyPr>
          <a:lstStyle/>
          <a:p>
            <a:pPr algn="l" rtl="0"/>
            <a:r>
              <a:rPr lang="en" sz="1100" b="0" i="0" u="none" baseline="0">
                <a:latin typeface="Calibri" pitchFamily="34" charset="0"/>
              </a:rPr>
              <a:t>Ref: Dr. H. Harlow</a:t>
            </a:r>
          </a:p>
          <a:p>
            <a:pPr algn="l" rtl="0"/>
            <a:r>
              <a:rPr lang="en" sz="1100" b="0" i="0" u="none" baseline="0">
                <a:latin typeface="Calibri" pitchFamily="34" charset="0"/>
              </a:rPr>
              <a:t>University of Wisconsin - Madison</a:t>
            </a:r>
            <a:endParaRPr lang="en" sz="1100" dirty="0">
              <a:latin typeface="Calibri" pitchFamily="34" charset="0"/>
            </a:endParaRPr>
          </a:p>
        </p:txBody>
      </p:sp>
      <p:sp>
        <p:nvSpPr>
          <p:cNvPr id="59"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1587041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LAUNCH MEETING</a:t>
            </a:r>
            <a:endParaRPr lang="en"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15</a:t>
            </a:fld>
            <a:endParaRPr lang="en" altLang="fr-FR"/>
          </a:p>
        </p:txBody>
      </p:sp>
      <p:pic>
        <p:nvPicPr>
          <p:cNvPr id="6" name="Image 5"/>
          <p:cNvPicPr>
            <a:picLocks noChangeAspect="1"/>
          </p:cNvPicPr>
          <p:nvPr/>
        </p:nvPicPr>
        <p:blipFill>
          <a:blip r:embed="rId2"/>
          <a:stretch>
            <a:fillRect/>
          </a:stretch>
        </p:blipFill>
        <p:spPr>
          <a:xfrm>
            <a:off x="2411760" y="1844824"/>
            <a:ext cx="4667510" cy="2880000"/>
          </a:xfrm>
          <a:prstGeom prst="rect">
            <a:avLst/>
          </a:prstGeom>
        </p:spPr>
      </p:pic>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4849662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What is expected of the manager</a:t>
            </a:r>
            <a:endParaRPr lang="en" dirty="0"/>
          </a:p>
        </p:txBody>
      </p:sp>
      <p:sp>
        <p:nvSpPr>
          <p:cNvPr id="3" name="Espace réservé du texte 2"/>
          <p:cNvSpPr>
            <a:spLocks noGrp="1"/>
          </p:cNvSpPr>
          <p:nvPr>
            <p:ph type="body" sz="quarter" idx="12"/>
          </p:nvPr>
        </p:nvSpPr>
        <p:spPr>
          <a:xfrm>
            <a:off x="457200" y="1052736"/>
            <a:ext cx="8218800" cy="5040311"/>
          </a:xfrm>
        </p:spPr>
        <p:txBody>
          <a:bodyPr/>
          <a:lstStyle/>
          <a:p>
            <a:pPr marL="0" indent="0" algn="just" rtl="0">
              <a:buNone/>
            </a:pPr>
            <a:r>
              <a:rPr lang="en" b="1" i="0" u="none" baseline="0" dirty="0"/>
              <a:t>To link messages with practices:</a:t>
            </a:r>
            <a:endParaRPr lang="en" dirty="0"/>
          </a:p>
          <a:p>
            <a:pPr lvl="0" algn="just" rtl="0"/>
            <a:r>
              <a:rPr lang="en" b="0" i="0" u="none" baseline="0" dirty="0"/>
              <a:t>Follow words with actions.</a:t>
            </a:r>
            <a:endParaRPr lang="en" dirty="0"/>
          </a:p>
          <a:p>
            <a:pPr lvl="0" algn="just" rtl="0"/>
            <a:r>
              <a:rPr lang="en" b="0" i="0" u="none" baseline="0" dirty="0"/>
              <a:t>Give honest feedback on resolute actions.</a:t>
            </a:r>
            <a:endParaRPr lang="en" dirty="0"/>
          </a:p>
          <a:p>
            <a:pPr lvl="0" algn="just" rtl="0"/>
            <a:r>
              <a:rPr lang="en" b="0" i="0" u="none" baseline="0" dirty="0"/>
              <a:t>Encourage reporting in a hazardous situation.</a:t>
            </a:r>
            <a:endParaRPr lang="en" dirty="0"/>
          </a:p>
          <a:p>
            <a:pPr lvl="0" algn="just" rtl="0"/>
            <a:r>
              <a:rPr lang="en" b="0" i="0" u="none" baseline="0" dirty="0"/>
              <a:t>Listen to the contractors and the staff representatives. </a:t>
            </a:r>
          </a:p>
          <a:p>
            <a:pPr lvl="0" algn="just" rtl="0"/>
            <a:r>
              <a:rPr lang="en" b="0" i="0" u="none" baseline="0" dirty="0"/>
              <a:t>Open a discussion on contradictions between the regulations and the instructions.</a:t>
            </a:r>
            <a:endParaRPr lang="en" dirty="0"/>
          </a:p>
          <a:p>
            <a:pPr algn="just" rtl="0"/>
            <a:r>
              <a:rPr lang="en" b="0" i="0" u="none" baseline="0" dirty="0"/>
              <a:t>Let everyone have their say.</a:t>
            </a:r>
            <a:endParaRPr lang="en" dirty="0"/>
          </a:p>
          <a:p>
            <a:pPr algn="just" rtl="0"/>
            <a:r>
              <a:rPr lang="en" b="0" i="0" u="none" baseline="0" dirty="0"/>
              <a:t>Ensure that you provide clarifications should anyone have any questions.</a:t>
            </a:r>
          </a:p>
          <a:p>
            <a:pPr algn="just" rtl="0"/>
            <a:r>
              <a:rPr lang="en" b="0" i="0" u="none" baseline="0" dirty="0"/>
              <a:t>Decide who should arbitrate should a situation arise.</a:t>
            </a:r>
            <a:endParaRPr lang="en" b="1" dirty="0"/>
          </a:p>
          <a:p>
            <a:pPr lvl="0" algn="just" rtl="0"/>
            <a:r>
              <a:rPr lang="en" b="0" i="0" u="none" baseline="0" dirty="0"/>
              <a:t>Take the reality of the field into account when defining the tasks </a:t>
            </a:r>
          </a:p>
          <a:p>
            <a:pPr algn="just" rtl="0"/>
            <a:endParaRPr lang="en"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16</a:t>
            </a:fld>
            <a:endParaRPr lang="en" altLang="fr-FR"/>
          </a:p>
        </p:txBody>
      </p:sp>
      <p:sp>
        <p:nvSpPr>
          <p:cNvPr id="6" name="Rectangle 8"/>
          <p:cNvSpPr>
            <a:spLocks noChangeArrowheads="1"/>
          </p:cNvSpPr>
          <p:nvPr/>
        </p:nvSpPr>
        <p:spPr bwMode="auto">
          <a:xfrm>
            <a:off x="1094836" y="5445224"/>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dirty="0">
                <a:solidFill>
                  <a:srgbClr val="A90025"/>
                </a:solidFill>
              </a:rPr>
              <a:t>Listen to your team</a:t>
            </a: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558936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What is expected of everyone</a:t>
            </a:r>
            <a:endParaRPr lang="en" dirty="0"/>
          </a:p>
        </p:txBody>
      </p:sp>
      <p:sp>
        <p:nvSpPr>
          <p:cNvPr id="3" name="Espace réservé du texte 2"/>
          <p:cNvSpPr>
            <a:spLocks noGrp="1"/>
          </p:cNvSpPr>
          <p:nvPr>
            <p:ph type="body" sz="quarter" idx="12"/>
          </p:nvPr>
        </p:nvSpPr>
        <p:spPr/>
        <p:txBody>
          <a:bodyPr/>
          <a:lstStyle/>
          <a:p>
            <a:pPr marL="0" indent="0" algn="l" rtl="0">
              <a:buNone/>
            </a:pPr>
            <a:endParaRPr lang="en" b="1" dirty="0" smtClean="0"/>
          </a:p>
          <a:p>
            <a:pPr marL="0" indent="0" algn="l" rtl="0">
              <a:buNone/>
            </a:pPr>
            <a:r>
              <a:rPr lang="en" b="1" i="0" u="none" baseline="0"/>
              <a:t>Involvement of everyone:</a:t>
            </a:r>
          </a:p>
          <a:p>
            <a:pPr algn="l" rtl="0"/>
            <a:r>
              <a:rPr lang="en" b="0" i="0" u="none" baseline="0"/>
              <a:t>Express/revisit any doubts concerning a situation.</a:t>
            </a:r>
            <a:endParaRPr lang="en" dirty="0"/>
          </a:p>
          <a:p>
            <a:pPr algn="l" rtl="0"/>
            <a:r>
              <a:rPr lang="en" b="0" i="0" u="none" baseline="0"/>
              <a:t>Respect what your colleagues say. </a:t>
            </a:r>
            <a:endParaRPr lang="en" dirty="0"/>
          </a:p>
          <a:p>
            <a:pPr lvl="0" algn="l" rtl="0"/>
            <a:r>
              <a:rPr lang="en" b="0" i="0" u="none" baseline="0"/>
              <a:t>Report any anomalies/deviations.</a:t>
            </a:r>
            <a:endParaRPr lang="en" dirty="0"/>
          </a:p>
          <a:p>
            <a:pPr lvl="0" algn="l" rtl="0"/>
            <a:r>
              <a:rPr lang="en" b="0" i="0" u="none" baseline="0"/>
              <a:t>Create/revise the regulations/procedures.</a:t>
            </a:r>
            <a:endParaRPr lang="en" dirty="0"/>
          </a:p>
          <a:p>
            <a:pPr lvl="0" algn="l" rtl="0"/>
            <a:r>
              <a:rPr lang="en" b="0" i="0" u="none" baseline="0"/>
              <a:t>Feedback.</a:t>
            </a:r>
            <a:endParaRPr lang="en" dirty="0"/>
          </a:p>
          <a:p>
            <a:pPr lvl="0" algn="l" rtl="0"/>
            <a:endParaRPr lang="en" dirty="0" smtClean="0"/>
          </a:p>
          <a:p>
            <a:pPr marL="0" indent="0" algn="l" rtl="0">
              <a:buNone/>
            </a:pPr>
            <a:endParaRPr lang="en" dirty="0"/>
          </a:p>
          <a:p>
            <a:pPr marL="0" indent="0" algn="l" rtl="0">
              <a:buNone/>
            </a:pPr>
            <a:endParaRPr lang="en"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17</a:t>
            </a:fld>
            <a:endParaRPr lang="en" altLang="fr-F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a:solidFill>
                  <a:srgbClr val="A90025"/>
                </a:solidFill>
              </a:rPr>
              <a:t>Always express any doubts.</a:t>
            </a:r>
          </a:p>
          <a:p>
            <a:pPr algn="ctr" rtl="0" eaLnBrk="1" hangingPunct="1">
              <a:spcBef>
                <a:spcPts val="0"/>
              </a:spcBef>
              <a:spcAft>
                <a:spcPts val="0"/>
              </a:spcAft>
              <a:buFont typeface="Lucida Grande"/>
              <a:buNone/>
            </a:pPr>
            <a:r>
              <a:rPr lang="en" sz="2000" b="1" i="0" u="none" baseline="0">
                <a:solidFill>
                  <a:srgbClr val="A90025"/>
                </a:solidFill>
              </a:rPr>
              <a:t>Saying nothing about a major risk will not make you a hero, even if an accident does not happen</a:t>
            </a:r>
            <a:endParaRPr lang="en" sz="2000" b="1" dirty="0" smtClean="0">
              <a:solidFill>
                <a:srgbClr val="A90025"/>
              </a:solidFill>
            </a:endParaRP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1356065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Annual performance review and the H3SE</a:t>
            </a:r>
            <a:endParaRPr lang="en" dirty="0"/>
          </a:p>
        </p:txBody>
      </p:sp>
      <p:sp>
        <p:nvSpPr>
          <p:cNvPr id="3" name="Espace réservé du texte 2"/>
          <p:cNvSpPr>
            <a:spLocks noGrp="1"/>
          </p:cNvSpPr>
          <p:nvPr>
            <p:ph type="body" sz="quarter" idx="12"/>
          </p:nvPr>
        </p:nvSpPr>
        <p:spPr/>
        <p:txBody>
          <a:bodyPr/>
          <a:lstStyle/>
          <a:p>
            <a:endParaRPr lang="en" dirty="0" smtClean="0"/>
          </a:p>
          <a:p>
            <a:pPr algn="l" rtl="0"/>
            <a:r>
              <a:rPr lang="en" b="0" i="0" u="none" baseline="0"/>
              <a:t>What are the intentions of an APR?</a:t>
            </a:r>
          </a:p>
          <a:p>
            <a:endParaRPr lang="en" dirty="0"/>
          </a:p>
          <a:p>
            <a:endParaRPr lang="en" dirty="0" smtClean="0"/>
          </a:p>
          <a:p>
            <a:endParaRPr lang="en" dirty="0"/>
          </a:p>
          <a:p>
            <a:pPr algn="l" rtl="0"/>
            <a:r>
              <a:rPr lang="en" b="0" i="0" u="none" baseline="0"/>
              <a:t>Is an H3SE component integrated into the APR?</a:t>
            </a:r>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18</a:t>
            </a:fld>
            <a:endParaRPr lang="en" altLang="fr-F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993571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APR and H3SE performance</a:t>
            </a:r>
            <a:endParaRPr lang="en" dirty="0"/>
          </a:p>
        </p:txBody>
      </p:sp>
      <p:sp>
        <p:nvSpPr>
          <p:cNvPr id="3" name="Espace réservé du texte 2"/>
          <p:cNvSpPr>
            <a:spLocks noGrp="1"/>
          </p:cNvSpPr>
          <p:nvPr>
            <p:ph type="body" sz="quarter" idx="12"/>
          </p:nvPr>
        </p:nvSpPr>
        <p:spPr/>
        <p:txBody>
          <a:bodyPr/>
          <a:lstStyle/>
          <a:p>
            <a:pPr lvl="0" algn="just" rtl="0"/>
            <a:r>
              <a:rPr lang="en" b="0" i="0" u="none" baseline="0"/>
              <a:t>H3SE objective of the APR: to develop everyone's H3SE performances.</a:t>
            </a:r>
            <a:endParaRPr lang="en" dirty="0"/>
          </a:p>
          <a:p>
            <a:pPr lvl="0" algn="just" rtl="0"/>
            <a:endParaRPr lang="en" dirty="0" smtClean="0"/>
          </a:p>
          <a:p>
            <a:pPr lvl="0" algn="just" rtl="0"/>
            <a:r>
              <a:rPr lang="en" b="0" i="0" u="none" baseline="0"/>
              <a:t>Achieving individual H3SE objectives contributes to Total's H3SE performance. </a:t>
            </a:r>
            <a:endParaRPr lang="en" dirty="0" smtClean="0"/>
          </a:p>
          <a:p>
            <a:pPr lvl="0" algn="just" rtl="0"/>
            <a:endParaRPr lang="en" dirty="0"/>
          </a:p>
          <a:p>
            <a:pPr lvl="0" algn="just" rtl="0"/>
            <a:r>
              <a:rPr lang="en" b="0" i="0" u="none" baseline="0"/>
              <a:t>Examples of individual H3SE objectives linked to the Group's H3SE objectives:</a:t>
            </a:r>
          </a:p>
          <a:p>
            <a:pPr lvl="1" algn="just" rtl="0"/>
            <a:r>
              <a:rPr lang="en" b="0" i="0" u="none" baseline="0"/>
              <a:t>… See P5 booklet</a:t>
            </a:r>
            <a:endParaRPr lang="en" dirty="0"/>
          </a:p>
          <a:p>
            <a:pPr algn="just" rtl="0"/>
            <a:endParaRPr lang="en"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19</a:t>
            </a:fld>
            <a:endParaRPr lang="en" altLang="fr-F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123010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MODULE OBJECTIVES</a:t>
            </a:r>
            <a:endParaRPr lang="en" dirty="0"/>
          </a:p>
        </p:txBody>
      </p:sp>
      <p:sp>
        <p:nvSpPr>
          <p:cNvPr id="3" name="Espace réservé du texte 2"/>
          <p:cNvSpPr>
            <a:spLocks noGrp="1"/>
          </p:cNvSpPr>
          <p:nvPr>
            <p:ph type="body" sz="quarter" idx="12"/>
          </p:nvPr>
        </p:nvSpPr>
        <p:spPr/>
        <p:txBody>
          <a:bodyPr/>
          <a:lstStyle/>
          <a:p>
            <a:pPr marL="0" indent="0" algn="just" rtl="0">
              <a:buNone/>
            </a:pPr>
            <a:r>
              <a:rPr lang="en" b="1" i="0" u="none" baseline="0">
                <a:cs typeface="Arial" pitchFamily="34" charset="0"/>
              </a:rPr>
              <a:t>At the end of this module, you:</a:t>
            </a:r>
          </a:p>
          <a:p>
            <a:pPr marL="0" indent="0" algn="just" rtl="0">
              <a:buNone/>
            </a:pPr>
            <a:endParaRPr lang="en" altLang="fr-FR" b="1" dirty="0">
              <a:cs typeface="Arial" pitchFamily="34" charset="0"/>
            </a:endParaRPr>
          </a:p>
          <a:p>
            <a:pPr lvl="0" algn="just" rtl="0"/>
            <a:r>
              <a:rPr lang="en" b="0" i="0" u="none" baseline="0"/>
              <a:t>Will understand the added-value of teamwork (collective vs. individual).</a:t>
            </a:r>
          </a:p>
          <a:p>
            <a:pPr lvl="0" algn="just" rtl="0"/>
            <a:r>
              <a:rPr lang="en" b="0" i="0" u="none" baseline="0"/>
              <a:t>Will understand the importance of expressing yourself if in doubt about safety.</a:t>
            </a:r>
          </a:p>
          <a:p>
            <a:pPr algn="just" rtl="0"/>
            <a:r>
              <a:rPr lang="en" b="0" i="0" u="none" baseline="0"/>
              <a:t>Will understand the importance of the HSE component during the APR and will be able to establish the link between aspects of the HSE policy. </a:t>
            </a:r>
          </a:p>
        </p:txBody>
      </p:sp>
      <p:sp>
        <p:nvSpPr>
          <p:cNvPr id="4"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2</a:t>
            </a:fld>
            <a:endParaRPr lang="en" altLang="fr-FR"/>
          </a:p>
        </p:txBody>
      </p:sp>
    </p:spTree>
    <p:extLst>
      <p:ext uri="{BB962C8B-B14F-4D97-AF65-F5344CB8AC3E}">
        <p14:creationId xmlns:p14="http://schemas.microsoft.com/office/powerpoint/2010/main" xmlns="" val="1816897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FILM: Collective strength</a:t>
            </a:r>
            <a:endParaRPr lang="en" dirty="0"/>
          </a:p>
        </p:txBody>
      </p:sp>
      <p:sp>
        <p:nvSpPr>
          <p:cNvPr id="1536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215D2BC-04AE-D046-A716-B7BD56B52070}" type="slidenum">
              <a:rPr>
                <a:ea typeface="Helvetica" charset="0"/>
                <a:cs typeface="Helvetica" charset="0"/>
              </a:rPr>
              <a:pPr algn="r" rtl="0"/>
              <a:t>3</a:t>
            </a:fld>
            <a:endParaRPr lang="en" altLang="fr-FR" dirty="0">
              <a:ea typeface="Helvetica" charset="0"/>
              <a:cs typeface="Helvetica" charset="0"/>
            </a:endParaRPr>
          </a:p>
        </p:txBody>
      </p:sp>
      <p:pic>
        <p:nvPicPr>
          <p:cNvPr id="15364" name="Image 5">
            <a:hlinkClick r:id="rId3" action="ppaction://hlinkfile"/>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814388" y="1538288"/>
            <a:ext cx="7504112" cy="421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The benefits of team work</a:t>
            </a:r>
            <a:endParaRPr lang="en" dirty="0"/>
          </a:p>
        </p:txBody>
      </p:sp>
      <p:sp>
        <p:nvSpPr>
          <p:cNvPr id="17410" name="Espace réservé du texte 2"/>
          <p:cNvSpPr>
            <a:spLocks noGrp="1"/>
          </p:cNvSpPr>
          <p:nvPr>
            <p:ph type="body" sz="quarter" idx="12"/>
          </p:nvPr>
        </p:nvSpPr>
        <p:spPr>
          <a:xfrm>
            <a:off x="457200" y="1125538"/>
            <a:ext cx="8218488" cy="5040312"/>
          </a:xfrm>
        </p:spPr>
        <p:txBody>
          <a:bodyPr/>
          <a:lstStyle/>
          <a:p>
            <a:pPr algn="l" rtl="0" eaLnBrk="1" hangingPunct="1"/>
            <a:endParaRPr lang="en" altLang="fr-FR" dirty="0">
              <a:cs typeface="Arial" charset="0"/>
            </a:endParaRPr>
          </a:p>
          <a:p>
            <a:pPr algn="l" rtl="0" eaLnBrk="1" hangingPunct="1"/>
            <a:endParaRPr lang="en" altLang="fr-FR" dirty="0">
              <a:cs typeface="Arial" charset="0"/>
            </a:endParaRPr>
          </a:p>
          <a:p>
            <a:pPr algn="l" rtl="0" eaLnBrk="1" hangingPunct="1"/>
            <a:r>
              <a:rPr lang="en" b="0" i="0" u="none" baseline="0">
                <a:cs typeface="Arial" charset="0"/>
              </a:rPr>
              <a:t>The “collective strength” team dimension is a cornerstone for safety:</a:t>
            </a:r>
          </a:p>
          <a:p>
            <a:pPr lvl="1" algn="l" rtl="0" eaLnBrk="1" hangingPunct="1"/>
            <a:endParaRPr lang="en" altLang="fr-FR" dirty="0" smtClean="0">
              <a:cs typeface="Arial" charset="0"/>
            </a:endParaRPr>
          </a:p>
          <a:p>
            <a:pPr lvl="1" algn="l" rtl="0" eaLnBrk="1" hangingPunct="1"/>
            <a:r>
              <a:rPr lang="en" b="0" i="0" u="none" baseline="0">
                <a:cs typeface="Arial" charset="0"/>
              </a:rPr>
              <a:t>Power of solidarity </a:t>
            </a:r>
          </a:p>
          <a:p>
            <a:pPr lvl="1" algn="l" rtl="0" eaLnBrk="1" hangingPunct="1"/>
            <a:r>
              <a:rPr lang="en" b="0" i="0" u="none" baseline="0">
                <a:cs typeface="Arial" charset="0"/>
              </a:rPr>
              <a:t>Different experiences</a:t>
            </a:r>
          </a:p>
          <a:p>
            <a:pPr lvl="1" algn="l" rtl="0" eaLnBrk="1" hangingPunct="1"/>
            <a:r>
              <a:rPr lang="en" b="0" i="0" u="none" baseline="0">
                <a:cs typeface="Arial" charset="0"/>
              </a:rPr>
              <a:t>Different knowledge</a:t>
            </a:r>
          </a:p>
          <a:p>
            <a:pPr lvl="1" algn="l" rtl="0" eaLnBrk="1" hangingPunct="1"/>
            <a:r>
              <a:rPr lang="en" b="0" i="0" u="none" baseline="0">
                <a:cs typeface="Arial" charset="0"/>
              </a:rPr>
              <a:t>Importance of a fresh eye</a:t>
            </a:r>
          </a:p>
          <a:p>
            <a:pPr lvl="1" algn="l" rtl="0" eaLnBrk="1" hangingPunct="1"/>
            <a:endParaRPr lang="en" altLang="fr-FR" dirty="0">
              <a:cs typeface="Arial" charset="0"/>
            </a:endParaRPr>
          </a:p>
          <a:p>
            <a:pPr lvl="1" algn="l" rtl="0" eaLnBrk="1" hangingPunct="1"/>
            <a:endParaRPr lang="en" altLang="fr-FR" dirty="0">
              <a:cs typeface="Arial" charset="0"/>
            </a:endParaRPr>
          </a:p>
        </p:txBody>
      </p:sp>
      <p:sp>
        <p:nvSpPr>
          <p:cNvPr id="17412"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CCB4E58-F8DB-F74E-913D-E38EC27657D1}" type="slidenum">
              <a:rPr>
                <a:ea typeface="Helvetica" charset="0"/>
                <a:cs typeface="Helvetica" charset="0"/>
              </a:rPr>
              <a:pPr algn="r" rtl="0"/>
              <a:t>4</a:t>
            </a:fld>
            <a:endParaRPr lang="en" altLang="fr-FR" dirty="0">
              <a:ea typeface="Helvetica" charset="0"/>
              <a:cs typeface="Helvetica" charset="0"/>
            </a:endParaRPr>
          </a:p>
        </p:txBody>
      </p:sp>
      <p:sp>
        <p:nvSpPr>
          <p:cNvPr id="6" name="Rectangle 8"/>
          <p:cNvSpPr>
            <a:spLocks noChangeArrowheads="1"/>
          </p:cNvSpPr>
          <p:nvPr/>
        </p:nvSpPr>
        <p:spPr bwMode="auto">
          <a:xfrm>
            <a:off x="1094836" y="4747210"/>
            <a:ext cx="6943216" cy="55399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buFont typeface="Lucida Grande"/>
              <a:buNone/>
            </a:pPr>
            <a:r>
              <a:rPr lang="en" sz="2000" b="1" i="0" u="none" baseline="0">
                <a:solidFill>
                  <a:srgbClr val="A90025"/>
                </a:solidFill>
              </a:rPr>
              <a:t>Strength through cooperation</a:t>
            </a: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FILM: Compliance with the group</a:t>
            </a:r>
            <a:endParaRPr lang="en" dirty="0"/>
          </a:p>
        </p:txBody>
      </p:sp>
      <p:sp>
        <p:nvSpPr>
          <p:cNvPr id="18435"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8A15ECC-B3D1-F24D-8B04-7FD6359570C1}" type="slidenum">
              <a:rPr>
                <a:ea typeface="Helvetica" charset="0"/>
                <a:cs typeface="Helvetica" charset="0"/>
              </a:rPr>
              <a:pPr algn="r" rtl="0"/>
              <a:t>5</a:t>
            </a:fld>
            <a:endParaRPr lang="en" altLang="fr-FR" dirty="0">
              <a:ea typeface="Helvetica" charset="0"/>
              <a:cs typeface="Helvetica" charset="0"/>
            </a:endParaRPr>
          </a:p>
        </p:txBody>
      </p:sp>
      <p:pic>
        <p:nvPicPr>
          <p:cNvPr id="18436" name="Imag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62075" y="1250950"/>
            <a:ext cx="6408738" cy="4819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en" b="1" i="0" u="none" baseline="0"/>
              <a:t>Influential factors</a:t>
            </a:r>
            <a:endParaRPr lang="en" dirty="0"/>
          </a:p>
        </p:txBody>
      </p:sp>
      <p:sp>
        <p:nvSpPr>
          <p:cNvPr id="19458" name="Espace réservé du texte 2"/>
          <p:cNvSpPr>
            <a:spLocks noGrp="1"/>
          </p:cNvSpPr>
          <p:nvPr>
            <p:ph type="body" sz="quarter" idx="12"/>
          </p:nvPr>
        </p:nvSpPr>
        <p:spPr>
          <a:xfrm>
            <a:off x="457200" y="1125538"/>
            <a:ext cx="8218488" cy="5040312"/>
          </a:xfrm>
        </p:spPr>
        <p:txBody>
          <a:bodyPr/>
          <a:lstStyle/>
          <a:p>
            <a:pPr marL="0" indent="0" algn="l" rtl="0" eaLnBrk="1" hangingPunct="1">
              <a:buFont typeface="Lucida Grande" charset="0"/>
              <a:buNone/>
            </a:pPr>
            <a:endParaRPr lang="en" altLang="fr-FR" dirty="0">
              <a:cs typeface="Arial" charset="0"/>
            </a:endParaRPr>
          </a:p>
          <a:p>
            <a:pPr marL="0" indent="0" algn="l" rtl="0" eaLnBrk="1" hangingPunct="1">
              <a:buFont typeface="Lucida Grande" charset="0"/>
              <a:buNone/>
            </a:pPr>
            <a:r>
              <a:rPr lang="en" b="1" i="0" u="none" baseline="0" dirty="0">
                <a:cs typeface="Arial" charset="0"/>
              </a:rPr>
              <a:t>The individual behaviors within a group can be influenced by various factors:</a:t>
            </a:r>
          </a:p>
          <a:p>
            <a:pPr algn="l" rtl="0" eaLnBrk="1" hangingPunct="1"/>
            <a:endParaRPr lang="en" altLang="fr-FR" dirty="0" smtClean="0">
              <a:cs typeface="Arial" charset="0"/>
            </a:endParaRPr>
          </a:p>
          <a:p>
            <a:pPr marL="361950" indent="-361950" algn="l" rtl="0" eaLnBrk="1" hangingPunct="1"/>
            <a:r>
              <a:rPr lang="en" b="0" i="0" u="none" baseline="0" dirty="0">
                <a:cs typeface="Arial" charset="0"/>
              </a:rPr>
              <a:t>Pressure from colleagues</a:t>
            </a:r>
            <a:endParaRPr lang="en" altLang="fr-FR" dirty="0">
              <a:cs typeface="Arial" charset="0"/>
            </a:endParaRPr>
          </a:p>
          <a:p>
            <a:pPr marL="361950" indent="-361950" algn="l" rtl="0" eaLnBrk="1" hangingPunct="1"/>
            <a:r>
              <a:rPr lang="en" b="0" i="0" u="none" baseline="0" dirty="0">
                <a:cs typeface="Arial" charset="0"/>
              </a:rPr>
              <a:t>Seeking recognition from colleagues</a:t>
            </a:r>
          </a:p>
          <a:p>
            <a:pPr marL="361950" indent="-361950" algn="l" rtl="0" eaLnBrk="1" hangingPunct="1"/>
            <a:r>
              <a:rPr lang="en" b="0" i="0" u="none" baseline="0" dirty="0">
                <a:cs typeface="Arial" charset="0"/>
              </a:rPr>
              <a:t>Wishing to impress others</a:t>
            </a:r>
          </a:p>
          <a:p>
            <a:pPr marL="361950" indent="-361950" algn="l" rtl="0" eaLnBrk="1" hangingPunct="1"/>
            <a:r>
              <a:rPr lang="en" b="0" i="0" u="none" baseline="0" dirty="0">
                <a:cs typeface="Arial" charset="0"/>
              </a:rPr>
              <a:t>Contractual pressure for contractors</a:t>
            </a:r>
          </a:p>
          <a:p>
            <a:pPr marL="361950" indent="-361950" algn="l" rtl="0" eaLnBrk="1" hangingPunct="1"/>
            <a:r>
              <a:rPr lang="en" b="0" i="0" u="none" baseline="0" dirty="0">
                <a:cs typeface="Arial" charset="0"/>
              </a:rPr>
              <a:t>Cultural pressure (the boss always is right!)</a:t>
            </a:r>
          </a:p>
          <a:p>
            <a:pPr marL="361950" indent="-361950" algn="l" rtl="0" eaLnBrk="1" hangingPunct="1"/>
            <a:r>
              <a:rPr lang="en" b="0" i="0" u="none" baseline="0" dirty="0" smtClean="0">
                <a:cs typeface="Arial" charset="0"/>
              </a:rPr>
              <a:t>Etc.</a:t>
            </a:r>
            <a:endParaRPr lang="en" altLang="fr-FR" dirty="0">
              <a:cs typeface="Arial" charset="0"/>
            </a:endParaRPr>
          </a:p>
        </p:txBody>
      </p:sp>
      <p:sp>
        <p:nvSpPr>
          <p:cNvPr id="1946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DD735BBF-5692-544A-B8EF-436380DFFB39}" type="slidenum">
              <a:rPr>
                <a:ea typeface="Helvetica" charset="0"/>
                <a:cs typeface="Helvetica" charset="0"/>
              </a:rPr>
              <a:pPr algn="r" rtl="0"/>
              <a:t>6</a:t>
            </a:fld>
            <a:endParaRPr lang="en" altLang="fr-FR" dirty="0">
              <a:ea typeface="Helvetica" charset="0"/>
              <a:cs typeface="Helvetica" charset="0"/>
            </a:endParaRP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en" b="1" i="0" u="none" baseline="0"/>
              <a:t>workshop</a:t>
            </a:r>
            <a:endParaRPr lang="en" dirty="0"/>
          </a:p>
        </p:txBody>
      </p:sp>
      <p:sp>
        <p:nvSpPr>
          <p:cNvPr id="3" name="Espace réservé du texte 2"/>
          <p:cNvSpPr>
            <a:spLocks noGrp="1"/>
          </p:cNvSpPr>
          <p:nvPr>
            <p:ph type="body" sz="quarter" idx="12"/>
          </p:nvPr>
        </p:nvSpPr>
        <p:spPr/>
        <p:txBody>
          <a:bodyPr/>
          <a:lstStyle/>
          <a:p>
            <a:pPr marL="0" indent="0" algn="ctr" rtl="0">
              <a:buNone/>
            </a:pPr>
            <a:endParaRPr lang="en" sz="2800" b="1" dirty="0" smtClean="0"/>
          </a:p>
          <a:p>
            <a:pPr marL="0" indent="0" algn="ctr" rtl="0">
              <a:buNone/>
            </a:pPr>
            <a:r>
              <a:rPr lang="en" sz="2800" b="1" i="0" u="none" baseline="0"/>
              <a:t>Instruction</a:t>
            </a:r>
            <a:r>
              <a:rPr lang="en" sz="2400" b="1" i="0" u="none" baseline="0"/>
              <a:t>:</a:t>
            </a:r>
          </a:p>
          <a:p>
            <a:pPr marL="0" indent="0" algn="ctr" rtl="0">
              <a:buNone/>
            </a:pPr>
            <a:endParaRPr lang="en" b="1" dirty="0" smtClean="0"/>
          </a:p>
          <a:p>
            <a:pPr marL="0" indent="0" algn="ctr" rtl="0">
              <a:buNone/>
            </a:pPr>
            <a:endParaRPr lang="en" b="1" dirty="0"/>
          </a:p>
          <a:p>
            <a:pPr marL="0" indent="0" algn="ctr" rtl="0">
              <a:buNone/>
            </a:pPr>
            <a:r>
              <a:rPr lang="en" sz="2400" b="0" i="1" u="none" baseline="0"/>
              <a:t>"List the problems that can arise from complying with group decisions when someone feels that something is not right."</a:t>
            </a:r>
            <a:endParaRPr lang="en" sz="2400" dirty="0" smtClean="0"/>
          </a:p>
          <a:p>
            <a:pPr marL="0" indent="0" algn="ctr" rtl="0">
              <a:buNone/>
            </a:pPr>
            <a:endParaRPr lang="en" sz="2400" dirty="0"/>
          </a:p>
          <a:p>
            <a:pPr marL="0" indent="0" algn="ctr" rtl="0">
              <a:buNone/>
            </a:pPr>
            <a:endParaRPr lang="en" sz="2400" dirty="0" smtClean="0"/>
          </a:p>
          <a:p>
            <a:pPr marL="0" indent="0" algn="l" rtl="0">
              <a:buNone/>
            </a:pPr>
            <a:r>
              <a:rPr lang="en" b="0" i="0" u="none" baseline="0"/>
              <a:t>Work in pairs (10 minutes)</a:t>
            </a:r>
            <a:endParaRPr lang="en" dirty="0" smtClean="0"/>
          </a:p>
          <a:p>
            <a:pPr marL="0" indent="0" algn="l" rtl="0">
              <a:buNone/>
            </a:pPr>
            <a:endParaRPr lang="en" dirty="0"/>
          </a:p>
          <a:p>
            <a:pPr marL="0" indent="0" algn="l" rtl="0">
              <a:buNone/>
            </a:pPr>
            <a:r>
              <a:rPr lang="en" b="0" i="0" u="none" baseline="0"/>
              <a:t>Presentation in pairs</a:t>
            </a:r>
            <a:endParaRPr lang="en"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02164524-7C97-8945-A4B0-CAF166782E85}" type="slidenum">
              <a:rPr/>
              <a:pPr algn="r" rtl="0"/>
              <a:t>7</a:t>
            </a:fld>
            <a:endParaRPr lang="en" altLang="fr-F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extLst>
      <p:ext uri="{BB962C8B-B14F-4D97-AF65-F5344CB8AC3E}">
        <p14:creationId xmlns:p14="http://schemas.microsoft.com/office/powerpoint/2010/main" xmlns="" val="832153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re 1"/>
          <p:cNvSpPr>
            <a:spLocks noGrp="1"/>
          </p:cNvSpPr>
          <p:nvPr>
            <p:ph type="title"/>
          </p:nvPr>
        </p:nvSpPr>
        <p:spPr bwMode="auto"/>
        <p:txBody>
          <a:bodyPr wrap="square" numCol="1" anchorCtr="0" compatLnSpc="1">
            <a:prstTxWarp prst="textNoShape">
              <a:avLst/>
            </a:prstTxWarp>
          </a:bodyPr>
          <a:lstStyle/>
          <a:p>
            <a:pPr algn="l" rtl="0" eaLnBrk="1" hangingPunct="1"/>
            <a:r>
              <a:rPr lang="en" b="1" i="0" u="none" baseline="0">
                <a:cs typeface="Arial" charset="0"/>
              </a:rPr>
              <a:t>Risks caused by the group effect</a:t>
            </a:r>
            <a:endParaRPr lang="en" altLang="fr-FR" dirty="0">
              <a:cs typeface="Arial" charset="0"/>
            </a:endParaRPr>
          </a:p>
        </p:txBody>
      </p:sp>
      <p:sp>
        <p:nvSpPr>
          <p:cNvPr id="20482" name="Espace réservé du texte 2"/>
          <p:cNvSpPr>
            <a:spLocks noGrp="1"/>
          </p:cNvSpPr>
          <p:nvPr>
            <p:ph type="body" sz="quarter" idx="12"/>
          </p:nvPr>
        </p:nvSpPr>
        <p:spPr>
          <a:xfrm>
            <a:off x="457200" y="1125538"/>
            <a:ext cx="8218488" cy="5040312"/>
          </a:xfrm>
        </p:spPr>
        <p:txBody>
          <a:bodyPr/>
          <a:lstStyle/>
          <a:p>
            <a:pPr marL="0" indent="0" algn="l" rtl="0" eaLnBrk="1" hangingPunct="1">
              <a:buFont typeface="Lucida Grande" charset="0"/>
              <a:buNone/>
            </a:pPr>
            <a:endParaRPr lang="en" altLang="fr-FR" dirty="0">
              <a:cs typeface="Arial" charset="0"/>
            </a:endParaRPr>
          </a:p>
          <a:p>
            <a:pPr marL="0" indent="0" algn="l" rtl="0" eaLnBrk="1" hangingPunct="1">
              <a:buFont typeface="Lucida Grande" charset="0"/>
              <a:buNone/>
            </a:pPr>
            <a:r>
              <a:rPr lang="en" b="1" i="0" u="none" baseline="0">
                <a:cs typeface="Arial" charset="0"/>
              </a:rPr>
              <a:t>If you are in any doubt, saying nothing or not asking anything can in itself present risks:</a:t>
            </a:r>
          </a:p>
          <a:p>
            <a:pPr algn="l" rtl="0" eaLnBrk="1" hangingPunct="1"/>
            <a:endParaRPr lang="en" altLang="fr-FR" dirty="0" smtClean="0">
              <a:cs typeface="Arial" charset="0"/>
            </a:endParaRPr>
          </a:p>
          <a:p>
            <a:pPr marL="361950" indent="-361950" algn="l" rtl="0" eaLnBrk="1" hangingPunct="1"/>
            <a:r>
              <a:rPr lang="en" b="0" i="0" u="none" baseline="0">
                <a:cs typeface="Arial" charset="0"/>
              </a:rPr>
              <a:t>Missing something major if you are right</a:t>
            </a:r>
          </a:p>
          <a:p>
            <a:pPr marL="361950" indent="-361950" algn="l" rtl="0" eaLnBrk="1" hangingPunct="1"/>
            <a:r>
              <a:rPr lang="en" b="0" i="0" u="none" baseline="0">
                <a:cs typeface="Arial" charset="0"/>
              </a:rPr>
              <a:t>Remaining convinced that it cannot work</a:t>
            </a:r>
          </a:p>
          <a:p>
            <a:pPr marL="361950" indent="-361950" algn="l" rtl="0" eaLnBrk="1" hangingPunct="1"/>
            <a:r>
              <a:rPr lang="en" b="0" i="0" u="none" baseline="0">
                <a:cs typeface="Arial" charset="0"/>
              </a:rPr>
              <a:t>Allowing complacency to be introduced</a:t>
            </a:r>
          </a:p>
          <a:p>
            <a:pPr algn="l" rtl="0" eaLnBrk="1" hangingPunct="1"/>
            <a:endParaRPr lang="en" altLang="fr-FR" dirty="0" smtClean="0">
              <a:cs typeface="Arial" charset="0"/>
            </a:endParaRPr>
          </a:p>
        </p:txBody>
      </p:sp>
      <p:sp>
        <p:nvSpPr>
          <p:cNvPr id="20484"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F57A35AA-8DB8-1B48-A80A-4BC13F40114E}" type="slidenum">
              <a:rPr>
                <a:ea typeface="Helvetica" charset="0"/>
                <a:cs typeface="Helvetica" charset="0"/>
              </a:rPr>
              <a:pPr algn="r" rtl="0"/>
              <a:t>8</a:t>
            </a:fld>
            <a:endParaRPr lang="en" altLang="fr-FR" dirty="0">
              <a:ea typeface="Helvetica" charset="0"/>
              <a:cs typeface="Helvetica" charset="0"/>
            </a:endParaRPr>
          </a:p>
        </p:txBody>
      </p:sp>
      <p:sp>
        <p:nvSpPr>
          <p:cNvPr id="6" name="Rectangle 8"/>
          <p:cNvSpPr>
            <a:spLocks noChangeArrowheads="1"/>
          </p:cNvSpPr>
          <p:nvPr/>
        </p:nvSpPr>
        <p:spPr bwMode="auto">
          <a:xfrm>
            <a:off x="1094836" y="4293096"/>
            <a:ext cx="6943216" cy="1477328"/>
          </a:xfrm>
          <a:prstGeom prst="rect">
            <a:avLst/>
          </a:prstGeom>
          <a:solidFill>
            <a:schemeClr val="bg1"/>
          </a:solidFill>
          <a:ln w="19050">
            <a:solidFill>
              <a:srgbClr val="BD2B0B"/>
            </a:solidFill>
            <a:miter lim="800000"/>
            <a:headEnd/>
            <a:tailEnd/>
          </a:ln>
        </p:spPr>
        <p:txBody>
          <a:bodyPr wrap="square" lIns="0" tIns="0" rIns="252000" bIns="0" anchor="t">
            <a:spAutoFit/>
          </a:bodyPr>
          <a:lstStyle/>
          <a:p>
            <a:pPr algn="ctr" rtl="0" eaLnBrk="1" hangingPunct="1">
              <a:spcBef>
                <a:spcPts val="0"/>
              </a:spcBef>
              <a:spcAft>
                <a:spcPts val="0"/>
              </a:spcAft>
              <a:buFont typeface="Lucida Grande"/>
              <a:buNone/>
            </a:pPr>
            <a:endParaRPr lang="en" altLang="fr-FR" sz="800" b="1" dirty="0" smtClean="0">
              <a:solidFill>
                <a:srgbClr val="A90025"/>
              </a:solidFill>
            </a:endParaRPr>
          </a:p>
          <a:p>
            <a:pPr algn="ctr" rtl="0" eaLnBrk="1" hangingPunct="1">
              <a:spcBef>
                <a:spcPts val="0"/>
              </a:spcBef>
              <a:spcAft>
                <a:spcPts val="0"/>
              </a:spcAft>
            </a:pPr>
            <a:r>
              <a:rPr lang="en" sz="2000" b="1" i="0" u="none" baseline="0">
                <a:solidFill>
                  <a:srgbClr val="A90025"/>
                </a:solidFill>
              </a:rPr>
              <a:t>It is essential that all members of the team completely understand the decisions taken by line managers before starting work.</a:t>
            </a:r>
            <a:endParaRPr lang="en" sz="2000" b="1" dirty="0" smtClean="0">
              <a:solidFill>
                <a:srgbClr val="A90025"/>
              </a:solidFill>
            </a:endParaRPr>
          </a:p>
          <a:p>
            <a:pPr algn="ctr" rtl="0" eaLnBrk="1" hangingPunct="1">
              <a:spcBef>
                <a:spcPts val="0"/>
              </a:spcBef>
              <a:spcAft>
                <a:spcPts val="0"/>
              </a:spcAft>
              <a:buFont typeface="Lucida Grande"/>
              <a:buNone/>
            </a:pPr>
            <a:endParaRPr lang="en" altLang="fr-FR" sz="800" b="1" dirty="0">
              <a:solidFill>
                <a:srgbClr val="A90025"/>
              </a:solidFill>
            </a:endParaRPr>
          </a:p>
        </p:txBody>
      </p:sp>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FD092F57-71BD-CA41-9C69-B3E873ED19C0}" type="slidenum">
              <a:rPr>
                <a:ea typeface="Helvetica" charset="0"/>
                <a:cs typeface="Helvetica" charset="0"/>
              </a:rPr>
              <a:pPr algn="r" rtl="0"/>
              <a:t>9</a:t>
            </a:fld>
            <a:endParaRPr lang="en" altLang="fr-FR" dirty="0">
              <a:ea typeface="Helvetica" charset="0"/>
              <a:cs typeface="Helvetica" charset="0"/>
            </a:endParaRPr>
          </a:p>
        </p:txBody>
      </p:sp>
      <p:sp>
        <p:nvSpPr>
          <p:cNvPr id="2" name="Titre 1"/>
          <p:cNvSpPr>
            <a:spLocks noGrp="1"/>
          </p:cNvSpPr>
          <p:nvPr>
            <p:ph type="title"/>
          </p:nvPr>
        </p:nvSpPr>
        <p:spPr/>
        <p:txBody>
          <a:bodyPr/>
          <a:lstStyle/>
          <a:p>
            <a:pPr algn="l" rtl="0"/>
            <a:r>
              <a:rPr lang="en" b="1" i="0" u="none" baseline="0"/>
              <a:t>Banana experiment</a:t>
            </a:r>
            <a:endParaRPr lang="en" dirty="0"/>
          </a:p>
        </p:txBody>
      </p:sp>
      <p:grpSp>
        <p:nvGrpSpPr>
          <p:cNvPr id="3" name="Group 89"/>
          <p:cNvGrpSpPr/>
          <p:nvPr/>
        </p:nvGrpSpPr>
        <p:grpSpPr>
          <a:xfrm>
            <a:off x="4373618" y="2143116"/>
            <a:ext cx="351149" cy="1144531"/>
            <a:chOff x="4373618" y="2143116"/>
            <a:chExt cx="351149" cy="1144531"/>
          </a:xfrm>
        </p:grpSpPr>
        <p:pic>
          <p:nvPicPr>
            <p:cNvPr id="8" name="Picture 13" descr="banana1.jpg"/>
            <p:cNvPicPr>
              <a:picLocks noChangeAspect="1"/>
            </p:cNvPicPr>
            <p:nvPr/>
          </p:nvPicPr>
          <p:blipFill>
            <a:blip r:embed="rId2" cstate="print"/>
            <a:stretch>
              <a:fillRect/>
            </a:stretch>
          </p:blipFill>
          <p:spPr>
            <a:xfrm rot="18840787">
              <a:off x="4286840" y="2849719"/>
              <a:ext cx="524706" cy="351149"/>
            </a:xfrm>
            <a:prstGeom prst="rect">
              <a:avLst/>
            </a:prstGeom>
          </p:spPr>
        </p:pic>
        <p:sp>
          <p:nvSpPr>
            <p:cNvPr id="9" name="Freeform 86"/>
            <p:cNvSpPr/>
            <p:nvPr/>
          </p:nvSpPr>
          <p:spPr bwMode="auto">
            <a:xfrm>
              <a:off x="4572000" y="2143116"/>
              <a:ext cx="48507" cy="673894"/>
            </a:xfrm>
            <a:custGeom>
              <a:avLst/>
              <a:gdLst>
                <a:gd name="connsiteX0" fmla="*/ 31966 w 48507"/>
                <a:gd name="connsiteY0" fmla="*/ 673894 h 673894"/>
                <a:gd name="connsiteX1" fmla="*/ 27203 w 48507"/>
                <a:gd name="connsiteY1" fmla="*/ 666750 h 673894"/>
                <a:gd name="connsiteX2" fmla="*/ 31966 w 48507"/>
                <a:gd name="connsiteY2" fmla="*/ 628650 h 673894"/>
                <a:gd name="connsiteX3" fmla="*/ 31966 w 48507"/>
                <a:gd name="connsiteY3" fmla="*/ 578644 h 673894"/>
                <a:gd name="connsiteX4" fmla="*/ 34347 w 48507"/>
                <a:gd name="connsiteY4" fmla="*/ 571500 h 673894"/>
                <a:gd name="connsiteX5" fmla="*/ 41491 w 48507"/>
                <a:gd name="connsiteY5" fmla="*/ 566738 h 673894"/>
                <a:gd name="connsiteX6" fmla="*/ 43872 w 48507"/>
                <a:gd name="connsiteY6" fmla="*/ 559594 h 673894"/>
                <a:gd name="connsiteX7" fmla="*/ 39109 w 48507"/>
                <a:gd name="connsiteY7" fmla="*/ 483394 h 673894"/>
                <a:gd name="connsiteX8" fmla="*/ 34347 w 48507"/>
                <a:gd name="connsiteY8" fmla="*/ 466725 h 673894"/>
                <a:gd name="connsiteX9" fmla="*/ 29584 w 48507"/>
                <a:gd name="connsiteY9" fmla="*/ 459582 h 673894"/>
                <a:gd name="connsiteX10" fmla="*/ 27203 w 48507"/>
                <a:gd name="connsiteY10" fmla="*/ 452438 h 673894"/>
                <a:gd name="connsiteX11" fmla="*/ 20059 w 48507"/>
                <a:gd name="connsiteY11" fmla="*/ 438150 h 673894"/>
                <a:gd name="connsiteX12" fmla="*/ 22441 w 48507"/>
                <a:gd name="connsiteY12" fmla="*/ 421482 h 673894"/>
                <a:gd name="connsiteX13" fmla="*/ 29584 w 48507"/>
                <a:gd name="connsiteY13" fmla="*/ 397669 h 673894"/>
                <a:gd name="connsiteX14" fmla="*/ 31966 w 48507"/>
                <a:gd name="connsiteY14" fmla="*/ 385763 h 673894"/>
                <a:gd name="connsiteX15" fmla="*/ 29584 w 48507"/>
                <a:gd name="connsiteY15" fmla="*/ 347663 h 673894"/>
                <a:gd name="connsiteX16" fmla="*/ 27203 w 48507"/>
                <a:gd name="connsiteY16" fmla="*/ 338138 h 673894"/>
                <a:gd name="connsiteX17" fmla="*/ 24822 w 48507"/>
                <a:gd name="connsiteY17" fmla="*/ 283369 h 673894"/>
                <a:gd name="connsiteX18" fmla="*/ 22441 w 48507"/>
                <a:gd name="connsiteY18" fmla="*/ 276225 h 673894"/>
                <a:gd name="connsiteX19" fmla="*/ 20059 w 48507"/>
                <a:gd name="connsiteY19" fmla="*/ 266700 h 673894"/>
                <a:gd name="connsiteX20" fmla="*/ 17678 w 48507"/>
                <a:gd name="connsiteY20" fmla="*/ 223838 h 673894"/>
                <a:gd name="connsiteX21" fmla="*/ 12916 w 48507"/>
                <a:gd name="connsiteY21" fmla="*/ 209550 h 673894"/>
                <a:gd name="connsiteX22" fmla="*/ 10534 w 48507"/>
                <a:gd name="connsiteY22" fmla="*/ 202407 h 673894"/>
                <a:gd name="connsiteX23" fmla="*/ 12916 w 48507"/>
                <a:gd name="connsiteY23" fmla="*/ 180975 h 673894"/>
                <a:gd name="connsiteX24" fmla="*/ 15297 w 48507"/>
                <a:gd name="connsiteY24" fmla="*/ 169069 h 673894"/>
                <a:gd name="connsiteX25" fmla="*/ 17678 w 48507"/>
                <a:gd name="connsiteY25" fmla="*/ 154782 h 673894"/>
                <a:gd name="connsiteX26" fmla="*/ 15297 w 48507"/>
                <a:gd name="connsiteY26" fmla="*/ 85725 h 673894"/>
                <a:gd name="connsiteX27" fmla="*/ 12916 w 48507"/>
                <a:gd name="connsiteY27" fmla="*/ 78582 h 673894"/>
                <a:gd name="connsiteX28" fmla="*/ 5772 w 48507"/>
                <a:gd name="connsiteY28" fmla="*/ 54769 h 673894"/>
                <a:gd name="connsiteX29" fmla="*/ 5772 w 48507"/>
                <a:gd name="connsiteY29" fmla="*/ 0 h 673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8507" h="673894">
                  <a:moveTo>
                    <a:pt x="31966" y="673894"/>
                  </a:moveTo>
                  <a:cubicBezTo>
                    <a:pt x="30378" y="671513"/>
                    <a:pt x="27382" y="669606"/>
                    <a:pt x="27203" y="666750"/>
                  </a:cubicBezTo>
                  <a:cubicBezTo>
                    <a:pt x="25848" y="645074"/>
                    <a:pt x="27263" y="642754"/>
                    <a:pt x="31966" y="628650"/>
                  </a:cubicBezTo>
                  <a:cubicBezTo>
                    <a:pt x="29961" y="594578"/>
                    <a:pt x="26167" y="598939"/>
                    <a:pt x="31966" y="578644"/>
                  </a:cubicBezTo>
                  <a:cubicBezTo>
                    <a:pt x="32656" y="576230"/>
                    <a:pt x="32779" y="573460"/>
                    <a:pt x="34347" y="571500"/>
                  </a:cubicBezTo>
                  <a:cubicBezTo>
                    <a:pt x="36135" y="569265"/>
                    <a:pt x="39110" y="568325"/>
                    <a:pt x="41491" y="566738"/>
                  </a:cubicBezTo>
                  <a:cubicBezTo>
                    <a:pt x="42285" y="564357"/>
                    <a:pt x="43872" y="562104"/>
                    <a:pt x="43872" y="559594"/>
                  </a:cubicBezTo>
                  <a:cubicBezTo>
                    <a:pt x="43872" y="452267"/>
                    <a:pt x="48507" y="516285"/>
                    <a:pt x="39109" y="483394"/>
                  </a:cubicBezTo>
                  <a:cubicBezTo>
                    <a:pt x="38092" y="479835"/>
                    <a:pt x="36250" y="470530"/>
                    <a:pt x="34347" y="466725"/>
                  </a:cubicBezTo>
                  <a:cubicBezTo>
                    <a:pt x="33067" y="464165"/>
                    <a:pt x="31172" y="461963"/>
                    <a:pt x="29584" y="459582"/>
                  </a:cubicBezTo>
                  <a:cubicBezTo>
                    <a:pt x="28790" y="457201"/>
                    <a:pt x="28325" y="454683"/>
                    <a:pt x="27203" y="452438"/>
                  </a:cubicBezTo>
                  <a:cubicBezTo>
                    <a:pt x="17968" y="433965"/>
                    <a:pt x="26049" y="456114"/>
                    <a:pt x="20059" y="438150"/>
                  </a:cubicBezTo>
                  <a:cubicBezTo>
                    <a:pt x="20853" y="432594"/>
                    <a:pt x="21437" y="427004"/>
                    <a:pt x="22441" y="421482"/>
                  </a:cubicBezTo>
                  <a:cubicBezTo>
                    <a:pt x="23881" y="413563"/>
                    <a:pt x="27098" y="405128"/>
                    <a:pt x="29584" y="397669"/>
                  </a:cubicBezTo>
                  <a:cubicBezTo>
                    <a:pt x="30864" y="393829"/>
                    <a:pt x="31172" y="389732"/>
                    <a:pt x="31966" y="385763"/>
                  </a:cubicBezTo>
                  <a:cubicBezTo>
                    <a:pt x="31172" y="373063"/>
                    <a:pt x="30850" y="360325"/>
                    <a:pt x="29584" y="347663"/>
                  </a:cubicBezTo>
                  <a:cubicBezTo>
                    <a:pt x="29258" y="344407"/>
                    <a:pt x="27445" y="341402"/>
                    <a:pt x="27203" y="338138"/>
                  </a:cubicBezTo>
                  <a:cubicBezTo>
                    <a:pt x="25853" y="319914"/>
                    <a:pt x="26223" y="301589"/>
                    <a:pt x="24822" y="283369"/>
                  </a:cubicBezTo>
                  <a:cubicBezTo>
                    <a:pt x="24630" y="280866"/>
                    <a:pt x="23131" y="278639"/>
                    <a:pt x="22441" y="276225"/>
                  </a:cubicBezTo>
                  <a:cubicBezTo>
                    <a:pt x="21542" y="273078"/>
                    <a:pt x="20853" y="269875"/>
                    <a:pt x="20059" y="266700"/>
                  </a:cubicBezTo>
                  <a:cubicBezTo>
                    <a:pt x="19265" y="252413"/>
                    <a:pt x="19453" y="238037"/>
                    <a:pt x="17678" y="223838"/>
                  </a:cubicBezTo>
                  <a:cubicBezTo>
                    <a:pt x="17055" y="218857"/>
                    <a:pt x="14504" y="214313"/>
                    <a:pt x="12916" y="209550"/>
                  </a:cubicBezTo>
                  <a:lnTo>
                    <a:pt x="10534" y="202407"/>
                  </a:lnTo>
                  <a:cubicBezTo>
                    <a:pt x="11328" y="195263"/>
                    <a:pt x="11899" y="188091"/>
                    <a:pt x="12916" y="180975"/>
                  </a:cubicBezTo>
                  <a:cubicBezTo>
                    <a:pt x="13488" y="176968"/>
                    <a:pt x="14573" y="173051"/>
                    <a:pt x="15297" y="169069"/>
                  </a:cubicBezTo>
                  <a:cubicBezTo>
                    <a:pt x="16161" y="164319"/>
                    <a:pt x="16884" y="159544"/>
                    <a:pt x="17678" y="154782"/>
                  </a:cubicBezTo>
                  <a:cubicBezTo>
                    <a:pt x="16884" y="131763"/>
                    <a:pt x="16734" y="108713"/>
                    <a:pt x="15297" y="85725"/>
                  </a:cubicBezTo>
                  <a:cubicBezTo>
                    <a:pt x="15140" y="83220"/>
                    <a:pt x="13606" y="80995"/>
                    <a:pt x="12916" y="78582"/>
                  </a:cubicBezTo>
                  <a:cubicBezTo>
                    <a:pt x="5715" y="53381"/>
                    <a:pt x="17093" y="88737"/>
                    <a:pt x="5772" y="54769"/>
                  </a:cubicBezTo>
                  <a:cubicBezTo>
                    <a:pt x="0" y="37449"/>
                    <a:pt x="5772" y="18256"/>
                    <a:pt x="5772" y="0"/>
                  </a:cubicBezTo>
                </a:path>
              </a:pathLst>
            </a:cu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grpSp>
      <p:pic>
        <p:nvPicPr>
          <p:cNvPr id="10" name="Picture 65" descr="AG00386_">
            <a:hlinkClick r:id="" action="ppaction://noaction">
              <a:snd r:embed="rId3" name="laser.wav"/>
            </a:hlinkClick>
          </p:cNvPr>
          <p:cNvPicPr>
            <a:picLocks noChangeAspect="1" noChangeArrowheads="1" noCrop="1"/>
          </p:cNvPicPr>
          <p:nvPr/>
        </p:nvPicPr>
        <p:blipFill>
          <a:blip r:embed="rId4" cstate="print"/>
          <a:srcRect/>
          <a:stretch>
            <a:fillRect/>
          </a:stretch>
        </p:blipFill>
        <p:spPr bwMode="auto">
          <a:xfrm>
            <a:off x="714380" y="2377660"/>
            <a:ext cx="1928794" cy="904656"/>
          </a:xfrm>
          <a:prstGeom prst="rect">
            <a:avLst/>
          </a:prstGeom>
          <a:noFill/>
        </p:spPr>
      </p:pic>
      <p:pic>
        <p:nvPicPr>
          <p:cNvPr id="11" name="Picture 9" descr="monkey1.jpg"/>
          <p:cNvPicPr>
            <a:picLocks noChangeAspect="1"/>
          </p:cNvPicPr>
          <p:nvPr/>
        </p:nvPicPr>
        <p:blipFill>
          <a:blip r:embed="rId5" cstate="print"/>
          <a:stretch>
            <a:fillRect/>
          </a:stretch>
        </p:blipFill>
        <p:spPr>
          <a:xfrm>
            <a:off x="2708992" y="3714752"/>
            <a:ext cx="720000" cy="720000"/>
          </a:xfrm>
          <a:prstGeom prst="rect">
            <a:avLst/>
          </a:prstGeom>
        </p:spPr>
      </p:pic>
      <p:grpSp>
        <p:nvGrpSpPr>
          <p:cNvPr id="4" name="Group 44"/>
          <p:cNvGrpSpPr/>
          <p:nvPr/>
        </p:nvGrpSpPr>
        <p:grpSpPr>
          <a:xfrm rot="7823472">
            <a:off x="1435300" y="4341849"/>
            <a:ext cx="3479258" cy="312091"/>
            <a:chOff x="1071538" y="2310819"/>
            <a:chExt cx="3479258" cy="312091"/>
          </a:xfrm>
        </p:grpSpPr>
        <p:sp>
          <p:nvSpPr>
            <p:cNvPr id="13" name="Rectangle 12"/>
            <p:cNvSpPr/>
            <p:nvPr/>
          </p:nvSpPr>
          <p:spPr bwMode="auto">
            <a:xfrm>
              <a:off x="1071538" y="2310819"/>
              <a:ext cx="3479258" cy="46611"/>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1071538" y="2571744"/>
              <a:ext cx="3334776" cy="51166"/>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rot="5400000">
              <a:off x="111001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6" name="Rectangle 15"/>
            <p:cNvSpPr/>
            <p:nvPr/>
          </p:nvSpPr>
          <p:spPr bwMode="auto">
            <a:xfrm rot="5400000">
              <a:off x="125289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7" name="Rectangle 16"/>
            <p:cNvSpPr/>
            <p:nvPr/>
          </p:nvSpPr>
          <p:spPr bwMode="auto">
            <a:xfrm rot="5400000">
              <a:off x="139576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8" name="Rectangle 17"/>
            <p:cNvSpPr/>
            <p:nvPr/>
          </p:nvSpPr>
          <p:spPr bwMode="auto">
            <a:xfrm rot="5400000">
              <a:off x="153864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19" name="Rectangle 18"/>
            <p:cNvSpPr/>
            <p:nvPr/>
          </p:nvSpPr>
          <p:spPr bwMode="auto">
            <a:xfrm rot="5400000">
              <a:off x="168151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0" name="Rectangle 19"/>
            <p:cNvSpPr/>
            <p:nvPr/>
          </p:nvSpPr>
          <p:spPr bwMode="auto">
            <a:xfrm rot="5400000">
              <a:off x="182439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1" name="Rectangle 20"/>
            <p:cNvSpPr/>
            <p:nvPr/>
          </p:nvSpPr>
          <p:spPr bwMode="auto">
            <a:xfrm rot="5400000">
              <a:off x="196727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2" name="Rectangle 21"/>
            <p:cNvSpPr/>
            <p:nvPr/>
          </p:nvSpPr>
          <p:spPr bwMode="auto">
            <a:xfrm rot="5400000">
              <a:off x="211014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3" name="Rectangle 22"/>
            <p:cNvSpPr/>
            <p:nvPr/>
          </p:nvSpPr>
          <p:spPr bwMode="auto">
            <a:xfrm rot="5400000">
              <a:off x="225302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4" name="Rectangle 23"/>
            <p:cNvSpPr/>
            <p:nvPr/>
          </p:nvSpPr>
          <p:spPr bwMode="auto">
            <a:xfrm rot="5400000">
              <a:off x="239589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5" name="Rectangle 24"/>
            <p:cNvSpPr/>
            <p:nvPr/>
          </p:nvSpPr>
          <p:spPr bwMode="auto">
            <a:xfrm rot="5400000">
              <a:off x="253877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6" name="Rectangle 25"/>
            <p:cNvSpPr/>
            <p:nvPr/>
          </p:nvSpPr>
          <p:spPr bwMode="auto">
            <a:xfrm rot="5400000">
              <a:off x="268165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rot="5400000">
              <a:off x="282452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8" name="Rectangle 27"/>
            <p:cNvSpPr/>
            <p:nvPr/>
          </p:nvSpPr>
          <p:spPr bwMode="auto">
            <a:xfrm rot="5400000">
              <a:off x="296740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29" name="Rectangle 28"/>
            <p:cNvSpPr/>
            <p:nvPr/>
          </p:nvSpPr>
          <p:spPr bwMode="auto">
            <a:xfrm rot="5400000">
              <a:off x="311027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0" name="Rectangle 29"/>
            <p:cNvSpPr/>
            <p:nvPr/>
          </p:nvSpPr>
          <p:spPr bwMode="auto">
            <a:xfrm rot="5400000">
              <a:off x="325315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1" name="Rectangle 30"/>
            <p:cNvSpPr/>
            <p:nvPr/>
          </p:nvSpPr>
          <p:spPr bwMode="auto">
            <a:xfrm rot="5400000">
              <a:off x="339603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2" name="Rectangle 31"/>
            <p:cNvSpPr/>
            <p:nvPr/>
          </p:nvSpPr>
          <p:spPr bwMode="auto">
            <a:xfrm rot="5400000">
              <a:off x="3538906"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3" name="Rectangle 32"/>
            <p:cNvSpPr/>
            <p:nvPr/>
          </p:nvSpPr>
          <p:spPr bwMode="auto">
            <a:xfrm rot="5400000">
              <a:off x="3681782"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4" name="Rectangle 33"/>
            <p:cNvSpPr/>
            <p:nvPr/>
          </p:nvSpPr>
          <p:spPr bwMode="auto">
            <a:xfrm rot="5400000">
              <a:off x="3824658"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5" name="Rectangle 34"/>
            <p:cNvSpPr/>
            <p:nvPr/>
          </p:nvSpPr>
          <p:spPr bwMode="auto">
            <a:xfrm rot="5400000">
              <a:off x="3967534"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36" name="Rectangle 35"/>
            <p:cNvSpPr/>
            <p:nvPr/>
          </p:nvSpPr>
          <p:spPr bwMode="auto">
            <a:xfrm rot="5400000">
              <a:off x="4110410" y="2461830"/>
              <a:ext cx="234000" cy="25200"/>
            </a:xfrm>
            <a:prstGeom prst="rect">
              <a:avLst/>
            </a:prstGeom>
            <a:blipFill>
              <a:blip r:embed="rId6"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grpSp>
      <p:sp>
        <p:nvSpPr>
          <p:cNvPr id="37" name="Rectangle 3"/>
          <p:cNvSpPr txBox="1">
            <a:spLocks noChangeArrowheads="1"/>
          </p:cNvSpPr>
          <p:nvPr/>
        </p:nvSpPr>
        <p:spPr bwMode="auto">
          <a:xfrm>
            <a:off x="214282" y="1142984"/>
            <a:ext cx="8715436" cy="221457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a:latin typeface="+mn-lt"/>
              </a:rPr>
              <a:t>Five monkeys were placed in a cage, above which a banana was hung (out of reach).</a:t>
            </a:r>
          </a:p>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a:latin typeface="+mn-lt"/>
              </a:rPr>
              <a:t>A ladder was placed in the cage, allowing access to the banana.</a:t>
            </a:r>
          </a:p>
          <a:p>
            <a:pPr marL="285750" indent="-285750" algn="l" rtl="0" eaLnBrk="1" hangingPunct="1">
              <a:spcBef>
                <a:spcPts val="300"/>
              </a:spcBef>
              <a:spcAft>
                <a:spcPts val="300"/>
              </a:spcAft>
              <a:buClr>
                <a:srgbClr val="A90025"/>
              </a:buClr>
              <a:buSzPct val="120000"/>
              <a:buFont typeface="Lucida Grande" charset="0"/>
              <a:buChar char="●"/>
            </a:pPr>
            <a:r>
              <a:rPr lang="en" sz="1400" b="1" i="0" u="none" baseline="0">
                <a:latin typeface="+mn-lt"/>
              </a:rPr>
              <a:t>Each time a monkey tried to climb up the ladder, </a:t>
            </a:r>
            <a:r>
              <a:rPr lang="en" sz="1400" b="1" i="0" u="sng" baseline="0">
                <a:latin typeface="+mn-lt"/>
              </a:rPr>
              <a:t>all</a:t>
            </a:r>
            <a:r>
              <a:rPr lang="en" sz="1400" b="1" i="0" u="none" baseline="0">
                <a:latin typeface="+mn-lt"/>
              </a:rPr>
              <a:t> the monkeys were sprayed with cold water</a:t>
            </a:r>
            <a:endParaRPr lang="en" sz="1400" b="1" dirty="0">
              <a:latin typeface="+mn-lt"/>
            </a:endParaRPr>
          </a:p>
        </p:txBody>
      </p:sp>
      <p:pic>
        <p:nvPicPr>
          <p:cNvPr id="38" name="Picture 15" descr="monkey1.jpg"/>
          <p:cNvPicPr>
            <a:picLocks noChangeAspect="1"/>
          </p:cNvPicPr>
          <p:nvPr/>
        </p:nvPicPr>
        <p:blipFill>
          <a:blip r:embed="rId5" cstate="print"/>
          <a:stretch>
            <a:fillRect/>
          </a:stretch>
        </p:blipFill>
        <p:spPr>
          <a:xfrm>
            <a:off x="2857488" y="5072074"/>
            <a:ext cx="720000" cy="720000"/>
          </a:xfrm>
          <a:prstGeom prst="rect">
            <a:avLst/>
          </a:prstGeom>
        </p:spPr>
      </p:pic>
      <p:pic>
        <p:nvPicPr>
          <p:cNvPr id="39" name="Picture 16" descr="monkey1.jpg"/>
          <p:cNvPicPr>
            <a:picLocks noChangeAspect="1"/>
          </p:cNvPicPr>
          <p:nvPr/>
        </p:nvPicPr>
        <p:blipFill>
          <a:blip r:embed="rId5" cstate="print"/>
          <a:stretch>
            <a:fillRect/>
          </a:stretch>
        </p:blipFill>
        <p:spPr>
          <a:xfrm>
            <a:off x="3643306" y="5143512"/>
            <a:ext cx="720000" cy="720000"/>
          </a:xfrm>
          <a:prstGeom prst="rect">
            <a:avLst/>
          </a:prstGeom>
        </p:spPr>
      </p:pic>
      <p:pic>
        <p:nvPicPr>
          <p:cNvPr id="40" name="Picture 17" descr="monkey1.jpg"/>
          <p:cNvPicPr>
            <a:picLocks noChangeAspect="1"/>
          </p:cNvPicPr>
          <p:nvPr/>
        </p:nvPicPr>
        <p:blipFill>
          <a:blip r:embed="rId5" cstate="print"/>
          <a:stretch>
            <a:fillRect/>
          </a:stretch>
        </p:blipFill>
        <p:spPr>
          <a:xfrm>
            <a:off x="4429124" y="5000636"/>
            <a:ext cx="720000" cy="720000"/>
          </a:xfrm>
          <a:prstGeom prst="rect">
            <a:avLst/>
          </a:prstGeom>
        </p:spPr>
      </p:pic>
      <p:pic>
        <p:nvPicPr>
          <p:cNvPr id="41" name="Picture 18" descr="monkey1.jpg"/>
          <p:cNvPicPr>
            <a:picLocks noChangeAspect="1"/>
          </p:cNvPicPr>
          <p:nvPr/>
        </p:nvPicPr>
        <p:blipFill>
          <a:blip r:embed="rId5" cstate="print"/>
          <a:stretch>
            <a:fillRect/>
          </a:stretch>
        </p:blipFill>
        <p:spPr>
          <a:xfrm>
            <a:off x="5143504" y="5214950"/>
            <a:ext cx="720000" cy="720000"/>
          </a:xfrm>
          <a:prstGeom prst="rect">
            <a:avLst/>
          </a:prstGeom>
        </p:spPr>
      </p:pic>
      <p:sp>
        <p:nvSpPr>
          <p:cNvPr id="42" name="Rectangle 41"/>
          <p:cNvSpPr/>
          <p:nvPr/>
        </p:nvSpPr>
        <p:spPr bwMode="auto">
          <a:xfrm>
            <a:off x="500034" y="5929330"/>
            <a:ext cx="5429288" cy="71438"/>
          </a:xfrm>
          <a:prstGeom prst="rect">
            <a:avLst/>
          </a:prstGeom>
          <a:blipFill>
            <a:blip r:embed="rId7"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3" name="Rectangle 42"/>
          <p:cNvSpPr/>
          <p:nvPr/>
        </p:nvSpPr>
        <p:spPr bwMode="auto">
          <a:xfrm>
            <a:off x="185735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4" name="Rectangle 43"/>
          <p:cNvSpPr/>
          <p:nvPr/>
        </p:nvSpPr>
        <p:spPr bwMode="auto">
          <a:xfrm>
            <a:off x="214310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5" name="Rectangle 44"/>
          <p:cNvSpPr/>
          <p:nvPr/>
        </p:nvSpPr>
        <p:spPr bwMode="auto">
          <a:xfrm>
            <a:off x="242886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6" name="Rectangle 45"/>
          <p:cNvSpPr/>
          <p:nvPr/>
        </p:nvSpPr>
        <p:spPr bwMode="auto">
          <a:xfrm>
            <a:off x="271461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300036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8" name="Rectangle 47"/>
          <p:cNvSpPr/>
          <p:nvPr/>
        </p:nvSpPr>
        <p:spPr bwMode="auto">
          <a:xfrm>
            <a:off x="328611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49" name="Rectangle 48"/>
          <p:cNvSpPr/>
          <p:nvPr/>
        </p:nvSpPr>
        <p:spPr bwMode="auto">
          <a:xfrm>
            <a:off x="357186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0" name="Rectangle 49"/>
          <p:cNvSpPr/>
          <p:nvPr/>
        </p:nvSpPr>
        <p:spPr bwMode="auto">
          <a:xfrm>
            <a:off x="385762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1" name="Rectangle 50"/>
          <p:cNvSpPr/>
          <p:nvPr/>
        </p:nvSpPr>
        <p:spPr bwMode="auto">
          <a:xfrm>
            <a:off x="414337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2" name="Rectangle 51"/>
          <p:cNvSpPr/>
          <p:nvPr/>
        </p:nvSpPr>
        <p:spPr bwMode="auto">
          <a:xfrm>
            <a:off x="442912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3" name="Rectangle 52"/>
          <p:cNvSpPr/>
          <p:nvPr/>
        </p:nvSpPr>
        <p:spPr bwMode="auto">
          <a:xfrm>
            <a:off x="4714876"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4" name="Rectangle 53"/>
          <p:cNvSpPr/>
          <p:nvPr/>
        </p:nvSpPr>
        <p:spPr bwMode="auto">
          <a:xfrm>
            <a:off x="5000628"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5" name="Rectangle 54"/>
          <p:cNvSpPr/>
          <p:nvPr/>
        </p:nvSpPr>
        <p:spPr bwMode="auto">
          <a:xfrm>
            <a:off x="5286380"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6" name="Rectangle 55"/>
          <p:cNvSpPr/>
          <p:nvPr/>
        </p:nvSpPr>
        <p:spPr bwMode="auto">
          <a:xfrm>
            <a:off x="5572132"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7" name="Rectangle 56"/>
          <p:cNvSpPr/>
          <p:nvPr/>
        </p:nvSpPr>
        <p:spPr bwMode="auto">
          <a:xfrm>
            <a:off x="5857884" y="3357562"/>
            <a:ext cx="71438" cy="2571768"/>
          </a:xfrm>
          <a:prstGeom prst="rect">
            <a:avLst/>
          </a:prstGeom>
          <a:gradFill flip="none" rotWithShape="1">
            <a:gsLst>
              <a:gs pos="0">
                <a:srgbClr val="8488C4"/>
              </a:gs>
              <a:gs pos="53000">
                <a:srgbClr val="D4DEFF"/>
              </a:gs>
              <a:gs pos="83000">
                <a:srgbClr val="D4DEFF"/>
              </a:gs>
              <a:gs pos="100000">
                <a:srgbClr val="96AB94"/>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8" name="Rectangle 57"/>
          <p:cNvSpPr/>
          <p:nvPr/>
        </p:nvSpPr>
        <p:spPr bwMode="auto">
          <a:xfrm>
            <a:off x="1857356" y="3286124"/>
            <a:ext cx="4071966" cy="71438"/>
          </a:xfrm>
          <a:prstGeom prst="rect">
            <a:avLst/>
          </a:prstGeom>
          <a:gradFill flip="none" rotWithShape="1">
            <a:gsLst>
              <a:gs pos="0">
                <a:srgbClr val="8488C4"/>
              </a:gs>
              <a:gs pos="53000">
                <a:srgbClr val="D4DEFF"/>
              </a:gs>
              <a:gs pos="83000">
                <a:srgbClr val="D4DEFF"/>
              </a:gs>
              <a:gs pos="100000">
                <a:srgbClr val="96AB94"/>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59" name="Rectangle 58"/>
          <p:cNvSpPr/>
          <p:nvPr/>
        </p:nvSpPr>
        <p:spPr bwMode="auto">
          <a:xfrm>
            <a:off x="500034" y="3286124"/>
            <a:ext cx="1357322" cy="2643206"/>
          </a:xfrm>
          <a:prstGeom prst="rect">
            <a:avLst/>
          </a:prstGeom>
          <a:blipFill>
            <a:blip r:embed="rId8" cstate="print"/>
            <a:tile tx="0" ty="0" sx="100000" sy="100000" flip="none" algn="tl"/>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 sz="1800" b="0" i="0" u="none" strike="noStrike" cap="none" normalizeH="0" baseline="0" smtClean="0">
              <a:ln>
                <a:noFill/>
              </a:ln>
              <a:solidFill>
                <a:schemeClr val="tx1"/>
              </a:solidFill>
              <a:effectLst/>
              <a:latin typeface="Arial" charset="0"/>
            </a:endParaRPr>
          </a:p>
        </p:txBody>
      </p:sp>
      <p:sp>
        <p:nvSpPr>
          <p:cNvPr id="60" name="TextBox 87"/>
          <p:cNvSpPr txBox="1"/>
          <p:nvPr/>
        </p:nvSpPr>
        <p:spPr>
          <a:xfrm rot="16200000">
            <a:off x="-999034" y="4570878"/>
            <a:ext cx="2571768" cy="430887"/>
          </a:xfrm>
          <a:prstGeom prst="rect">
            <a:avLst/>
          </a:prstGeom>
          <a:noFill/>
        </p:spPr>
        <p:txBody>
          <a:bodyPr wrap="square" rtlCol="0">
            <a:spAutoFit/>
          </a:bodyPr>
          <a:lstStyle/>
          <a:p>
            <a:pPr algn="l" rtl="0"/>
            <a:r>
              <a:rPr lang="en" sz="1100" b="0" i="0" u="none" baseline="0">
                <a:latin typeface="Calibri" pitchFamily="34" charset="0"/>
              </a:rPr>
              <a:t>Ref: Dr. H. Harlow</a:t>
            </a:r>
          </a:p>
          <a:p>
            <a:pPr algn="l" rtl="0"/>
            <a:r>
              <a:rPr lang="en" sz="1100" b="0" i="0" u="none" baseline="0">
                <a:latin typeface="Calibri" pitchFamily="34" charset="0"/>
              </a:rPr>
              <a:t>University of Wisconsin - Madison</a:t>
            </a:r>
            <a:endParaRPr lang="en" sz="1100" dirty="0">
              <a:latin typeface="Calibri" pitchFamily="34" charset="0"/>
            </a:endParaRPr>
          </a:p>
        </p:txBody>
      </p:sp>
      <p:sp>
        <p:nvSpPr>
          <p:cNvPr id="61" name="Rectangle 3"/>
          <p:cNvSpPr txBox="1">
            <a:spLocks noChangeArrowheads="1"/>
          </p:cNvSpPr>
          <p:nvPr/>
        </p:nvSpPr>
        <p:spPr bwMode="auto">
          <a:xfrm>
            <a:off x="6215074" y="2928934"/>
            <a:ext cx="2714644" cy="928694"/>
          </a:xfrm>
          <a:prstGeom prst="rect">
            <a:avLst/>
          </a:prstGeom>
          <a:noFill/>
          <a:ln w="9525">
            <a:solidFill>
              <a:srgbClr val="E20031"/>
            </a:solidFill>
            <a:miter lim="800000"/>
            <a:headEnd/>
            <a:tailEnd/>
          </a:ln>
        </p:spPr>
        <p:txBody>
          <a:bodyPr vert="horz" wrap="square" lIns="72000" tIns="72000" rIns="72000" bIns="72000" numCol="1" anchor="t" anchorCtr="0" compatLnSpc="1">
            <a:prstTxWarp prst="textNoShape">
              <a:avLst/>
            </a:prstTxWarp>
          </a:bodyPr>
          <a:lstStyle/>
          <a:p>
            <a:pPr marR="0" lvl="0" algn="ctr" defTabSz="914400" rtl="0" eaLnBrk="0" latinLnBrk="0" hangingPunct="0">
              <a:lnSpc>
                <a:spcPct val="100000"/>
              </a:lnSpc>
              <a:spcBef>
                <a:spcPts val="600"/>
              </a:spcBef>
              <a:buClr>
                <a:schemeClr val="bg2"/>
              </a:buClr>
              <a:buSzTx/>
              <a:tabLst/>
              <a:defRPr/>
            </a:pPr>
            <a:r>
              <a:rPr lang="en" sz="1600" b="1" i="0" u="none" kern="0" baseline="0">
                <a:solidFill>
                  <a:srgbClr val="E20031"/>
                </a:solidFill>
                <a:latin typeface="Calibri" pitchFamily="34" charset="0"/>
              </a:rPr>
              <a:t>The monkeys quickly learned to stay away from the ladder!</a:t>
            </a:r>
          </a:p>
        </p:txBody>
      </p:sp>
      <p:sp>
        <p:nvSpPr>
          <p:cNvPr id="62"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defRPr/>
            </a:pPr>
            <a:r>
              <a:rPr lang="en" sz="1000" b="0" i="0" u="none" baseline="0" dirty="0"/>
              <a:t>H3SE integration kit - TCG 4.2 – Teamwork, relationships with management/APR – V2</a:t>
            </a:r>
            <a:endParaRPr lang="en" altLang="fr-FR"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2"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2000" fill="hold"/>
                                        <p:tgtEl>
                                          <p:spTgt spid="38"/>
                                        </p:tgtEl>
                                        <p:attrNameLst>
                                          <p:attrName>ppt_x</p:attrName>
                                        </p:attrNameLst>
                                      </p:cBhvr>
                                      <p:tavLst>
                                        <p:tav tm="0">
                                          <p:val>
                                            <p:strVal val="1+#ppt_w/2"/>
                                          </p:val>
                                        </p:tav>
                                        <p:tav tm="100000">
                                          <p:val>
                                            <p:strVal val="#ppt_x"/>
                                          </p:val>
                                        </p:tav>
                                      </p:tavLst>
                                    </p:anim>
                                    <p:anim calcmode="lin" valueType="num">
                                      <p:cBhvr additive="base">
                                        <p:cTn id="13" dur="20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2000" fill="hold"/>
                                        <p:tgtEl>
                                          <p:spTgt spid="39"/>
                                        </p:tgtEl>
                                        <p:attrNameLst>
                                          <p:attrName>ppt_x</p:attrName>
                                        </p:attrNameLst>
                                      </p:cBhvr>
                                      <p:tavLst>
                                        <p:tav tm="0">
                                          <p:val>
                                            <p:strVal val="1+#ppt_w/2"/>
                                          </p:val>
                                        </p:tav>
                                        <p:tav tm="100000">
                                          <p:val>
                                            <p:strVal val="#ppt_x"/>
                                          </p:val>
                                        </p:tav>
                                      </p:tavLst>
                                    </p:anim>
                                    <p:anim calcmode="lin" valueType="num">
                                      <p:cBhvr additive="base">
                                        <p:cTn id="18" dur="2000" fill="hold"/>
                                        <p:tgtEl>
                                          <p:spTgt spid="39"/>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2"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2000" fill="hold"/>
                                        <p:tgtEl>
                                          <p:spTgt spid="40"/>
                                        </p:tgtEl>
                                        <p:attrNameLst>
                                          <p:attrName>ppt_x</p:attrName>
                                        </p:attrNameLst>
                                      </p:cBhvr>
                                      <p:tavLst>
                                        <p:tav tm="0">
                                          <p:val>
                                            <p:strVal val="1+#ppt_w/2"/>
                                          </p:val>
                                        </p:tav>
                                        <p:tav tm="100000">
                                          <p:val>
                                            <p:strVal val="#ppt_x"/>
                                          </p:val>
                                        </p:tav>
                                      </p:tavLst>
                                    </p:anim>
                                    <p:anim calcmode="lin" valueType="num">
                                      <p:cBhvr additive="base">
                                        <p:cTn id="23" dur="2000" fill="hold"/>
                                        <p:tgtEl>
                                          <p:spTgt spid="40"/>
                                        </p:tgtEl>
                                        <p:attrNameLst>
                                          <p:attrName>ppt_y</p:attrName>
                                        </p:attrNameLst>
                                      </p:cBhvr>
                                      <p:tavLst>
                                        <p:tav tm="0">
                                          <p:val>
                                            <p:strVal val="#ppt_y"/>
                                          </p:val>
                                        </p:tav>
                                        <p:tav tm="100000">
                                          <p:val>
                                            <p:strVal val="#ppt_y"/>
                                          </p:val>
                                        </p:tav>
                                      </p:tavLst>
                                    </p:anim>
                                  </p:childTnLst>
                                </p:cTn>
                              </p:par>
                            </p:childTnLst>
                          </p:cTn>
                        </p:par>
                        <p:par>
                          <p:cTn id="24" fill="hold">
                            <p:stCondLst>
                              <p:cond delay="8000"/>
                            </p:stCondLst>
                            <p:childTnLst>
                              <p:par>
                                <p:cTn id="25" presetID="2" presetClass="entr" presetSubtype="2"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2000" fill="hold"/>
                                        <p:tgtEl>
                                          <p:spTgt spid="41"/>
                                        </p:tgtEl>
                                        <p:attrNameLst>
                                          <p:attrName>ppt_x</p:attrName>
                                        </p:attrNameLst>
                                      </p:cBhvr>
                                      <p:tavLst>
                                        <p:tav tm="0">
                                          <p:val>
                                            <p:strVal val="1+#ppt_w/2"/>
                                          </p:val>
                                        </p:tav>
                                        <p:tav tm="100000">
                                          <p:val>
                                            <p:strVal val="#ppt_x"/>
                                          </p:val>
                                        </p:tav>
                                      </p:tavLst>
                                    </p:anim>
                                    <p:anim calcmode="lin" valueType="num">
                                      <p:cBhvr additive="base">
                                        <p:cTn id="28" dur="2000" fill="hold"/>
                                        <p:tgtEl>
                                          <p:spTgt spid="41"/>
                                        </p:tgtEl>
                                        <p:attrNameLst>
                                          <p:attrName>ppt_y</p:attrName>
                                        </p:attrNameLst>
                                      </p:cBhvr>
                                      <p:tavLst>
                                        <p:tav tm="0">
                                          <p:val>
                                            <p:strVal val="#ppt_y"/>
                                          </p:val>
                                        </p:tav>
                                        <p:tav tm="100000">
                                          <p:val>
                                            <p:strVal val="#ppt_y"/>
                                          </p:val>
                                        </p:tav>
                                      </p:tavLst>
                                    </p:anim>
                                  </p:childTnLst>
                                </p:cTn>
                              </p:par>
                            </p:childTnLst>
                          </p:cTn>
                        </p:par>
                        <p:par>
                          <p:cTn id="29" fill="hold">
                            <p:stCondLst>
                              <p:cond delay="10000"/>
                            </p:stCondLst>
                            <p:childTnLst>
                              <p:par>
                                <p:cTn id="30" presetID="2" presetClass="entr" presetSubtype="2"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000" fill="hold"/>
                                        <p:tgtEl>
                                          <p:spTgt spid="4"/>
                                        </p:tgtEl>
                                        <p:attrNameLst>
                                          <p:attrName>ppt_x</p:attrName>
                                        </p:attrNameLst>
                                      </p:cBhvr>
                                      <p:tavLst>
                                        <p:tav tm="0">
                                          <p:val>
                                            <p:strVal val="1+#ppt_w/2"/>
                                          </p:val>
                                        </p:tav>
                                        <p:tav tm="100000">
                                          <p:val>
                                            <p:strVal val="#ppt_x"/>
                                          </p:val>
                                        </p:tav>
                                      </p:tavLst>
                                    </p:anim>
                                    <p:anim calcmode="lin" valueType="num">
                                      <p:cBhvr additive="base">
                                        <p:cTn id="33" dur="2000" fill="hold"/>
                                        <p:tgtEl>
                                          <p:spTgt spid="4"/>
                                        </p:tgtEl>
                                        <p:attrNameLst>
                                          <p:attrName>ppt_y</p:attrName>
                                        </p:attrNameLst>
                                      </p:cBhvr>
                                      <p:tavLst>
                                        <p:tav tm="0">
                                          <p:val>
                                            <p:strVal val="#ppt_y"/>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12500"/>
                            </p:stCondLst>
                            <p:childTnLst>
                              <p:par>
                                <p:cTn id="40" presetID="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000" fill="hold"/>
                                        <p:tgtEl>
                                          <p:spTgt spid="10"/>
                                        </p:tgtEl>
                                        <p:attrNameLst>
                                          <p:attrName>ppt_x</p:attrName>
                                        </p:attrNameLst>
                                      </p:cBhvr>
                                      <p:tavLst>
                                        <p:tav tm="0">
                                          <p:val>
                                            <p:strVal val="0-#ppt_w/2"/>
                                          </p:val>
                                        </p:tav>
                                        <p:tav tm="100000">
                                          <p:val>
                                            <p:strVal val="#ppt_x"/>
                                          </p:val>
                                        </p:tav>
                                      </p:tavLst>
                                    </p:anim>
                                    <p:anim calcmode="lin" valueType="num">
                                      <p:cBhvr additive="base">
                                        <p:cTn id="43"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5</TotalTime>
  <Words>1187</Words>
  <Application>Microsoft Office PowerPoint</Application>
  <PresentationFormat>Affichage à l'écran (4:3)</PresentationFormat>
  <Paragraphs>165</Paragraphs>
  <Slides>19</Slides>
  <Notes>3</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TOTAL-EN-dark red template</vt:lpstr>
      <vt:lpstr>Teamwork, Relationships with Management/APR</vt:lpstr>
      <vt:lpstr>MODULE OBJECTIVES</vt:lpstr>
      <vt:lpstr>FILM: Collective strength</vt:lpstr>
      <vt:lpstr>The benefits of team work</vt:lpstr>
      <vt:lpstr>FILM: Compliance with the group</vt:lpstr>
      <vt:lpstr>Influential factors</vt:lpstr>
      <vt:lpstr>workshop</vt:lpstr>
      <vt:lpstr>Risks caused by the group effect</vt:lpstr>
      <vt:lpstr>Banana experiment</vt:lpstr>
      <vt:lpstr>Banana experiment</vt:lpstr>
      <vt:lpstr>Banana experiment</vt:lpstr>
      <vt:lpstr>Banana experiment</vt:lpstr>
      <vt:lpstr>Banana experiment</vt:lpstr>
      <vt:lpstr>Banana experiment</vt:lpstr>
      <vt:lpstr>LAUNCH MEETING</vt:lpstr>
      <vt:lpstr>What is expected of the manager</vt:lpstr>
      <vt:lpstr>What is expected of everyone</vt:lpstr>
      <vt:lpstr>Annual performance review and the H3SE</vt:lpstr>
      <vt:lpstr>APR and H3SE performance</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Teamwork, Relationships with Management/APR</dc:title>
  <dc:creator>J0489914</dc:creator>
  <cp:lastModifiedBy>J0489914</cp:lastModifiedBy>
  <cp:revision>1</cp:revision>
  <dcterms:created xsi:type="dcterms:W3CDTF">2017-09-22T12:38:39Z</dcterms:created>
  <dcterms:modified xsi:type="dcterms:W3CDTF">2017-09-22T12:43:46Z</dcterms:modified>
</cp:coreProperties>
</file>