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1"/>
  </p:notesMasterIdLst>
  <p:handoutMasterIdLst>
    <p:handoutMasterId r:id="rId22"/>
  </p:handoutMasterIdLst>
  <p:sldIdLst>
    <p:sldId id="256" r:id="rId2"/>
    <p:sldId id="283" r:id="rId3"/>
    <p:sldId id="264" r:id="rId4"/>
    <p:sldId id="265" r:id="rId5"/>
    <p:sldId id="266" r:id="rId6"/>
    <p:sldId id="267" r:id="rId7"/>
    <p:sldId id="285" r:id="rId8"/>
    <p:sldId id="268" r:id="rId9"/>
    <p:sldId id="269" r:id="rId10"/>
    <p:sldId id="272" r:id="rId11"/>
    <p:sldId id="273" r:id="rId12"/>
    <p:sldId id="274" r:id="rId13"/>
    <p:sldId id="275" r:id="rId14"/>
    <p:sldId id="276" r:id="rId15"/>
    <p:sldId id="284" r:id="rId16"/>
    <p:sldId id="277" r:id="rId17"/>
    <p:sldId id="278" r:id="rId18"/>
    <p:sldId id="280" r:id="rId19"/>
    <p:sldId id="281" r:id="rId20"/>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6" autoAdjust="0"/>
    <p:restoredTop sz="94721" autoAdjust="0"/>
  </p:normalViewPr>
  <p:slideViewPr>
    <p:cSldViewPr snapToObjects="1">
      <p:cViewPr varScale="1">
        <p:scale>
          <a:sx n="95" d="100"/>
          <a:sy n="95" d="100"/>
        </p:scale>
        <p:origin x="-90" y="-11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1" d="100"/>
          <a:sy n="81" d="100"/>
        </p:scale>
        <p:origin x="3384" y="19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5B21E86-06EE-474E-97F4-5923EA1F4C95}" type="datetimeFigureOut">
              <a:rPr lang="fr-FR" altLang="fr-FR"/>
              <a:pPr/>
              <a:t>23/03/2017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5431E71-0FCC-A34C-B4AE-A5CFABADD9C5}" type="slidenum">
              <a:rPr lang="fr-FR" altLang="fr-FR"/>
              <a:pPr/>
              <a:t>‹N°›</a:t>
            </a:fld>
            <a:endParaRPr lang="fr-FR" altLang="fr-FR"/>
          </a:p>
        </p:txBody>
      </p:sp>
    </p:spTree>
    <p:extLst>
      <p:ext uri="{BB962C8B-B14F-4D97-AF65-F5344CB8AC3E}">
        <p14:creationId xmlns:p14="http://schemas.microsoft.com/office/powerpoint/2010/main" xmlns="" val="1889421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7C6D4F3A-7D4B-C741-9312-5720137D8935}" type="datetimeFigureOut">
              <a:rPr lang="fr-FR" altLang="fr-FR"/>
              <a:pPr/>
              <a:t>23/03/2017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0452A67-6C5B-254E-8E51-961EBCEC8394}" type="slidenum">
              <a:rPr lang="fr-FR" altLang="fr-FR"/>
              <a:pPr/>
              <a:t>‹N°›</a:t>
            </a:fld>
            <a:endParaRPr lang="fr-FR" altLang="fr-FR"/>
          </a:p>
        </p:txBody>
      </p:sp>
    </p:spTree>
    <p:extLst>
      <p:ext uri="{BB962C8B-B14F-4D97-AF65-F5344CB8AC3E}">
        <p14:creationId xmlns:p14="http://schemas.microsoft.com/office/powerpoint/2010/main" xmlns="" val="2653695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
          </a:p>
        </p:txBody>
      </p:sp>
      <p:sp>
        <p:nvSpPr>
          <p:cNvPr id="4" name="Espace réservé du numéro de diapositive 3"/>
          <p:cNvSpPr>
            <a:spLocks noGrp="1"/>
          </p:cNvSpPr>
          <p:nvPr>
            <p:ph type="sldNum" sz="quarter" idx="10"/>
          </p:nvPr>
        </p:nvSpPr>
        <p:spPr/>
        <p:txBody>
          <a:bodyPr/>
          <a:lstStyle/>
          <a:p>
            <a:pPr algn="l" rtl="0"/>
            <a:r>
              <a:rPr b="0" i="0" u="none" baseline="0" lang="es"/>
              <a:t/>
            </a:r>
            <a:fld id="{80452A67-6C5B-254E-8E51-961EBCEC8394}" type="slidenum">
              <a:rPr/>
              <a:pPr/>
              <a:t>2</a:t>
            </a:fld>
            <a:endParaRPr lang="es" altLang="fr-FR"/>
          </a:p>
        </p:txBody>
      </p:sp>
    </p:spTree>
    <p:extLst>
      <p:ext uri="{BB962C8B-B14F-4D97-AF65-F5344CB8AC3E}">
        <p14:creationId xmlns:p14="http://schemas.microsoft.com/office/powerpoint/2010/main" xmlns="" val="12568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lgn="l" rtl="0"/>
            <a:endParaRPr lang="es"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es"/>
              <a:t/>
            </a:r>
            <a:fld id="{A6B8BF3E-8016-644B-BA44-279C3F55DC6E}" type="slidenum">
              <a:rPr>
                <a:latin typeface="Calibri" charset="0"/>
              </a:rPr>
              <a:pPr/>
              <a:t>3</a:t>
            </a:fld>
            <a:endParaRPr lang="es" altLang="fr-FR">
              <a:latin typeface="Calibri" charset="0"/>
            </a:endParaRPr>
          </a:p>
        </p:txBody>
      </p:sp>
    </p:spTree>
    <p:extLst>
      <p:ext uri="{BB962C8B-B14F-4D97-AF65-F5344CB8AC3E}">
        <p14:creationId xmlns:p14="http://schemas.microsoft.com/office/powerpoint/2010/main" xmlns="" val="6588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eaLnBrk="0" fontAlgn="base" latinLnBrk="0" hangingPunct="0" rtl="0">
              <a:lnSpc>
                <a:spcPct val="100000"/>
              </a:lnSpc>
              <a:spcBef>
                <a:spcPct val="30000"/>
              </a:spcBef>
              <a:spcAft>
                <a:spcPct val="0"/>
              </a:spcAft>
              <a:buClrTx/>
              <a:buSzTx/>
              <a:buFontTx/>
              <a:buNone/>
              <a:tabLst/>
              <a:defRPr/>
            </a:pPr>
            <a:r>
              <a:rPr sz="1200" kern="1200" b="0" i="0" u="none" baseline="0" lang="es">
                <a:solidFill>
                  <a:schemeClr val="tx1"/>
                </a:solidFill>
                <a:effectLst/>
                <a:latin typeface="+mn-lt"/>
                <a:ea typeface="+mn-ea"/>
                <a:cs typeface="+mn-cs"/>
              </a:rPr>
              <a:t>Se darán cuenta de que este efecto de grupo puede tener consecuencias positivas, en particular, en lo que respecta al respeto de las normas elementales de seguridad. Pero cuando es un comportamiento inadecuado el que se reproduce por el efecto de grupo, invertir la tendencia es muy complicado, dado que se ve la toma de iniciativas a favor de la seguridad como un cuestionamiento de la norma tácita.</a:t>
            </a:r>
          </a:p>
          <a:p>
            <a:endParaRPr lang="es" dirty="0"/>
          </a:p>
        </p:txBody>
      </p:sp>
      <p:sp>
        <p:nvSpPr>
          <p:cNvPr id="4" name="Espace réservé du numéro de diapositive 3"/>
          <p:cNvSpPr>
            <a:spLocks noGrp="1"/>
          </p:cNvSpPr>
          <p:nvPr>
            <p:ph type="sldNum" sz="quarter" idx="10"/>
          </p:nvPr>
        </p:nvSpPr>
        <p:spPr/>
        <p:txBody>
          <a:bodyPr/>
          <a:lstStyle/>
          <a:p>
            <a:pPr algn="l" rtl="0"/>
            <a:r>
              <a:rPr b="0" i="0" u="none" baseline="0" lang="es"/>
              <a:t/>
            </a:r>
            <a:fld id="{80452A67-6C5B-254E-8E51-961EBCEC8394}" type="slidenum">
              <a:rPr/>
              <a:pPr/>
              <a:t>14</a:t>
            </a:fld>
            <a:endParaRPr lang="es" altLang="fr-FR"/>
          </a:p>
        </p:txBody>
      </p:sp>
    </p:spTree>
    <p:extLst>
      <p:ext uri="{BB962C8B-B14F-4D97-AF65-F5344CB8AC3E}">
        <p14:creationId xmlns:p14="http://schemas.microsoft.com/office/powerpoint/2010/main" xmlns="" val="11914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xmlns="" val="84508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6082A72C-907A-1F49-9E1B-FB91313C1A89}" type="slidenum">
              <a:rPr lang="fr-FR" altLang="fr-FR"/>
              <a:pPr/>
              <a:t>‹N°›</a:t>
            </a:fld>
            <a:endParaRPr lang="fr-FR" altLang="fr-FR"/>
          </a:p>
        </p:txBody>
      </p:sp>
    </p:spTree>
    <p:extLst>
      <p:ext uri="{BB962C8B-B14F-4D97-AF65-F5344CB8AC3E}">
        <p14:creationId xmlns:p14="http://schemas.microsoft.com/office/powerpoint/2010/main" xmlns="" val="166980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altLang="fr-FR" smtClean="0"/>
              <a:t>Kit intégration H3SE - TCG 4.2 – Travail en équipe, relation hiérarchie/EIA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02164524-7C97-8945-A4B0-CAF166782E85}" type="slidenum">
              <a:rPr lang="fr-FR" altLang="fr-FR"/>
              <a:pPr/>
              <a:t>‹N°›</a:t>
            </a:fld>
            <a:endParaRPr lang="fr-FR" altLang="fr-FR"/>
          </a:p>
        </p:txBody>
      </p:sp>
    </p:spTree>
    <p:extLst>
      <p:ext uri="{BB962C8B-B14F-4D97-AF65-F5344CB8AC3E}">
        <p14:creationId xmlns:p14="http://schemas.microsoft.com/office/powerpoint/2010/main" xmlns="" val="210563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4EBE22A4-125D-644D-89C2-C406A352A50F}" type="slidenum">
              <a:rPr lang="fr-FR" altLang="fr-FR"/>
              <a:pPr/>
              <a:t>‹N°›</a:t>
            </a:fld>
            <a:endParaRPr lang="fr-FR" altLang="fr-FR"/>
          </a:p>
        </p:txBody>
      </p:sp>
    </p:spTree>
    <p:extLst>
      <p:ext uri="{BB962C8B-B14F-4D97-AF65-F5344CB8AC3E}">
        <p14:creationId xmlns:p14="http://schemas.microsoft.com/office/powerpoint/2010/main" xmlns="" val="99963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BDEFDC57-D556-614A-9DB5-981CF0580FAF}" type="slidenum">
              <a:rPr lang="fr-FR" altLang="fr-FR"/>
              <a:pPr/>
              <a:t>‹N°›</a:t>
            </a:fld>
            <a:endParaRPr lang="fr-FR" altLang="fr-FR"/>
          </a:p>
        </p:txBody>
      </p:sp>
    </p:spTree>
    <p:extLst>
      <p:ext uri="{BB962C8B-B14F-4D97-AF65-F5344CB8AC3E}">
        <p14:creationId xmlns:p14="http://schemas.microsoft.com/office/powerpoint/2010/main" xmlns="" val="111368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91D48E60-D482-C649-81EE-9C970FD34746}" type="slidenum">
              <a:rPr lang="fr-FR" altLang="fr-FR"/>
              <a:pPr/>
              <a:t>‹N°›</a:t>
            </a:fld>
            <a:endParaRPr lang="fr-FR" altLang="fr-FR"/>
          </a:p>
        </p:txBody>
      </p:sp>
    </p:spTree>
    <p:extLst>
      <p:ext uri="{BB962C8B-B14F-4D97-AF65-F5344CB8AC3E}">
        <p14:creationId xmlns:p14="http://schemas.microsoft.com/office/powerpoint/2010/main" xmlns="" val="17671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A2FB604D-D9C3-6645-8187-1F35B9B27A83}" type="slidenum">
              <a:rPr lang="fr-FR" altLang="fr-FR"/>
              <a:pPr/>
              <a:t>‹N°›</a:t>
            </a:fld>
            <a:endParaRPr lang="fr-FR" altLang="fr-FR"/>
          </a:p>
        </p:txBody>
      </p:sp>
    </p:spTree>
    <p:extLst>
      <p:ext uri="{BB962C8B-B14F-4D97-AF65-F5344CB8AC3E}">
        <p14:creationId xmlns:p14="http://schemas.microsoft.com/office/powerpoint/2010/main" xmlns="" val="5086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950FD7B0-AA3C-0C4A-AC7F-1CD5E3135EE7}" type="slidenum">
              <a:rPr lang="fr-FR" altLang="fr-FR"/>
              <a:pPr/>
              <a:t>‹N°›</a:t>
            </a:fld>
            <a:endParaRPr lang="fr-FR" altLang="fr-FR"/>
          </a:p>
        </p:txBody>
      </p:sp>
    </p:spTree>
    <p:extLst>
      <p:ext uri="{BB962C8B-B14F-4D97-AF65-F5344CB8AC3E}">
        <p14:creationId xmlns:p14="http://schemas.microsoft.com/office/powerpoint/2010/main" xmlns="" val="2506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2DE65293-B7FB-4D4D-85BE-77E2A57E09E3}" type="slidenum">
              <a:rPr lang="fr-FR" altLang="fr-FR"/>
              <a:pPr/>
              <a:t>‹N°›</a:t>
            </a:fld>
            <a:endParaRPr lang="fr-FR" altLang="fr-FR"/>
          </a:p>
        </p:txBody>
      </p:sp>
    </p:spTree>
    <p:extLst>
      <p:ext uri="{BB962C8B-B14F-4D97-AF65-F5344CB8AC3E}">
        <p14:creationId xmlns:p14="http://schemas.microsoft.com/office/powerpoint/2010/main" xmlns="" val="72831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29B0EA38-C34A-6248-BF0F-2D26C5354A38}" type="slidenum">
              <a:rPr lang="fr-FR" altLang="fr-FR"/>
              <a:pPr/>
              <a:t>‹N°›</a:t>
            </a:fld>
            <a:endParaRPr lang="fr-FR" altLang="fr-FR"/>
          </a:p>
        </p:txBody>
      </p:sp>
    </p:spTree>
    <p:extLst>
      <p:ext uri="{BB962C8B-B14F-4D97-AF65-F5344CB8AC3E}">
        <p14:creationId xmlns:p14="http://schemas.microsoft.com/office/powerpoint/2010/main" xmlns="" val="15457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altLang="fr-FR" smtClean="0"/>
              <a:t>Kit intégration H3SE - TCG 4.2 – Travail en équipe, relation hiérarchie/EIA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5C7BD7A6-31B9-0D41-921F-8AA046391265}"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teriel/L_union_fait_la_Force.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endParaRPr lang="es" altLang="fr-FR"/>
          </a:p>
        </p:txBody>
      </p:sp>
      <p:sp>
        <p:nvSpPr>
          <p:cNvPr id="3" name="Titre 2"/>
          <p:cNvSpPr>
            <a:spLocks noGrp="1"/>
          </p:cNvSpPr>
          <p:nvPr>
            <p:ph type="title"/>
          </p:nvPr>
        </p:nvSpPr>
        <p:spPr>
          <a:xfrm>
            <a:off x="1187450" y="2106613"/>
            <a:ext cx="7277100" cy="1487487"/>
          </a:xfrm>
        </p:spPr>
        <p:txBody>
          <a:bodyPr/>
          <a:lstStyle/>
          <a:p>
            <a:pPr eaLnBrk="1" fontAlgn="auto" hangingPunct="1" algn="l" rtl="0">
              <a:spcAft>
                <a:spcPts val="0"/>
              </a:spcAft>
              <a:defRPr/>
            </a:pPr>
            <a:r>
              <a:rPr b="1" i="0" u="none" baseline="0" lang="es">
                <a:ea typeface="+mj-ea"/>
              </a:rPr>
              <a:t>Trabajo en equipo,</a:t>
            </a:r>
            <a:br>
              <a:rPr lang="es">
                <a:ea typeface="+mj-ea"/>
              </a:rPr>
            </a:br>
            <a:r>
              <a:rPr b="1" i="0" u="none" baseline="0" lang="es">
                <a:ea typeface="+mj-ea"/>
              </a:rPr>
              <a:t>relación jerarquía/EIA</a:t>
            </a:r>
            <a:endParaRPr lang="es"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eaLnBrk="1" hangingPunct="1" algn="l" rtl="0"/>
            <a:r>
              <a:rPr b="0" i="0" u="none" baseline="0" lang="es">
                <a:cs typeface="Arial" charset="0"/>
              </a:rPr>
              <a:t>Kit de integración H3SE</a:t>
            </a:r>
          </a:p>
          <a:p>
            <a:pPr eaLnBrk="1" hangingPunct="1" algn="l" rtl="0"/>
            <a:r>
              <a:rPr b="0" i="0" u="none" baseline="0" lang="es">
                <a:cs typeface="Arial" charset="0"/>
              </a:rPr>
              <a:t>Módulo TCG 4.2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10</a:t>
            </a:fld>
            <a:endParaRPr lang="es" altLang="fr-FR"/>
          </a:p>
        </p:txBody>
      </p:sp>
      <p:sp>
        <p:nvSpPr>
          <p:cNvPr id="6" name="Right Arrow 80"/>
          <p:cNvSpPr/>
          <p:nvPr/>
        </p:nvSpPr>
        <p:spPr bwMode="auto">
          <a:xfrm rot="10800000">
            <a:off x="5429257" y="4500570"/>
            <a:ext cx="571504" cy="357190"/>
          </a:xfrm>
          <a:prstGeom prst="rightArrow">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pic>
        <p:nvPicPr>
          <p:cNvPr id="7" name="Picture 9" descr="monkey1.jpg"/>
          <p:cNvPicPr>
            <a:picLocks noChangeAspect="1"/>
          </p:cNvPicPr>
          <p:nvPr/>
        </p:nvPicPr>
        <p:blipFill>
          <a:blip r:embed="rId2" cstate="print"/>
          <a:stretch>
            <a:fillRect/>
          </a:stretch>
        </p:blipFill>
        <p:spPr>
          <a:xfrm>
            <a:off x="2566116" y="5209330"/>
            <a:ext cx="720000" cy="720000"/>
          </a:xfrm>
          <a:prstGeom prst="rect">
            <a:avLst/>
          </a:prstGeom>
        </p:spPr>
      </p:pic>
      <p:grpSp>
        <p:nvGrpSpPr>
          <p:cNvPr id="8" name="Group 44"/>
          <p:cNvGrpSpPr/>
          <p:nvPr/>
        </p:nvGrpSpPr>
        <p:grpSpPr>
          <a:xfrm rot="7823472">
            <a:off x="1435300" y="4341849"/>
            <a:ext cx="3479258" cy="312091"/>
            <a:chOff x="1071538" y="2310819"/>
            <a:chExt cx="3479258" cy="312091"/>
          </a:xfrm>
        </p:grpSpPr>
        <p:sp>
          <p:nvSpPr>
            <p:cNvPr id="9" name="Rectangle 8"/>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grpSp>
      <p:sp>
        <p:nvSpPr>
          <p:cNvPr id="33"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Uno de los </a:t>
            </a:r>
            <a:r>
              <a:rPr sz="1400" b="1" i="0" u="sng" baseline="0" lang="es">
                <a:latin typeface="+mn-lt"/>
              </a:rPr>
              <a:t>monos «experimentados»</a:t>
            </a:r>
            <a:r>
              <a:rPr sz="1400" b="1" i="0" u="none" baseline="0" lang="es">
                <a:latin typeface="+mn-lt"/>
              </a:rPr>
              <a:t> fue sustituido por un </a:t>
            </a:r>
            <a:r>
              <a:rPr sz="1400" b="1" i="0" u="sng" baseline="0" lang="es">
                <a:latin typeface="+mn-lt"/>
              </a:rPr>
              <a:t>mono nuevo</a:t>
            </a:r>
            <a:r>
              <a:rPr sz="1400" b="1" i="0" u="none" baseline="0" lang="es">
                <a:latin typeface="+mn-lt"/>
              </a:rPr>
              <a:t> que aún no se había enterado </a:t>
            </a:r>
            <a:r>
              <a:rPr sz="1400" b="1" i="0" u="sng" baseline="0" lang="es">
                <a:latin typeface="+mn-lt"/>
              </a:rPr>
              <a:t>«de cómo funcionaba el asunto»</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El nuevo mono se apresuró a subir la escalera para coger el plátano.</a:t>
            </a:r>
            <a:endParaRPr lang="es" sz="1400" b="1" dirty="0">
              <a:latin typeface="+mn-lt"/>
            </a:endParaRPr>
          </a:p>
        </p:txBody>
      </p:sp>
      <p:pic>
        <p:nvPicPr>
          <p:cNvPr id="34"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pic>
        <p:nvPicPr>
          <p:cNvPr id="35" name="Picture 15" descr="monkey1.jpg"/>
          <p:cNvPicPr>
            <a:picLocks noChangeAspect="1"/>
          </p:cNvPicPr>
          <p:nvPr/>
        </p:nvPicPr>
        <p:blipFill>
          <a:blip r:embed="rId2" cstate="print"/>
          <a:stretch>
            <a:fillRect/>
          </a:stretch>
        </p:blipFill>
        <p:spPr>
          <a:xfrm>
            <a:off x="3351934" y="4857760"/>
            <a:ext cx="720000" cy="720000"/>
          </a:xfrm>
          <a:prstGeom prst="rect">
            <a:avLst/>
          </a:prstGeom>
        </p:spPr>
      </p:pic>
      <p:pic>
        <p:nvPicPr>
          <p:cNvPr id="36" name="Picture 16" descr="monkey1.jpg"/>
          <p:cNvPicPr>
            <a:picLocks noChangeAspect="1"/>
          </p:cNvPicPr>
          <p:nvPr/>
        </p:nvPicPr>
        <p:blipFill>
          <a:blip r:embed="rId2" cstate="print"/>
          <a:stretch>
            <a:fillRect/>
          </a:stretch>
        </p:blipFill>
        <p:spPr>
          <a:xfrm>
            <a:off x="3994876" y="5143512"/>
            <a:ext cx="720000" cy="720000"/>
          </a:xfrm>
          <a:prstGeom prst="rect">
            <a:avLst/>
          </a:prstGeom>
        </p:spPr>
      </p:pic>
      <p:pic>
        <p:nvPicPr>
          <p:cNvPr id="37" name="Picture 17" descr="monkey1.jpg"/>
          <p:cNvPicPr>
            <a:picLocks noChangeAspect="1"/>
          </p:cNvPicPr>
          <p:nvPr/>
        </p:nvPicPr>
        <p:blipFill>
          <a:blip r:embed="rId2" cstate="print"/>
          <a:stretch>
            <a:fillRect/>
          </a:stretch>
        </p:blipFill>
        <p:spPr>
          <a:xfrm>
            <a:off x="4709256" y="4857760"/>
            <a:ext cx="720000" cy="720000"/>
          </a:xfrm>
          <a:prstGeom prst="rect">
            <a:avLst/>
          </a:prstGeom>
        </p:spPr>
      </p:pic>
      <p:pic>
        <p:nvPicPr>
          <p:cNvPr id="38" name="Picture 18" descr="monkey1.jpg"/>
          <p:cNvPicPr>
            <a:picLocks noChangeAspect="1"/>
          </p:cNvPicPr>
          <p:nvPr/>
        </p:nvPicPr>
        <p:blipFill>
          <a:blip r:embed="rId2" cstate="print"/>
          <a:stretch>
            <a:fillRect/>
          </a:stretch>
        </p:blipFill>
        <p:spPr>
          <a:xfrm>
            <a:off x="5566512" y="5143512"/>
            <a:ext cx="720000" cy="720000"/>
          </a:xfrm>
          <a:prstGeom prst="rect">
            <a:avLst/>
          </a:prstGeom>
        </p:spPr>
      </p:pic>
      <p:sp>
        <p:nvSpPr>
          <p:cNvPr id="39" name="Rectangle 38"/>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7"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pic>
        <p:nvPicPr>
          <p:cNvPr id="58" name="Picture 76" descr="monkey2.jpg"/>
          <p:cNvPicPr>
            <a:picLocks noChangeAspect="1"/>
          </p:cNvPicPr>
          <p:nvPr/>
        </p:nvPicPr>
        <p:blipFill>
          <a:blip r:embed="rId7" cstate="print">
            <a:duotone>
              <a:schemeClr val="accent4">
                <a:shade val="45000"/>
                <a:satMod val="135000"/>
              </a:schemeClr>
              <a:prstClr val="white"/>
            </a:duotone>
          </a:blip>
          <a:stretch>
            <a:fillRect/>
          </a:stretch>
        </p:blipFill>
        <p:spPr>
          <a:xfrm>
            <a:off x="6072198" y="4286256"/>
            <a:ext cx="571504" cy="833724"/>
          </a:xfrm>
          <a:prstGeom prst="rect">
            <a:avLst/>
          </a:prstGeom>
        </p:spPr>
      </p:pic>
      <p:sp>
        <p:nvSpPr>
          <p:cNvPr id="59"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es">
                <a:latin typeface="Calibri" pitchFamily="34" charset="0"/>
              </a:rPr>
              <a:t>Ref.: Dr. H. Harlow</a:t>
            </a:r>
          </a:p>
          <a:p>
            <a:pPr algn="l" rtl="0"/>
            <a:r>
              <a:rPr sz="1100" b="0" i="0" u="none" baseline="0" lang="es">
                <a:latin typeface="Calibri" pitchFamily="34" charset="0"/>
              </a:rPr>
              <a:t>University of Wisconsin - Madison</a:t>
            </a:r>
            <a:endParaRPr lang="es" sz="1100" dirty="0">
              <a:latin typeface="Calibri" pitchFamily="34" charset="0"/>
            </a:endParaRPr>
          </a:p>
        </p:txBody>
      </p:sp>
      <p:sp>
        <p:nvSpPr>
          <p:cNvPr id="60" name="Right Arrow 79"/>
          <p:cNvSpPr/>
          <p:nvPr/>
        </p:nvSpPr>
        <p:spPr bwMode="auto">
          <a:xfrm>
            <a:off x="6429388" y="5357826"/>
            <a:ext cx="571504" cy="357190"/>
          </a:xfrm>
          <a:prstGeom prst="right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63" name="Titre 1"/>
          <p:cNvSpPr>
            <a:spLocks noGrp="1"/>
          </p:cNvSpPr>
          <p:nvPr>
            <p:ph type="title"/>
          </p:nvPr>
        </p:nvSpPr>
        <p:spPr>
          <a:xfrm>
            <a:off x="457200" y="274638"/>
            <a:ext cx="8218488" cy="635000"/>
          </a:xfrm>
        </p:spPr>
        <p:txBody>
          <a:bodyPr/>
          <a:lstStyle/>
          <a:p>
            <a:pPr algn="l" rtl="0"/>
            <a:r>
              <a:rPr b="1" i="0" u="none" baseline="0" lang="es"/>
              <a:t>Experimento del plátano</a:t>
            </a:r>
            <a:endParaRPr lang="es" dirty="0"/>
          </a:p>
        </p:txBody>
      </p:sp>
      <p:sp>
        <p:nvSpPr>
          <p:cNvPr id="61"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135636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11</a:t>
            </a:fld>
            <a:endParaRPr lang="es" altLang="fr-FR"/>
          </a:p>
        </p:txBody>
      </p:sp>
      <p:pic>
        <p:nvPicPr>
          <p:cNvPr id="6" name="Picture 16" descr="monkey1.jpg"/>
          <p:cNvPicPr>
            <a:picLocks noChangeAspect="1"/>
          </p:cNvPicPr>
          <p:nvPr/>
        </p:nvPicPr>
        <p:blipFill>
          <a:blip r:embed="rId2" cstate="print"/>
          <a:stretch>
            <a:fillRect/>
          </a:stretch>
        </p:blipFill>
        <p:spPr>
          <a:xfrm>
            <a:off x="2566116" y="5143512"/>
            <a:ext cx="720000" cy="720000"/>
          </a:xfrm>
          <a:prstGeom prst="rect">
            <a:avLst/>
          </a:prstGeom>
        </p:spPr>
      </p:pic>
      <p:pic>
        <p:nvPicPr>
          <p:cNvPr id="7" name="Picture 15" descr="monkey1.jpg"/>
          <p:cNvPicPr>
            <a:picLocks noChangeAspect="1"/>
          </p:cNvPicPr>
          <p:nvPr/>
        </p:nvPicPr>
        <p:blipFill>
          <a:blip r:embed="rId2" cstate="print"/>
          <a:stretch>
            <a:fillRect/>
          </a:stretch>
        </p:blipFill>
        <p:spPr>
          <a:xfrm>
            <a:off x="1857356" y="5137892"/>
            <a:ext cx="720000" cy="720000"/>
          </a:xfrm>
          <a:prstGeom prst="rect">
            <a:avLst/>
          </a:prstGeom>
        </p:spPr>
      </p:pic>
      <p:pic>
        <p:nvPicPr>
          <p:cNvPr id="8"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428860" y="4286256"/>
            <a:ext cx="571504" cy="833724"/>
          </a:xfrm>
          <a:prstGeom prst="rect">
            <a:avLst/>
          </a:prstGeom>
        </p:spPr>
      </p:pic>
      <p:grpSp>
        <p:nvGrpSpPr>
          <p:cNvPr id="9" name="Group 44"/>
          <p:cNvGrpSpPr/>
          <p:nvPr/>
        </p:nvGrpSpPr>
        <p:grpSpPr>
          <a:xfrm rot="7823472">
            <a:off x="1435300" y="4341849"/>
            <a:ext cx="3479258" cy="312091"/>
            <a:chOff x="1071538" y="2310819"/>
            <a:chExt cx="3479258" cy="312091"/>
          </a:xfrm>
        </p:grpSpPr>
        <p:sp>
          <p:nvSpPr>
            <p:cNvPr id="10" name="Rectangle 9"/>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grpSp>
      <p:sp>
        <p:nvSpPr>
          <p:cNvPr id="34"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En cuanto este mono intentó subir la escalera, los otros monos, por temor al agua, </a:t>
            </a:r>
            <a:r>
              <a:rPr sz="1400" b="1" i="0" u="sng" baseline="0" lang="es">
                <a:latin typeface="+mn-lt"/>
              </a:rPr>
              <a:t>le impidieron subir</a:t>
            </a:r>
            <a:r>
              <a:rPr sz="1400" b="1" i="0" u="none" baseline="0" lang="es">
                <a:latin typeface="+mn-lt"/>
              </a:rPr>
              <a:t>.</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El hecho es que no hizo falta echarle agua para que el nuevo mono aceptara que no había que subir la escalera y que podía olvidarse de ese plátano.</a:t>
            </a:r>
          </a:p>
        </p:txBody>
      </p:sp>
      <p:pic>
        <p:nvPicPr>
          <p:cNvPr id="35"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pic>
        <p:nvPicPr>
          <p:cNvPr id="36" name="Picture 17" descr="monkey1.jpg"/>
          <p:cNvPicPr>
            <a:picLocks noChangeAspect="1"/>
          </p:cNvPicPr>
          <p:nvPr/>
        </p:nvPicPr>
        <p:blipFill>
          <a:blip r:embed="rId2" cstate="print"/>
          <a:stretch>
            <a:fillRect/>
          </a:stretch>
        </p:blipFill>
        <p:spPr>
          <a:xfrm>
            <a:off x="3280496" y="5209330"/>
            <a:ext cx="720000" cy="720000"/>
          </a:xfrm>
          <a:prstGeom prst="rect">
            <a:avLst/>
          </a:prstGeom>
        </p:spPr>
      </p:pic>
      <p:pic>
        <p:nvPicPr>
          <p:cNvPr id="37" name="Picture 18" descr="monkey1.jpg"/>
          <p:cNvPicPr>
            <a:picLocks noChangeAspect="1"/>
          </p:cNvPicPr>
          <p:nvPr/>
        </p:nvPicPr>
        <p:blipFill>
          <a:blip r:embed="rId2" cstate="print"/>
          <a:stretch>
            <a:fillRect/>
          </a:stretch>
        </p:blipFill>
        <p:spPr>
          <a:xfrm>
            <a:off x="1571604" y="4429132"/>
            <a:ext cx="720000" cy="720000"/>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es">
                <a:latin typeface="Calibri" pitchFamily="34" charset="0"/>
              </a:rPr>
              <a:t>Ref.: Dr. H. Harlow</a:t>
            </a:r>
          </a:p>
          <a:p>
            <a:pPr algn="l" rtl="0"/>
            <a:r>
              <a:rPr sz="1100" b="0" i="0" u="none" baseline="0" lang="es">
                <a:latin typeface="Calibri" pitchFamily="34" charset="0"/>
              </a:rPr>
              <a:t>University of Wisconsin - Madison</a:t>
            </a:r>
            <a:endParaRPr lang="es"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b="1" i="0" u="none" baseline="0" lang="es"/>
              <a:t>Experimento del plátano</a:t>
            </a:r>
            <a:endParaRPr lang="es"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121550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12</a:t>
            </a:fld>
            <a:endParaRPr lang="es" altLang="fr-FR"/>
          </a:p>
        </p:txBody>
      </p:sp>
      <p:pic>
        <p:nvPicPr>
          <p:cNvPr id="6" name="Picture 79"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2786050" y="5072074"/>
            <a:ext cx="571504" cy="833724"/>
          </a:xfrm>
          <a:prstGeom prst="rect">
            <a:avLst/>
          </a:prstGeom>
        </p:spPr>
      </p:pic>
      <p:pic>
        <p:nvPicPr>
          <p:cNvPr id="7" name="Picture 78"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3500430" y="4786322"/>
            <a:ext cx="571504" cy="833724"/>
          </a:xfrm>
          <a:prstGeom prst="rect">
            <a:avLst/>
          </a:prstGeom>
        </p:spPr>
      </p:pic>
      <p:pic>
        <p:nvPicPr>
          <p:cNvPr id="8" name="Picture 80"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5286380" y="5000636"/>
            <a:ext cx="571504" cy="833724"/>
          </a:xfrm>
          <a:prstGeom prst="rect">
            <a:avLst/>
          </a:prstGeom>
        </p:spPr>
      </p:pic>
      <p:pic>
        <p:nvPicPr>
          <p:cNvPr id="9" name="Picture 71"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214810" y="5000636"/>
            <a:ext cx="571504" cy="833724"/>
          </a:xfrm>
          <a:prstGeom prst="rect">
            <a:avLst/>
          </a:prstGeom>
        </p:spPr>
      </p:pic>
      <p:pic>
        <p:nvPicPr>
          <p:cNvPr id="10" name="Picture 76"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714876" y="4714884"/>
            <a:ext cx="571504" cy="83372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just" eaLnBrk="1" hangingPunct="1" rtl="0">
              <a:spcBef>
                <a:spcPts val="300"/>
              </a:spcBef>
              <a:spcAft>
                <a:spcPts val="300"/>
              </a:spcAft>
              <a:buClr>
                <a:srgbClr val="A90025"/>
              </a:buClr>
              <a:buSzPct val="120000"/>
              <a:buFont typeface="Lucida Grande" charset="0"/>
              <a:buChar char="●"/>
            </a:pPr>
            <a:r>
              <a:rPr sz="1400" b="1" i="0" u="none" baseline="0" lang="es">
                <a:latin typeface="+mn-lt"/>
              </a:rPr>
              <a:t>Uno a uno, sustituyeron a los cinco monos originales (a los que habían echado agua).</a:t>
            </a:r>
          </a:p>
          <a:p>
            <a:pPr marL="285750" indent="-285750" algn="just" eaLnBrk="1" hangingPunct="1" rtl="0">
              <a:spcBef>
                <a:spcPts val="300"/>
              </a:spcBef>
              <a:spcAft>
                <a:spcPts val="300"/>
              </a:spcAft>
              <a:buClr>
                <a:srgbClr val="A90025"/>
              </a:buClr>
              <a:buSzPct val="120000"/>
              <a:buFont typeface="Lucida Grande" charset="0"/>
              <a:buChar char="●"/>
            </a:pPr>
            <a:r>
              <a:rPr sz="1400" b="1" i="0" u="none" baseline="0" lang="es">
                <a:latin typeface="+mn-lt"/>
              </a:rPr>
              <a:t>El escenario se repitió con cada mono nuevo, hasta que no quedó ninguno al que se le hubiera echado agua.</a:t>
            </a:r>
          </a:p>
        </p:txBody>
      </p:sp>
      <p:pic>
        <p:nvPicPr>
          <p:cNvPr id="37"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es">
                <a:latin typeface="Calibri" pitchFamily="34" charset="0"/>
              </a:rPr>
              <a:t>Ref.: Dr. H. Harlow</a:t>
            </a:r>
          </a:p>
          <a:p>
            <a:pPr algn="l" rtl="0"/>
            <a:r>
              <a:rPr sz="1100" b="0" i="0" u="none" baseline="0" lang="es">
                <a:latin typeface="Calibri" pitchFamily="34" charset="0"/>
              </a:rPr>
              <a:t>University of Wisconsin - Madison</a:t>
            </a:r>
            <a:endParaRPr lang="es"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b="1" i="0" u="none" baseline="0" lang="es"/>
              <a:t>Experimento del plátano</a:t>
            </a:r>
            <a:endParaRPr lang="es"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52746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13</a:t>
            </a:fld>
            <a:endParaRPr lang="es" altLang="fr-FR"/>
          </a:p>
        </p:txBody>
      </p:sp>
      <p:pic>
        <p:nvPicPr>
          <p:cNvPr id="6" name="Picture 81" descr="monkey7.jpg"/>
          <p:cNvPicPr>
            <a:picLocks noChangeAspect="1"/>
          </p:cNvPicPr>
          <p:nvPr/>
        </p:nvPicPr>
        <p:blipFill>
          <a:blip r:embed="rId2" cstate="print">
            <a:duotone>
              <a:schemeClr val="accent3">
                <a:shade val="45000"/>
                <a:satMod val="135000"/>
              </a:schemeClr>
              <a:prstClr val="white"/>
            </a:duotone>
          </a:blip>
          <a:stretch>
            <a:fillRect/>
          </a:stretch>
        </p:blipFill>
        <p:spPr>
          <a:xfrm>
            <a:off x="2214546" y="4032254"/>
            <a:ext cx="857256" cy="896944"/>
          </a:xfrm>
          <a:prstGeom prst="rect">
            <a:avLst/>
          </a:prstGeom>
        </p:spPr>
      </p:pic>
      <p:pic>
        <p:nvPicPr>
          <p:cNvPr id="7" name="Picture 79"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571736" y="5072074"/>
            <a:ext cx="571504" cy="833724"/>
          </a:xfrm>
          <a:prstGeom prst="rect">
            <a:avLst/>
          </a:prstGeom>
        </p:spPr>
      </p:pic>
      <p:pic>
        <p:nvPicPr>
          <p:cNvPr id="8" name="Picture 78"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143240" y="4786322"/>
            <a:ext cx="571504" cy="833724"/>
          </a:xfrm>
          <a:prstGeom prst="rect">
            <a:avLst/>
          </a:prstGeom>
        </p:spPr>
      </p:pic>
      <p:pic>
        <p:nvPicPr>
          <p:cNvPr id="9" name="Picture 71"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571868" y="5072074"/>
            <a:ext cx="571504" cy="833724"/>
          </a:xfrm>
          <a:prstGeom prst="rect">
            <a:avLst/>
          </a:prstGeom>
        </p:spPr>
      </p:pic>
      <p:pic>
        <p:nvPicPr>
          <p:cNvPr id="10"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1928794" y="4500570"/>
            <a:ext cx="571504" cy="83372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Llegado el momento, se sustituyó a uno de estos monos de «segunda generación» y el escenario se repitió de nuevo.</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Sin comprensión directa de la razón por la que no debía utilizarse la escalera, todos los monos se habían convertido en «custodios» de la </a:t>
            </a:r>
            <a:r>
              <a:rPr sz="1400" b="1" i="0" u="none" baseline="0" lang="es"/>
              <a:t>«</a:t>
            </a:r>
            <a:r>
              <a:rPr sz="1400" b="1" i="0" u="none" baseline="0" lang="es">
                <a:latin typeface="+mn-lt"/>
              </a:rPr>
              <a:t>norma».</a:t>
            </a:r>
            <a:endParaRPr lang="es"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es">
                <a:latin typeface="Calibri" pitchFamily="34" charset="0"/>
              </a:rPr>
              <a:t>Ref.: Dr. H. Harlow</a:t>
            </a:r>
          </a:p>
          <a:p>
            <a:pPr algn="l" rtl="0"/>
            <a:r>
              <a:rPr sz="1100" b="0" i="0" u="none" baseline="0" lang="es">
                <a:latin typeface="Calibri" pitchFamily="34" charset="0"/>
              </a:rPr>
              <a:t>University of Wisconsin - Madison</a:t>
            </a:r>
            <a:endParaRPr lang="es"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b="1" i="0" u="none" baseline="0" lang="es"/>
              <a:t>Experimento del plátano</a:t>
            </a:r>
            <a:endParaRPr lang="es"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214004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14</a:t>
            </a:fld>
            <a:endParaRPr lang="es" altLang="fr-FR"/>
          </a:p>
        </p:txBody>
      </p:sp>
      <p:pic>
        <p:nvPicPr>
          <p:cNvPr id="6" name="Picture 83"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5000628" y="5000636"/>
            <a:ext cx="857256" cy="896944"/>
          </a:xfrm>
          <a:prstGeom prst="rect">
            <a:avLst/>
          </a:prstGeom>
        </p:spPr>
      </p:pic>
      <p:pic>
        <p:nvPicPr>
          <p:cNvPr id="7" name="Picture 82"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4214810" y="4857760"/>
            <a:ext cx="857256" cy="896944"/>
          </a:xfrm>
          <a:prstGeom prst="rect">
            <a:avLst/>
          </a:prstGeom>
        </p:spPr>
      </p:pic>
      <p:pic>
        <p:nvPicPr>
          <p:cNvPr id="8" name="Picture 80"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3357554" y="5032386"/>
            <a:ext cx="857256" cy="896944"/>
          </a:xfrm>
          <a:prstGeom prst="rect">
            <a:avLst/>
          </a:prstGeom>
        </p:spPr>
      </p:pic>
      <p:pic>
        <p:nvPicPr>
          <p:cNvPr id="9" name="Picture 87"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1714480" y="5032386"/>
            <a:ext cx="857256" cy="896944"/>
          </a:xfrm>
          <a:prstGeom prst="rect">
            <a:avLst/>
          </a:prstGeom>
        </p:spPr>
      </p:pic>
      <p:pic>
        <p:nvPicPr>
          <p:cNvPr id="10" name="Picture 81"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2571736" y="5000636"/>
            <a:ext cx="857256" cy="89694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192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Llamémoslo «conciencia colectiva», «la manera de la que siempre se ha hecho», «la forma en que las cosas se hacen aquí»</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En nuestro mundo, los resultados son los mismos:</a:t>
            </a:r>
          </a:p>
          <a:p>
            <a:pPr marL="447675" lvl="1" indent="-180975" defTabSz="533400" eaLnBrk="1" hangingPunct="1" algn="l" rtl="0">
              <a:spcBef>
                <a:spcPts val="300"/>
              </a:spcBef>
              <a:spcAft>
                <a:spcPts val="300"/>
              </a:spcAft>
              <a:buClr>
                <a:srgbClr val="A90025"/>
              </a:buClr>
              <a:buSzPct val="120000"/>
              <a:buFont typeface="Lucida Grande" charset="0"/>
              <a:buChar char="-"/>
            </a:pPr>
            <a:r>
              <a:rPr sz="1400" b="1" i="0" u="none" baseline="0" lang="es">
                <a:latin typeface="+mn-lt"/>
              </a:rPr>
              <a:t>Proliferación de malas prácticas, condicionamiento negativo, represión de cualquier cuestionamiento… pueden ser muy </a:t>
            </a:r>
            <a:r>
              <a:rPr sz="1400" b="1" i="0" u="sng" baseline="0" lang="es">
                <a:latin typeface="+mn-lt"/>
              </a:rPr>
              <a:t>frustrantes</a:t>
            </a:r>
            <a:r>
              <a:rPr sz="1400" b="1" i="0" u="none" baseline="0" lang="es">
                <a:latin typeface="+mn-lt"/>
              </a:rPr>
              <a:t> para cualquiera que intente iniciar un cambio positivo, en particular, cuando se trata de comportamientos.</a:t>
            </a:r>
            <a:endParaRPr lang="es"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7" name="Titre 1"/>
          <p:cNvSpPr>
            <a:spLocks noGrp="1"/>
          </p:cNvSpPr>
          <p:nvPr>
            <p:ph type="title"/>
          </p:nvPr>
        </p:nvSpPr>
        <p:spPr>
          <a:xfrm>
            <a:off x="457200" y="274638"/>
            <a:ext cx="8218488" cy="635000"/>
          </a:xfrm>
        </p:spPr>
        <p:txBody>
          <a:bodyPr/>
          <a:lstStyle/>
          <a:p>
            <a:pPr algn="l" rtl="0"/>
            <a:r>
              <a:rPr b="1" i="0" u="none" baseline="0" lang="es"/>
              <a:t>Experimento del plátano</a:t>
            </a:r>
            <a:endParaRPr lang="es" dirty="0"/>
          </a:p>
        </p:txBody>
      </p:sp>
      <p:sp>
        <p:nvSpPr>
          <p:cNvPr id="58"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es">
                <a:latin typeface="Calibri" pitchFamily="34" charset="0"/>
              </a:rPr>
              <a:t>Ref.: Dr. H. Harlow</a:t>
            </a:r>
          </a:p>
          <a:p>
            <a:pPr algn="l" rtl="0"/>
            <a:r>
              <a:rPr sz="1100" b="0" i="0" u="none" baseline="0" lang="es">
                <a:latin typeface="Calibri" pitchFamily="34" charset="0"/>
              </a:rPr>
              <a:t>University of Wisconsin - Madison</a:t>
            </a:r>
            <a:endParaRPr lang="es" sz="1100" dirty="0">
              <a:latin typeface="Calibri" pitchFamily="34" charset="0"/>
            </a:endParaRPr>
          </a:p>
        </p:txBody>
      </p:sp>
      <p:sp>
        <p:nvSpPr>
          <p:cNvPr id="59"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158704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es"/>
              <a:t>REUNIÓN INICIAL</a:t>
            </a:r>
            <a:endParaRPr lang="es" dirty="0"/>
          </a:p>
        </p:txBody>
      </p:sp>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15</a:t>
            </a:fld>
            <a:endParaRPr lang="es" altLang="fr-FR"/>
          </a:p>
        </p:txBody>
      </p:sp>
      <p:pic>
        <p:nvPicPr>
          <p:cNvPr id="6" name="Image 5"/>
          <p:cNvPicPr>
            <a:picLocks noChangeAspect="1"/>
          </p:cNvPicPr>
          <p:nvPr/>
        </p:nvPicPr>
        <p:blipFill>
          <a:blip r:embed="rId2"/>
          <a:stretch>
            <a:fillRect/>
          </a:stretch>
        </p:blipFill>
        <p:spPr>
          <a:xfrm>
            <a:off x="2411760" y="1844824"/>
            <a:ext cx="4667510" cy="2880000"/>
          </a:xfrm>
          <a:prstGeom prst="rect">
            <a:avLst/>
          </a:prstGeom>
        </p:spPr>
      </p:pic>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484966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es"/>
              <a:t>Lo que se espera del manager</a:t>
            </a:r>
            <a:endParaRPr lang="es" dirty="0"/>
          </a:p>
        </p:txBody>
      </p:sp>
      <p:sp>
        <p:nvSpPr>
          <p:cNvPr id="3" name="Espace réservé du texte 2"/>
          <p:cNvSpPr>
            <a:spLocks noGrp="1"/>
          </p:cNvSpPr>
          <p:nvPr>
            <p:ph type="body" sz="quarter" idx="12"/>
          </p:nvPr>
        </p:nvSpPr>
        <p:spPr/>
        <p:txBody>
          <a:bodyPr/>
          <a:lstStyle/>
          <a:p>
            <a:pPr marL="0" indent="0" algn="just" rtl="0">
              <a:buNone/>
            </a:pPr>
            <a:r>
              <a:rPr b="1" i="0" u="none" baseline="0" lang="es"/>
              <a:t>Asociar los mensajes a las prácticas:</a:t>
            </a:r>
            <a:endParaRPr lang="es" dirty="0"/>
          </a:p>
          <a:p>
            <a:pPr lvl="0" algn="just" rtl="0"/>
            <a:r>
              <a:rPr b="0" i="0" u="none" baseline="0" lang="es"/>
              <a:t>Unir los actos a las palabras.</a:t>
            </a:r>
            <a:endParaRPr lang="es" dirty="0"/>
          </a:p>
          <a:p>
            <a:pPr lvl="0" algn="just" rtl="0"/>
            <a:r>
              <a:rPr b="0" i="0" u="none" baseline="0" lang="es"/>
              <a:t>Dar un buen feedback de las acciones decididas.</a:t>
            </a:r>
            <a:endParaRPr lang="es" dirty="0"/>
          </a:p>
          <a:p>
            <a:pPr lvl="0" algn="just" rtl="0"/>
            <a:r>
              <a:rPr b="0" i="0" u="none" baseline="0" lang="es"/>
              <a:t>Fomentar el hecho de alertar en caso de situación de riesgo.</a:t>
            </a:r>
            <a:endParaRPr lang="es" dirty="0"/>
          </a:p>
          <a:p>
            <a:pPr lvl="0" algn="just" rtl="0"/>
            <a:r>
              <a:rPr b="0" i="0" u="none" baseline="0" lang="es"/>
              <a:t>Escuchar a los contratistas y representantes del personal. </a:t>
            </a:r>
          </a:p>
          <a:p>
            <a:pPr lvl="0" algn="just" rtl="0"/>
            <a:r>
              <a:rPr b="0" i="0" u="none" baseline="0" lang="es"/>
              <a:t>Abrir el debate sobre las contradicciones entre normas y consignas.</a:t>
            </a:r>
            <a:endParaRPr lang="es" dirty="0"/>
          </a:p>
          <a:p>
            <a:pPr algn="just" rtl="0"/>
            <a:r>
              <a:rPr b="0" i="0" u="none" baseline="0" lang="es"/>
              <a:t>Dejar a todo el mundo expresarse.</a:t>
            </a:r>
            <a:endParaRPr lang="es" dirty="0"/>
          </a:p>
          <a:p>
            <a:pPr algn="just" rtl="0"/>
            <a:r>
              <a:rPr b="0" i="0" u="none" baseline="0" lang="es"/>
              <a:t>Asegurarse de aclarar en caso de duda de alguien.</a:t>
            </a:r>
          </a:p>
          <a:p>
            <a:pPr algn="just" rtl="0"/>
            <a:r>
              <a:rPr b="0" i="0" u="none" baseline="0" lang="es"/>
              <a:t>Tomar una decisión en caso de que haya una situación que arbitrar.</a:t>
            </a:r>
            <a:endParaRPr lang="es" b="1" dirty="0"/>
          </a:p>
          <a:p>
            <a:pPr lvl="0" algn="just" rtl="0"/>
            <a:r>
              <a:rPr b="0" i="0" u="none" baseline="0" lang="es"/>
              <a:t>Tener en cuenta la realidad del terreno en la definición de las tareas </a:t>
            </a:r>
          </a:p>
          <a:p>
            <a:pPr algn="just" rtl="0"/>
            <a:endParaRPr lang="es" dirty="0"/>
          </a:p>
        </p:txBody>
      </p:sp>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16</a:t>
            </a:fld>
            <a:endParaRPr lang="es" altLang="fr-FR"/>
          </a:p>
        </p:txBody>
      </p:sp>
      <p:sp>
        <p:nvSpPr>
          <p:cNvPr id="6" name="Rectangle 8"/>
          <p:cNvSpPr>
            <a:spLocks noChangeArrowheads="1"/>
          </p:cNvSpPr>
          <p:nvPr/>
        </p:nvSpPr>
        <p:spPr bwMode="auto">
          <a:xfrm>
            <a:off x="1094836" y="5445224"/>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rtl="0">
              <a:spcBef>
                <a:spcPts val="0"/>
              </a:spcBef>
              <a:spcAft>
                <a:spcPts val="0"/>
              </a:spcAft>
              <a:buFont typeface="Lucida Grande"/>
              <a:buNone/>
            </a:pPr>
            <a:endParaRPr lang="es" altLang="fr-FR" sz="800" b="1" dirty="0" smtClean="0">
              <a:solidFill>
                <a:srgbClr val="A90025"/>
              </a:solidFill>
            </a:endParaRPr>
          </a:p>
          <a:p>
            <a:pPr algn="ctr" eaLnBrk="1" hangingPunct="1" rtl="0">
              <a:spcBef>
                <a:spcPts val="0"/>
              </a:spcBef>
              <a:spcAft>
                <a:spcPts val="0"/>
              </a:spcAft>
              <a:buFont typeface="Lucida Grande"/>
              <a:buNone/>
            </a:pPr>
            <a:r>
              <a:rPr sz="2000" b="1" i="0" u="none" baseline="0" lang="es">
                <a:solidFill>
                  <a:srgbClr val="A90025"/>
                </a:solidFill>
              </a:rPr>
              <a:t>Permanecer a la escucha de su equipo</a:t>
            </a:r>
          </a:p>
          <a:p>
            <a:pPr algn="ctr" eaLnBrk="1" hangingPunct="1" rtl="0">
              <a:spcBef>
                <a:spcPts val="0"/>
              </a:spcBef>
              <a:spcAft>
                <a:spcPts val="0"/>
              </a:spcAft>
              <a:buFont typeface="Lucida Grande"/>
              <a:buNone/>
            </a:pPr>
            <a:endParaRPr lang="es"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55893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es"/>
              <a:t>Lo que se espera de todos</a:t>
            </a:r>
            <a:endParaRPr lang="es" dirty="0"/>
          </a:p>
        </p:txBody>
      </p:sp>
      <p:sp>
        <p:nvSpPr>
          <p:cNvPr id="3" name="Espace réservé du texte 2"/>
          <p:cNvSpPr>
            <a:spLocks noGrp="1"/>
          </p:cNvSpPr>
          <p:nvPr>
            <p:ph type="body" sz="quarter" idx="12"/>
          </p:nvPr>
        </p:nvSpPr>
        <p:spPr/>
        <p:txBody>
          <a:bodyPr/>
          <a:lstStyle/>
          <a:p>
            <a:pPr marL="0" indent="0" algn="l" rtl="0">
              <a:buNone/>
            </a:pPr>
            <a:endParaRPr lang="es" b="1" dirty="0" smtClean="0"/>
          </a:p>
          <a:p>
            <a:pPr marL="0" indent="0" algn="l" rtl="0">
              <a:buNone/>
            </a:pPr>
            <a:r>
              <a:rPr b="1" i="0" u="none" baseline="0" lang="es"/>
              <a:t>Implicación de todo el mundo:</a:t>
            </a:r>
          </a:p>
          <a:p>
            <a:pPr algn="l" rtl="0"/>
            <a:r>
              <a:rPr b="0" i="0" u="none" baseline="0" lang="es"/>
              <a:t>Expresar/comunicar cualquier duda relativa a una situación.</a:t>
            </a:r>
            <a:endParaRPr lang="es" dirty="0"/>
          </a:p>
          <a:p>
            <a:pPr algn="l" rtl="0"/>
            <a:r>
              <a:rPr b="0" i="0" u="none" baseline="0" lang="es"/>
              <a:t>Respetar lo que dicen sus colegas. </a:t>
            </a:r>
            <a:endParaRPr lang="es" dirty="0"/>
          </a:p>
          <a:p>
            <a:pPr lvl="0" algn="l" rtl="0"/>
            <a:r>
              <a:rPr b="0" i="0" u="none" baseline="0" lang="es"/>
              <a:t>El reporting de las anomalías/desviaciones.</a:t>
            </a:r>
            <a:endParaRPr lang="es" dirty="0"/>
          </a:p>
          <a:p>
            <a:pPr lvl="0" algn="l" rtl="0"/>
            <a:r>
              <a:rPr b="0" i="0" u="none" baseline="0" lang="es"/>
              <a:t>La creación/revisión de las normas/procedimientos.</a:t>
            </a:r>
            <a:endParaRPr lang="es" dirty="0"/>
          </a:p>
          <a:p>
            <a:pPr lvl="0" algn="l" rtl="0"/>
            <a:r>
              <a:rPr b="0" i="0" u="none" baseline="0" lang="es"/>
              <a:t>La experiencia adquirida.</a:t>
            </a:r>
            <a:endParaRPr lang="es" dirty="0"/>
          </a:p>
          <a:p>
            <a:pPr lvl="0" algn="l" rtl="0"/>
            <a:endParaRPr lang="es" dirty="0" smtClean="0"/>
          </a:p>
          <a:p>
            <a:pPr marL="0" indent="0" algn="l" rtl="0">
              <a:buNone/>
            </a:pPr>
            <a:endParaRPr lang="es" dirty="0"/>
          </a:p>
          <a:p>
            <a:pPr marL="0" indent="0" algn="l" rtl="0">
              <a:buNone/>
            </a:pPr>
            <a:endParaRPr lang="es" dirty="0"/>
          </a:p>
        </p:txBody>
      </p:sp>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17</a:t>
            </a:fld>
            <a:endParaRPr lang="es" altLang="fr-F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rtl="0">
              <a:spcBef>
                <a:spcPts val="0"/>
              </a:spcBef>
              <a:spcAft>
                <a:spcPts val="0"/>
              </a:spcAft>
              <a:buFont typeface="Lucida Grande"/>
              <a:buNone/>
            </a:pPr>
            <a:endParaRPr lang="es" altLang="fr-FR" sz="800" b="1" dirty="0" smtClean="0">
              <a:solidFill>
                <a:srgbClr val="A90025"/>
              </a:solidFill>
            </a:endParaRPr>
          </a:p>
          <a:p>
            <a:pPr algn="ctr" eaLnBrk="1" hangingPunct="1" rtl="0">
              <a:spcBef>
                <a:spcPts val="0"/>
              </a:spcBef>
              <a:spcAft>
                <a:spcPts val="0"/>
              </a:spcAft>
              <a:buFont typeface="Lucida Grande"/>
              <a:buNone/>
            </a:pPr>
            <a:r>
              <a:rPr sz="2000" b="1" i="0" u="none" baseline="0" lang="es">
                <a:solidFill>
                  <a:srgbClr val="A90025"/>
                </a:solidFill>
              </a:rPr>
              <a:t>En caso de dudas, comuníquenlas sistemáticamente.</a:t>
            </a:r>
          </a:p>
          <a:p>
            <a:pPr algn="ctr" eaLnBrk="1" hangingPunct="1" rtl="0">
              <a:spcBef>
                <a:spcPts val="0"/>
              </a:spcBef>
              <a:spcAft>
                <a:spcPts val="0"/>
              </a:spcAft>
              <a:buFont typeface="Lucida Grande"/>
              <a:buNone/>
            </a:pPr>
            <a:r>
              <a:rPr sz="2000" b="1" i="0" u="none" baseline="0" lang="es">
                <a:solidFill>
                  <a:srgbClr val="A90025"/>
                </a:solidFill>
              </a:rPr>
              <a:t>No decir nada acerca de un riesgo mayor no los convertirá en héroes, aunque no se haya producido ningún accidente</a:t>
            </a:r>
            <a:endParaRPr lang="es" sz="2000" b="1" dirty="0" smtClean="0">
              <a:solidFill>
                <a:srgbClr val="A90025"/>
              </a:solidFill>
            </a:endParaRPr>
          </a:p>
          <a:p>
            <a:pPr algn="ctr" eaLnBrk="1" hangingPunct="1" rtl="0">
              <a:spcBef>
                <a:spcPts val="0"/>
              </a:spcBef>
              <a:spcAft>
                <a:spcPts val="0"/>
              </a:spcAft>
              <a:buFont typeface="Lucida Grande"/>
              <a:buNone/>
            </a:pPr>
            <a:endParaRPr lang="es"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1356065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es"/>
              <a:t>La entrevista individual anual y H3SE</a:t>
            </a:r>
            <a:endParaRPr lang="es" dirty="0"/>
          </a:p>
        </p:txBody>
      </p:sp>
      <p:sp>
        <p:nvSpPr>
          <p:cNvPr id="3" name="Espace réservé du texte 2"/>
          <p:cNvSpPr>
            <a:spLocks noGrp="1"/>
          </p:cNvSpPr>
          <p:nvPr>
            <p:ph type="body" sz="quarter" idx="12"/>
          </p:nvPr>
        </p:nvSpPr>
        <p:spPr/>
        <p:txBody>
          <a:bodyPr/>
          <a:lstStyle/>
          <a:p>
            <a:endParaRPr lang="es" dirty="0" smtClean="0"/>
          </a:p>
          <a:p>
            <a:pPr algn="l" rtl="0"/>
            <a:r>
              <a:rPr b="0" i="0" u="none" baseline="0" lang="es"/>
              <a:t>¿Cuáles son las intenciones de una EIA?</a:t>
            </a:r>
          </a:p>
          <a:p>
            <a:endParaRPr lang="es" dirty="0"/>
          </a:p>
          <a:p>
            <a:endParaRPr lang="es" dirty="0" smtClean="0"/>
          </a:p>
          <a:p>
            <a:endParaRPr lang="es" dirty="0"/>
          </a:p>
          <a:p>
            <a:pPr algn="l" rtl="0"/>
            <a:r>
              <a:rPr b="0" i="0" u="none" baseline="0" lang="es"/>
              <a:t>¿Se integra un aspecto H3SE en la EIA?</a:t>
            </a:r>
          </a:p>
        </p:txBody>
      </p:sp>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18</a:t>
            </a:fld>
            <a:endParaRPr lang="es"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99357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es"/>
              <a:t>EIA y rendimiento H3SE</a:t>
            </a:r>
            <a:endParaRPr lang="es" dirty="0"/>
          </a:p>
        </p:txBody>
      </p:sp>
      <p:sp>
        <p:nvSpPr>
          <p:cNvPr id="3" name="Espace réservé du texte 2"/>
          <p:cNvSpPr>
            <a:spLocks noGrp="1"/>
          </p:cNvSpPr>
          <p:nvPr>
            <p:ph type="body" sz="quarter" idx="12"/>
          </p:nvPr>
        </p:nvSpPr>
        <p:spPr/>
        <p:txBody>
          <a:bodyPr/>
          <a:lstStyle/>
          <a:p>
            <a:pPr lvl="0" algn="just" rtl="0"/>
            <a:r>
              <a:rPr b="0" i="0" u="none" baseline="0" lang="es"/>
              <a:t>Objetivo H3SE de la EIA: desarrollar el rendimiento H3SE de cada uno.</a:t>
            </a:r>
            <a:endParaRPr lang="es" dirty="0"/>
          </a:p>
          <a:p>
            <a:pPr lvl="0" algn="just" rtl="0"/>
            <a:endParaRPr lang="es" dirty="0" smtClean="0"/>
          </a:p>
          <a:p>
            <a:pPr lvl="0" algn="just" rtl="0"/>
            <a:r>
              <a:rPr b="0" i="0" u="none" baseline="0" lang="es"/>
              <a:t>Alcanzar los objetivos H3SE individuales contribuye al rendimiento H3SE de Total. </a:t>
            </a:r>
            <a:endParaRPr lang="es" dirty="0" smtClean="0"/>
          </a:p>
          <a:p>
            <a:pPr lvl="0" algn="just" rtl="0"/>
            <a:endParaRPr lang="es" dirty="0"/>
          </a:p>
          <a:p>
            <a:pPr lvl="0" algn="just" rtl="0"/>
            <a:r>
              <a:rPr b="0" i="0" u="none" baseline="0" lang="es"/>
              <a:t>Ejemplos de objetivos individuales H3SE en relación con los objetivos H3SE del grupo:</a:t>
            </a:r>
          </a:p>
          <a:p>
            <a:pPr lvl="1" algn="just" rtl="0"/>
            <a:r>
              <a:rPr b="0" i="0" u="none" baseline="0" lang="es"/>
              <a:t>… Ver Manual P5</a:t>
            </a:r>
            <a:endParaRPr lang="es" dirty="0"/>
          </a:p>
          <a:p>
            <a:pPr algn="just" rtl="0"/>
            <a:endParaRPr lang="es" dirty="0"/>
          </a:p>
        </p:txBody>
      </p:sp>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19</a:t>
            </a:fld>
            <a:endParaRPr lang="es"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123010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es"/>
              <a:t>LOS OBJETIVOS DEL MÓDULO</a:t>
            </a:r>
            <a:endParaRPr lang="es" dirty="0"/>
          </a:p>
        </p:txBody>
      </p:sp>
      <p:sp>
        <p:nvSpPr>
          <p:cNvPr id="3" name="Espace réservé du texte 2"/>
          <p:cNvSpPr>
            <a:spLocks noGrp="1"/>
          </p:cNvSpPr>
          <p:nvPr>
            <p:ph type="body" sz="quarter" idx="12"/>
          </p:nvPr>
        </p:nvSpPr>
        <p:spPr/>
        <p:txBody>
          <a:bodyPr/>
          <a:lstStyle/>
          <a:p>
            <a:pPr marL="0" indent="0" algn="just" rtl="0">
              <a:buNone/>
            </a:pPr>
            <a:r>
              <a:rPr b="1" i="0" u="none" baseline="0" lang="es">
                <a:cs typeface="Arial" pitchFamily="34" charset="0"/>
              </a:rPr>
              <a:t>Después de este módulo:</a:t>
            </a:r>
          </a:p>
          <a:p>
            <a:pPr marL="0" indent="0" algn="just" rtl="0">
              <a:buNone/>
            </a:pPr>
            <a:endParaRPr lang="es" altLang="fr-FR" b="1" dirty="0">
              <a:cs typeface="Arial" pitchFamily="34" charset="0"/>
            </a:endParaRPr>
          </a:p>
          <a:p>
            <a:pPr lvl="0" algn="just" rtl="0"/>
            <a:r>
              <a:rPr b="0" i="0" u="none" baseline="0" lang="es"/>
              <a:t>Habrán entendido el valor añadido del trabajo en equipo (colectivo frente a individual).</a:t>
            </a:r>
          </a:p>
          <a:p>
            <a:pPr lvl="0" algn="just" rtl="0"/>
            <a:r>
              <a:rPr b="0" i="0" u="none" baseline="0" lang="es"/>
              <a:t>Habrán entendido la importancia de expresarse en caso de duda sobre la seguridad.</a:t>
            </a:r>
          </a:p>
          <a:p>
            <a:pPr algn="just" rtl="0"/>
            <a:r>
              <a:rPr b="0" i="0" u="none" baseline="0" lang="es"/>
              <a:t>Habrán entendido la importancia del componente HSE durante la EIA y serán capaces de establecer relaciones con los elementos de la política HSE. </a:t>
            </a:r>
          </a:p>
        </p:txBody>
      </p:sp>
      <p:sp>
        <p:nvSpPr>
          <p:cNvPr id="4" name="Espace réservé du pied de page 3"/>
          <p:cNvSpPr>
            <a:spLocks noGrp="1"/>
          </p:cNvSpPr>
          <p:nvPr>
            <p:ph type="ftr" sz="quarter" idx="13"/>
          </p:nvPr>
        </p:nvSpPr>
        <p:spPr/>
        <p:txBody>
          <a:bodyPr/>
          <a:lstStyle/>
          <a:p>
            <a:pPr algn="l" rtl="0">
              <a:defRPr/>
            </a:pPr>
            <a:r>
              <a:rPr b="0" i="0" u="none" baseline="0" lang="es"/>
              <a:t>Kit de integración H3SE - TCG 4.2 – Trabajo en equipo, relación jerarquía/EIA – V2</a:t>
            </a:r>
            <a:endParaRPr lang="es" altLang="fr-FR" dirty="0"/>
          </a:p>
        </p:txBody>
      </p:sp>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2</a:t>
            </a:fld>
            <a:endParaRPr lang="es" altLang="fr-FR"/>
          </a:p>
        </p:txBody>
      </p:sp>
    </p:spTree>
    <p:extLst>
      <p:ext uri="{BB962C8B-B14F-4D97-AF65-F5344CB8AC3E}">
        <p14:creationId xmlns:p14="http://schemas.microsoft.com/office/powerpoint/2010/main" xmlns="" val="181689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es"/>
              <a:t>PELÍCULA: </a:t>
            </a:r>
            <a:r>
              <a:rPr b="1" i="0" u="none" baseline="0" lang="es"/>
              <a:t>La fuerza del colectivo</a:t>
            </a:r>
            <a:endParaRPr lang="es" dirty="0"/>
          </a:p>
        </p:txBody>
      </p:sp>
      <p:sp>
        <p:nvSpPr>
          <p:cNvPr id="15363"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es"/>
              <a:t/>
            </a:r>
            <a:fld id="{4215D2BC-04AE-D046-A716-B7BD56B52070}" type="slidenum">
              <a:rPr>
                <a:solidFill>
                  <a:srgbClr val="898989"/>
                </a:solidFill>
                <a:ea typeface="Helvetica" charset="0"/>
                <a:cs typeface="Helvetica" charset="0"/>
              </a:rPr>
              <a:pPr/>
              <a:t>3</a:t>
            </a:fld>
            <a:endParaRPr lang="es" altLang="fr-FR">
              <a:solidFill>
                <a:srgbClr val="898989"/>
              </a:solidFill>
              <a:ea typeface="Helvetica" charset="0"/>
              <a:cs typeface="Helvetica" charset="0"/>
            </a:endParaRPr>
          </a:p>
        </p:txBody>
      </p:sp>
      <p:pic>
        <p:nvPicPr>
          <p:cNvPr id="15364" name="Image 5">
            <a:hlinkClick r:id="rId3" action="ppaction://hlinkfile"/>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14388" y="1538288"/>
            <a:ext cx="7504112" cy="421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es"/>
              <a:t>Puntos fuertes del trabajo en equipo</a:t>
            </a:r>
            <a:endParaRPr lang="es" dirty="0"/>
          </a:p>
        </p:txBody>
      </p:sp>
      <p:sp>
        <p:nvSpPr>
          <p:cNvPr id="17410" name="Espace réservé du texte 2"/>
          <p:cNvSpPr>
            <a:spLocks noGrp="1"/>
          </p:cNvSpPr>
          <p:nvPr>
            <p:ph type="body" sz="quarter" idx="12"/>
          </p:nvPr>
        </p:nvSpPr>
        <p:spPr>
          <a:xfrm>
            <a:off x="457200" y="1125538"/>
            <a:ext cx="8218488" cy="5040312"/>
          </a:xfrm>
        </p:spPr>
        <p:txBody>
          <a:bodyPr/>
          <a:lstStyle/>
          <a:p>
            <a:pPr eaLnBrk="1" hangingPunct="1" algn="l" rtl="0"/>
            <a:endParaRPr lang="es" altLang="fr-FR" dirty="0">
              <a:cs typeface="Arial" charset="0"/>
            </a:endParaRPr>
          </a:p>
          <a:p>
            <a:pPr eaLnBrk="1" hangingPunct="1" algn="l" rtl="0"/>
            <a:endParaRPr lang="es" altLang="fr-FR" dirty="0">
              <a:cs typeface="Arial" charset="0"/>
            </a:endParaRPr>
          </a:p>
          <a:p>
            <a:pPr eaLnBrk="1" hangingPunct="1" algn="l" rtl="0"/>
            <a:r>
              <a:rPr b="0" i="0" u="none" baseline="0" lang="es">
                <a:cs typeface="Arial" charset="0"/>
              </a:rPr>
              <a:t>La dimensión de equipo, «la fuerza del colectivo» es una piedra angular de la seguridad:</a:t>
            </a:r>
          </a:p>
          <a:p>
            <a:pPr lvl="1" eaLnBrk="1" hangingPunct="1" algn="l" rtl="0"/>
            <a:endParaRPr lang="es" altLang="fr-FR" dirty="0" smtClean="0">
              <a:cs typeface="Arial" charset="0"/>
            </a:endParaRPr>
          </a:p>
          <a:p>
            <a:pPr lvl="1" eaLnBrk="1" hangingPunct="1" algn="l" rtl="0"/>
            <a:r>
              <a:rPr b="0" i="0" u="none" baseline="0" lang="es">
                <a:cs typeface="Arial" charset="0"/>
              </a:rPr>
              <a:t>Fuerza de la solidaridad </a:t>
            </a:r>
          </a:p>
          <a:p>
            <a:pPr lvl="1" eaLnBrk="1" hangingPunct="1" algn="l" rtl="0"/>
            <a:r>
              <a:rPr b="0" i="0" u="none" baseline="0" lang="es">
                <a:cs typeface="Arial" charset="0"/>
              </a:rPr>
              <a:t>Distintas experiencias</a:t>
            </a:r>
          </a:p>
          <a:p>
            <a:pPr lvl="1" eaLnBrk="1" hangingPunct="1" algn="l" rtl="0"/>
            <a:r>
              <a:rPr b="0" i="0" u="none" baseline="0" lang="es">
                <a:cs typeface="Arial" charset="0"/>
              </a:rPr>
              <a:t>Conocimientos diferentes</a:t>
            </a:r>
          </a:p>
          <a:p>
            <a:pPr lvl="1" eaLnBrk="1" hangingPunct="1" algn="l" rtl="0"/>
            <a:r>
              <a:rPr b="0" i="0" u="none" baseline="0" lang="es">
                <a:cs typeface="Arial" charset="0"/>
              </a:rPr>
              <a:t>Importancia del ojo nuevo</a:t>
            </a:r>
          </a:p>
          <a:p>
            <a:pPr lvl="1" eaLnBrk="1" hangingPunct="1" algn="l" rtl="0"/>
            <a:endParaRPr lang="es" altLang="fr-FR" dirty="0">
              <a:cs typeface="Arial" charset="0"/>
            </a:endParaRPr>
          </a:p>
          <a:p>
            <a:pPr lvl="1" eaLnBrk="1" hangingPunct="1" algn="l" rtl="0"/>
            <a:endParaRPr lang="es" altLang="fr-FR" dirty="0">
              <a:cs typeface="Arial" charset="0"/>
            </a:endParaRPr>
          </a:p>
        </p:txBody>
      </p:sp>
      <p:sp>
        <p:nvSpPr>
          <p:cNvPr id="17412"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es"/>
              <a:t/>
            </a:r>
            <a:fld id="{4CCB4E58-F8DB-F74E-913D-E38EC27657D1}" type="slidenum">
              <a:rPr>
                <a:solidFill>
                  <a:srgbClr val="898989"/>
                </a:solidFill>
                <a:ea typeface="Helvetica" charset="0"/>
                <a:cs typeface="Helvetica" charset="0"/>
              </a:rPr>
              <a:pPr/>
              <a:t>4</a:t>
            </a:fld>
            <a:endParaRPr lang="es"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747210"/>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rtl="0">
              <a:spcBef>
                <a:spcPts val="0"/>
              </a:spcBef>
              <a:spcAft>
                <a:spcPts val="0"/>
              </a:spcAft>
              <a:buFont typeface="Lucida Grande"/>
              <a:buNone/>
            </a:pPr>
            <a:endParaRPr lang="es" altLang="fr-FR" sz="800" b="1" dirty="0" smtClean="0">
              <a:solidFill>
                <a:srgbClr val="A90025"/>
              </a:solidFill>
            </a:endParaRPr>
          </a:p>
          <a:p>
            <a:pPr algn="ctr" eaLnBrk="1" hangingPunct="1" rtl="0">
              <a:spcBef>
                <a:spcPts val="0"/>
              </a:spcBef>
              <a:spcAft>
                <a:spcPts val="0"/>
              </a:spcAft>
              <a:buFont typeface="Lucida Grande"/>
              <a:buNone/>
            </a:pPr>
            <a:r>
              <a:rPr sz="2000" b="1" i="0" u="none" baseline="0" lang="es">
                <a:solidFill>
                  <a:srgbClr val="A90025"/>
                </a:solidFill>
              </a:rPr>
              <a:t>La unión hace la fuerza</a:t>
            </a:r>
          </a:p>
          <a:p>
            <a:pPr algn="ctr" eaLnBrk="1" hangingPunct="1" rtl="0">
              <a:spcBef>
                <a:spcPts val="0"/>
              </a:spcBef>
              <a:spcAft>
                <a:spcPts val="0"/>
              </a:spcAft>
              <a:buFont typeface="Lucida Grande"/>
              <a:buNone/>
            </a:pPr>
            <a:endParaRPr lang="es"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es"/>
              <a:t>PELÍCULA: </a:t>
            </a:r>
            <a:r>
              <a:rPr b="1" i="0" u="none" baseline="0" lang="es"/>
              <a:t>Conformidad con el grupo</a:t>
            </a:r>
            <a:endParaRPr lang="es" dirty="0"/>
          </a:p>
        </p:txBody>
      </p:sp>
      <p:sp>
        <p:nvSpPr>
          <p:cNvPr id="18435"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es"/>
              <a:t/>
            </a:r>
            <a:fld id="{D8A15ECC-B3D1-F24D-8B04-7FD6359570C1}" type="slidenum">
              <a:rPr>
                <a:solidFill>
                  <a:srgbClr val="898989"/>
                </a:solidFill>
                <a:ea typeface="Helvetica" charset="0"/>
                <a:cs typeface="Helvetica" charset="0"/>
              </a:rPr>
              <a:pPr/>
              <a:t>5</a:t>
            </a:fld>
            <a:endParaRPr lang="es" altLang="fr-FR">
              <a:solidFill>
                <a:srgbClr val="898989"/>
              </a:solidFill>
              <a:ea typeface="Helvetica" charset="0"/>
              <a:cs typeface="Helvetica" charset="0"/>
            </a:endParaRPr>
          </a:p>
        </p:txBody>
      </p:sp>
      <p:pic>
        <p:nvPicPr>
          <p:cNvPr id="18436" name="Imag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2075" y="1250950"/>
            <a:ext cx="6408738"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es"/>
              <a:t>Factores de influencia</a:t>
            </a:r>
            <a:endParaRPr lang="es" dirty="0"/>
          </a:p>
        </p:txBody>
      </p:sp>
      <p:sp>
        <p:nvSpPr>
          <p:cNvPr id="19458" name="Espace réservé du texte 2"/>
          <p:cNvSpPr>
            <a:spLocks noGrp="1"/>
          </p:cNvSpPr>
          <p:nvPr>
            <p:ph type="body" sz="quarter" idx="12"/>
          </p:nvPr>
        </p:nvSpPr>
        <p:spPr>
          <a:xfrm>
            <a:off x="457200" y="1125538"/>
            <a:ext cx="8218488" cy="5040312"/>
          </a:xfrm>
        </p:spPr>
        <p:txBody>
          <a:bodyPr/>
          <a:lstStyle/>
          <a:p>
            <a:pPr marL="0" indent="0" eaLnBrk="1" hangingPunct="1" algn="l" rtl="0">
              <a:buFont typeface="Lucida Grande" charset="0"/>
              <a:buNone/>
            </a:pPr>
            <a:endParaRPr lang="es" altLang="fr-FR" dirty="0">
              <a:cs typeface="Arial" charset="0"/>
            </a:endParaRPr>
          </a:p>
          <a:p>
            <a:pPr marL="0" indent="0" eaLnBrk="1" hangingPunct="1" algn="l" rtl="0">
              <a:buFont typeface="Lucida Grande" charset="0"/>
              <a:buNone/>
            </a:pPr>
            <a:r>
              <a:rPr b="1" i="0" u="none" baseline="0" lang="es">
                <a:cs typeface="Arial" charset="0"/>
              </a:rPr>
              <a:t>Los comportamientos individuales en un grupo pueden verse influidos por distintos factores:</a:t>
            </a:r>
          </a:p>
          <a:p>
            <a:pPr eaLnBrk="1" hangingPunct="1" algn="l" rtl="0"/>
            <a:endParaRPr lang="es" altLang="fr-FR" dirty="0" smtClean="0">
              <a:cs typeface="Arial" charset="0"/>
            </a:endParaRPr>
          </a:p>
          <a:p>
            <a:pPr marL="361950" indent="-361950" eaLnBrk="1" hangingPunct="1" algn="l" rtl="0"/>
            <a:r>
              <a:rPr b="0" i="0" u="none" baseline="0" lang="es">
                <a:cs typeface="Arial" charset="0"/>
              </a:rPr>
              <a:t>Presión de los colegas</a:t>
            </a:r>
            <a:endParaRPr lang="es" altLang="fr-FR" dirty="0">
              <a:cs typeface="Arial" charset="0"/>
            </a:endParaRPr>
          </a:p>
          <a:p>
            <a:pPr marL="361950" indent="-361950" eaLnBrk="1" hangingPunct="1" algn="l" rtl="0"/>
            <a:r>
              <a:rPr b="0" i="0" u="none" baseline="0" lang="es">
                <a:cs typeface="Arial" charset="0"/>
              </a:rPr>
              <a:t>Búsqueda de reconocimiento de los colegas</a:t>
            </a:r>
          </a:p>
          <a:p>
            <a:pPr marL="361950" indent="-361950" eaLnBrk="1" hangingPunct="1" algn="l" rtl="0"/>
            <a:r>
              <a:rPr b="0" i="0" u="none" baseline="0" lang="es">
                <a:cs typeface="Arial" charset="0"/>
              </a:rPr>
              <a:t>Deseo de impresionar a los demás</a:t>
            </a:r>
          </a:p>
          <a:p>
            <a:pPr marL="361950" indent="-361950" eaLnBrk="1" hangingPunct="1" algn="l" rtl="0"/>
            <a:r>
              <a:rPr b="0" i="0" u="none" baseline="0" lang="es">
                <a:cs typeface="Arial" charset="0"/>
              </a:rPr>
              <a:t>Presión contractual para los contratistas</a:t>
            </a:r>
          </a:p>
          <a:p>
            <a:pPr marL="361950" indent="-361950" eaLnBrk="1" hangingPunct="1" algn="l" rtl="0"/>
            <a:r>
              <a:rPr b="0" i="0" u="none" baseline="0" lang="es">
                <a:cs typeface="Arial" charset="0"/>
              </a:rPr>
              <a:t>Presión cultural (¡el jefe tiene siempre la razón!)</a:t>
            </a:r>
          </a:p>
          <a:p>
            <a:pPr marL="361950" indent="-361950" eaLnBrk="1" hangingPunct="1" algn="l" rtl="0"/>
            <a:r>
              <a:rPr b="0" i="0" u="none" baseline="0" lang="es">
                <a:cs typeface="Arial" charset="0"/>
              </a:rPr>
              <a:t>...</a:t>
            </a:r>
            <a:endParaRPr lang="es" altLang="fr-FR" dirty="0">
              <a:cs typeface="Arial" charset="0"/>
            </a:endParaRPr>
          </a:p>
        </p:txBody>
      </p:sp>
      <p:sp>
        <p:nvSpPr>
          <p:cNvPr id="19460"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es"/>
              <a:t/>
            </a:r>
            <a:fld id="{DD735BBF-5692-544A-B8EF-436380DFFB39}" type="slidenum">
              <a:rPr>
                <a:solidFill>
                  <a:srgbClr val="898989"/>
                </a:solidFill>
                <a:ea typeface="Helvetica" charset="0"/>
                <a:cs typeface="Helvetica" charset="0"/>
              </a:rPr>
              <a:pPr/>
              <a:t>6</a:t>
            </a:fld>
            <a:endParaRPr lang="es" altLang="fr-FR">
              <a:solidFill>
                <a:srgbClr val="898989"/>
              </a:solidFill>
              <a:ea typeface="Helvetica" charset="0"/>
              <a:cs typeface="Helvetica" charset="0"/>
            </a:endParaRP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es"/>
              <a:t>taller</a:t>
            </a:r>
            <a:endParaRPr lang="es" dirty="0"/>
          </a:p>
        </p:txBody>
      </p:sp>
      <p:sp>
        <p:nvSpPr>
          <p:cNvPr id="3" name="Espace réservé du texte 2"/>
          <p:cNvSpPr>
            <a:spLocks noGrp="1"/>
          </p:cNvSpPr>
          <p:nvPr>
            <p:ph type="body" sz="quarter" idx="12"/>
          </p:nvPr>
        </p:nvSpPr>
        <p:spPr/>
        <p:txBody>
          <a:bodyPr/>
          <a:lstStyle/>
          <a:p>
            <a:pPr marL="0" indent="0" algn="ctr" rtl="0">
              <a:buNone/>
            </a:pPr>
            <a:endParaRPr lang="es" sz="2800" b="1" dirty="0" smtClean="0"/>
          </a:p>
          <a:p>
            <a:pPr marL="0" indent="0" algn="ctr" rtl="0">
              <a:buNone/>
            </a:pPr>
            <a:r>
              <a:rPr sz="2800" b="1" i="0" u="none" baseline="0" lang="es"/>
              <a:t>Consigna</a:t>
            </a:r>
            <a:r>
              <a:rPr sz="2400" b="1" i="0" u="none" baseline="0" lang="es"/>
              <a:t>:</a:t>
            </a:r>
          </a:p>
          <a:p>
            <a:pPr marL="0" indent="0" algn="ctr" rtl="0">
              <a:buNone/>
            </a:pPr>
            <a:endParaRPr lang="es" b="1" dirty="0" smtClean="0"/>
          </a:p>
          <a:p>
            <a:pPr marL="0" indent="0" algn="ctr" rtl="0">
              <a:buNone/>
            </a:pPr>
            <a:endParaRPr lang="es" b="1" dirty="0"/>
          </a:p>
          <a:p>
            <a:pPr marL="0" indent="0" algn="ctr" rtl="0">
              <a:buNone/>
            </a:pPr>
            <a:r>
              <a:rPr sz="2400" b="0" i="1" u="none" baseline="0" lang="es"/>
              <a:t>«Anoten los problemas que puede plantear el hecho de aceptar las decisiones de un grupo cuando se tiene la sensación de que algo no va bien»</a:t>
            </a:r>
            <a:endParaRPr lang="es" sz="2400" dirty="0" smtClean="0"/>
          </a:p>
          <a:p>
            <a:pPr marL="0" indent="0" algn="ctr" rtl="0">
              <a:buNone/>
            </a:pPr>
            <a:endParaRPr lang="es" sz="2400" dirty="0"/>
          </a:p>
          <a:p>
            <a:pPr marL="0" indent="0" algn="ctr" rtl="0">
              <a:buNone/>
            </a:pPr>
            <a:endParaRPr lang="es" sz="2400" dirty="0" smtClean="0"/>
          </a:p>
          <a:p>
            <a:pPr marL="0" indent="0" algn="l" rtl="0">
              <a:buNone/>
            </a:pPr>
            <a:r>
              <a:rPr b="0" i="0" u="none" baseline="0" lang="es"/>
              <a:t>Trabajo por pares (10 minutos)</a:t>
            </a:r>
            <a:endParaRPr lang="es" dirty="0" smtClean="0"/>
          </a:p>
          <a:p>
            <a:pPr marL="0" indent="0" algn="l" rtl="0">
              <a:buNone/>
            </a:pPr>
            <a:endParaRPr lang="es" dirty="0"/>
          </a:p>
          <a:p>
            <a:pPr marL="0" indent="0" algn="l" rtl="0">
              <a:buNone/>
            </a:pPr>
            <a:r>
              <a:rPr b="0" i="0" u="none" baseline="0" lang="es"/>
              <a:t>Presentación de un par</a:t>
            </a:r>
            <a:endParaRPr lang="es" dirty="0"/>
          </a:p>
        </p:txBody>
      </p:sp>
      <p:sp>
        <p:nvSpPr>
          <p:cNvPr id="5" name="Espace réservé du numéro de diapositive 4"/>
          <p:cNvSpPr>
            <a:spLocks noGrp="1"/>
          </p:cNvSpPr>
          <p:nvPr>
            <p:ph type="sldNum" sz="quarter" idx="14"/>
          </p:nvPr>
        </p:nvSpPr>
        <p:spPr/>
        <p:txBody>
          <a:bodyPr/>
          <a:lstStyle/>
          <a:p>
            <a:pPr algn="r" rtl="0"/>
            <a:r>
              <a:rPr b="0" i="0" u="none" baseline="0" lang="es"/>
              <a:t/>
            </a:r>
            <a:fld id="{02164524-7C97-8945-A4B0-CAF166782E85}" type="slidenum">
              <a:rPr/>
              <a:pPr/>
              <a:t>7</a:t>
            </a:fld>
            <a:endParaRPr lang="es"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extLst>
      <p:ext uri="{BB962C8B-B14F-4D97-AF65-F5344CB8AC3E}">
        <p14:creationId xmlns:p14="http://schemas.microsoft.com/office/powerpoint/2010/main" xmlns="" val="83215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eaLnBrk="1" hangingPunct="1" algn="l" rtl="0"/>
            <a:r>
              <a:rPr b="1" i="0" u="none" baseline="0" lang="es">
                <a:cs typeface="Arial" charset="0"/>
              </a:rPr>
              <a:t>Los riesgos debidos al efecto de grupo</a:t>
            </a:r>
            <a:endParaRPr lang="es" altLang="fr-FR" dirty="0">
              <a:cs typeface="Arial" charset="0"/>
            </a:endParaRPr>
          </a:p>
        </p:txBody>
      </p:sp>
      <p:sp>
        <p:nvSpPr>
          <p:cNvPr id="20482" name="Espace réservé du texte 2"/>
          <p:cNvSpPr>
            <a:spLocks noGrp="1"/>
          </p:cNvSpPr>
          <p:nvPr>
            <p:ph type="body" sz="quarter" idx="12"/>
          </p:nvPr>
        </p:nvSpPr>
        <p:spPr>
          <a:xfrm>
            <a:off x="457200" y="1125538"/>
            <a:ext cx="8218488" cy="5040312"/>
          </a:xfrm>
        </p:spPr>
        <p:txBody>
          <a:bodyPr/>
          <a:lstStyle/>
          <a:p>
            <a:pPr marL="0" indent="0" eaLnBrk="1" hangingPunct="1" algn="l" rtl="0">
              <a:buFont typeface="Lucida Grande" charset="0"/>
              <a:buNone/>
            </a:pPr>
            <a:endParaRPr lang="es" altLang="fr-FR" dirty="0">
              <a:cs typeface="Arial" charset="0"/>
            </a:endParaRPr>
          </a:p>
          <a:p>
            <a:pPr marL="0" indent="0" eaLnBrk="1" hangingPunct="1" algn="l" rtl="0">
              <a:buFont typeface="Lucida Grande" charset="0"/>
              <a:buNone/>
            </a:pPr>
            <a:r>
              <a:rPr b="1" i="0" u="none" baseline="0" lang="es">
                <a:cs typeface="Arial" charset="0"/>
              </a:rPr>
              <a:t>En caso de duda, no decir ni preguntar nada puede presentar riesgos:</a:t>
            </a:r>
          </a:p>
          <a:p>
            <a:pPr eaLnBrk="1" hangingPunct="1" algn="l" rtl="0"/>
            <a:endParaRPr lang="es" altLang="fr-FR" dirty="0" smtClean="0">
              <a:cs typeface="Arial" charset="0"/>
            </a:endParaRPr>
          </a:p>
          <a:p>
            <a:pPr marL="361950" indent="-361950" eaLnBrk="1" hangingPunct="1" algn="l" rtl="0"/>
            <a:r>
              <a:rPr b="0" i="0" u="none" baseline="0" lang="es">
                <a:cs typeface="Arial" charset="0"/>
              </a:rPr>
              <a:t>Que falle algo de importancia si tiene razón</a:t>
            </a:r>
          </a:p>
          <a:p>
            <a:pPr marL="361950" indent="-361950" eaLnBrk="1" hangingPunct="1" algn="l" rtl="0"/>
            <a:r>
              <a:rPr b="0" i="0" u="none" baseline="0" lang="es">
                <a:cs typeface="Arial" charset="0"/>
              </a:rPr>
              <a:t>Que siga estando convencido de que no puede funcionar</a:t>
            </a:r>
          </a:p>
          <a:p>
            <a:pPr marL="361950" indent="-361950" eaLnBrk="1" hangingPunct="1" algn="l" rtl="0"/>
            <a:r>
              <a:rPr b="0" i="0" u="none" baseline="0" lang="es">
                <a:cs typeface="Arial" charset="0"/>
              </a:rPr>
              <a:t>Que permita que se instaure una mecánica de complacencia</a:t>
            </a:r>
          </a:p>
          <a:p>
            <a:pPr eaLnBrk="1" hangingPunct="1" algn="l" rtl="0"/>
            <a:endParaRPr lang="es" altLang="fr-FR" dirty="0" smtClean="0">
              <a:cs typeface="Arial" charset="0"/>
            </a:endParaRPr>
          </a:p>
        </p:txBody>
      </p:sp>
      <p:sp>
        <p:nvSpPr>
          <p:cNvPr id="20484"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es"/>
              <a:t/>
            </a:r>
            <a:fld id="{F57A35AA-8DB8-1B48-A80A-4BC13F40114E}" type="slidenum">
              <a:rPr>
                <a:solidFill>
                  <a:srgbClr val="898989"/>
                </a:solidFill>
                <a:ea typeface="Helvetica" charset="0"/>
                <a:cs typeface="Helvetica" charset="0"/>
              </a:rPr>
              <a:pPr/>
              <a:t>8</a:t>
            </a:fld>
            <a:endParaRPr lang="es"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rtl="0">
              <a:spcBef>
                <a:spcPts val="0"/>
              </a:spcBef>
              <a:spcAft>
                <a:spcPts val="0"/>
              </a:spcAft>
              <a:buFont typeface="Lucida Grande"/>
              <a:buNone/>
            </a:pPr>
            <a:endParaRPr lang="es" altLang="fr-FR" sz="800" b="1" dirty="0" smtClean="0">
              <a:solidFill>
                <a:srgbClr val="A90025"/>
              </a:solidFill>
            </a:endParaRPr>
          </a:p>
          <a:p>
            <a:pPr algn="ctr" eaLnBrk="1" hangingPunct="1" rtl="0">
              <a:spcBef>
                <a:spcPts val="0"/>
              </a:spcBef>
              <a:spcAft>
                <a:spcPts val="0"/>
              </a:spcAft>
            </a:pPr>
            <a:r>
              <a:rPr sz="2000" b="1" i="0" u="none" baseline="0" lang="es">
                <a:solidFill>
                  <a:srgbClr val="A90025"/>
                </a:solidFill>
              </a:rPr>
              <a:t>Es indispensable que todos los miembros del equipo entiendan completamente las decisiones tomadas por los responsables jerárquicos antes de empezar un trabajo.</a:t>
            </a:r>
            <a:endParaRPr lang="es" sz="2000" b="1" dirty="0" smtClean="0">
              <a:solidFill>
                <a:srgbClr val="A90025"/>
              </a:solidFill>
            </a:endParaRPr>
          </a:p>
          <a:p>
            <a:pPr algn="ctr" eaLnBrk="1" hangingPunct="1" rtl="0">
              <a:spcBef>
                <a:spcPts val="0"/>
              </a:spcBef>
              <a:spcAft>
                <a:spcPts val="0"/>
              </a:spcAft>
              <a:buFont typeface="Lucida Grande"/>
              <a:buNone/>
            </a:pPr>
            <a:endParaRPr lang="es"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es"/>
              <a:t/>
            </a:r>
            <a:fld id="{FD092F57-71BD-CA41-9C69-B3E873ED19C0}" type="slidenum">
              <a:rPr>
                <a:solidFill>
                  <a:srgbClr val="898989"/>
                </a:solidFill>
                <a:ea typeface="Helvetica" charset="0"/>
                <a:cs typeface="Helvetica" charset="0"/>
              </a:rPr>
              <a:pPr/>
              <a:t>9</a:t>
            </a:fld>
            <a:endParaRPr lang="es" altLang="fr-FR">
              <a:solidFill>
                <a:srgbClr val="898989"/>
              </a:solidFill>
              <a:ea typeface="Helvetica" charset="0"/>
              <a:cs typeface="Helvetica" charset="0"/>
            </a:endParaRPr>
          </a:p>
        </p:txBody>
      </p:sp>
      <p:sp>
        <p:nvSpPr>
          <p:cNvPr id="2" name="Titre 1"/>
          <p:cNvSpPr>
            <a:spLocks noGrp="1"/>
          </p:cNvSpPr>
          <p:nvPr>
            <p:ph type="title"/>
          </p:nvPr>
        </p:nvSpPr>
        <p:spPr/>
        <p:txBody>
          <a:bodyPr/>
          <a:lstStyle/>
          <a:p>
            <a:pPr algn="l" rtl="0"/>
            <a:r>
              <a:rPr b="1" i="0" u="none" baseline="0" lang="es"/>
              <a:t>Experimento del plátano</a:t>
            </a:r>
            <a:endParaRPr lang="es" dirty="0"/>
          </a:p>
        </p:txBody>
      </p:sp>
      <p:grpSp>
        <p:nvGrpSpPr>
          <p:cNvPr id="7" name="Group 89"/>
          <p:cNvGrpSpPr/>
          <p:nvPr/>
        </p:nvGrpSpPr>
        <p:grpSpPr>
          <a:xfrm>
            <a:off x="4373618" y="2143116"/>
            <a:ext cx="351149" cy="1144531"/>
            <a:chOff x="4373618" y="2143116"/>
            <a:chExt cx="351149" cy="1144531"/>
          </a:xfrm>
        </p:grpSpPr>
        <p:pic>
          <p:nvPicPr>
            <p:cNvPr id="8" name="Picture 13" descr="banana1.jpg"/>
            <p:cNvPicPr>
              <a:picLocks noChangeAspect="1"/>
            </p:cNvPicPr>
            <p:nvPr/>
          </p:nvPicPr>
          <p:blipFill>
            <a:blip r:embed="rId2" cstate="print"/>
            <a:stretch>
              <a:fillRect/>
            </a:stretch>
          </p:blipFill>
          <p:spPr>
            <a:xfrm rot="18840787">
              <a:off x="4286840" y="2849719"/>
              <a:ext cx="524706" cy="351149"/>
            </a:xfrm>
            <a:prstGeom prst="rect">
              <a:avLst/>
            </a:prstGeom>
          </p:spPr>
        </p:pic>
        <p:sp>
          <p:nvSpPr>
            <p:cNvPr id="9"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grpSp>
      <p:pic>
        <p:nvPicPr>
          <p:cNvPr id="10" name="Picture 65" descr="AG00386_">
            <a:hlinkClick r:id="" action="ppaction://noaction">
              <a:snd r:embed="rId3" name="laser.wav"/>
            </a:hlinkClick>
          </p:cNvPr>
          <p:cNvPicPr>
            <a:picLocks noChangeAspect="1" noChangeArrowheads="1" noCrop="1"/>
          </p:cNvPicPr>
          <p:nvPr/>
        </p:nvPicPr>
        <p:blipFill>
          <a:blip r:embed="rId4" cstate="print"/>
          <a:srcRect/>
          <a:stretch>
            <a:fillRect/>
          </a:stretch>
        </p:blipFill>
        <p:spPr bwMode="auto">
          <a:xfrm>
            <a:off x="714380" y="2377660"/>
            <a:ext cx="1928794" cy="904656"/>
          </a:xfrm>
          <a:prstGeom prst="rect">
            <a:avLst/>
          </a:prstGeom>
          <a:noFill/>
        </p:spPr>
      </p:pic>
      <p:pic>
        <p:nvPicPr>
          <p:cNvPr id="11" name="Picture 9" descr="monkey1.jpg"/>
          <p:cNvPicPr>
            <a:picLocks noChangeAspect="1"/>
          </p:cNvPicPr>
          <p:nvPr/>
        </p:nvPicPr>
        <p:blipFill>
          <a:blip r:embed="rId5" cstate="print"/>
          <a:stretch>
            <a:fillRect/>
          </a:stretch>
        </p:blipFill>
        <p:spPr>
          <a:xfrm>
            <a:off x="2708992" y="3714752"/>
            <a:ext cx="720000" cy="720000"/>
          </a:xfrm>
          <a:prstGeom prst="rect">
            <a:avLst/>
          </a:prstGeom>
        </p:spPr>
      </p:pic>
      <p:grpSp>
        <p:nvGrpSpPr>
          <p:cNvPr id="12" name="Group 44"/>
          <p:cNvGrpSpPr/>
          <p:nvPr/>
        </p:nvGrpSpPr>
        <p:grpSpPr>
          <a:xfrm rot="7823472">
            <a:off x="1435300" y="4341849"/>
            <a:ext cx="3479258" cy="312091"/>
            <a:chOff x="1071538" y="2310819"/>
            <a:chExt cx="3479258" cy="312091"/>
          </a:xfrm>
        </p:grpSpPr>
        <p:sp>
          <p:nvSpPr>
            <p:cNvPr id="13" name="Rectangle 12"/>
            <p:cNvSpPr/>
            <p:nvPr/>
          </p:nvSpPr>
          <p:spPr bwMode="auto">
            <a:xfrm>
              <a:off x="1071538" y="2310819"/>
              <a:ext cx="3479258" cy="46611"/>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071538" y="2571744"/>
              <a:ext cx="3334776" cy="5116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11001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25289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39576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53864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68151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82439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196727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11014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25302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39589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53877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68165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82452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296740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11027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25315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39603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53890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68178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82465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396753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5400000">
              <a:off x="411041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grpSp>
      <p:sp>
        <p:nvSpPr>
          <p:cNvPr id="37"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Se metieron a cinco monos en una jaula, en cuya parte superior había suspendido un plátano (fuera de su alcance).</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Se puso una escalera en la jaula, que permitía el acceso al plátano.</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es">
                <a:latin typeface="+mn-lt"/>
              </a:rPr>
              <a:t>Cada vez que un mono intentaba subir la escalera, les echaban a </a:t>
            </a:r>
            <a:r>
              <a:rPr sz="1400" b="1" i="0" u="sng" baseline="0" lang="es">
                <a:latin typeface="+mn-lt"/>
              </a:rPr>
              <a:t>todos</a:t>
            </a:r>
            <a:r>
              <a:rPr sz="1400" b="1" i="0" u="none" baseline="0" lang="es">
                <a:latin typeface="+mn-lt"/>
              </a:rPr>
              <a:t> los monos agua fría</a:t>
            </a:r>
            <a:endParaRPr lang="es" sz="1400" b="1" dirty="0">
              <a:latin typeface="+mn-lt"/>
            </a:endParaRPr>
          </a:p>
        </p:txBody>
      </p:sp>
      <p:pic>
        <p:nvPicPr>
          <p:cNvPr id="38" name="Picture 15" descr="monkey1.jpg"/>
          <p:cNvPicPr>
            <a:picLocks noChangeAspect="1"/>
          </p:cNvPicPr>
          <p:nvPr/>
        </p:nvPicPr>
        <p:blipFill>
          <a:blip r:embed="rId5" cstate="print"/>
          <a:stretch>
            <a:fillRect/>
          </a:stretch>
        </p:blipFill>
        <p:spPr>
          <a:xfrm>
            <a:off x="2857488" y="5072074"/>
            <a:ext cx="720000" cy="720000"/>
          </a:xfrm>
          <a:prstGeom prst="rect">
            <a:avLst/>
          </a:prstGeom>
        </p:spPr>
      </p:pic>
      <p:pic>
        <p:nvPicPr>
          <p:cNvPr id="39" name="Picture 16" descr="monkey1.jpg"/>
          <p:cNvPicPr>
            <a:picLocks noChangeAspect="1"/>
          </p:cNvPicPr>
          <p:nvPr/>
        </p:nvPicPr>
        <p:blipFill>
          <a:blip r:embed="rId5" cstate="print"/>
          <a:stretch>
            <a:fillRect/>
          </a:stretch>
        </p:blipFill>
        <p:spPr>
          <a:xfrm>
            <a:off x="3643306" y="5143512"/>
            <a:ext cx="720000" cy="720000"/>
          </a:xfrm>
          <a:prstGeom prst="rect">
            <a:avLst/>
          </a:prstGeom>
        </p:spPr>
      </p:pic>
      <p:pic>
        <p:nvPicPr>
          <p:cNvPr id="40" name="Picture 17" descr="monkey1.jpg"/>
          <p:cNvPicPr>
            <a:picLocks noChangeAspect="1"/>
          </p:cNvPicPr>
          <p:nvPr/>
        </p:nvPicPr>
        <p:blipFill>
          <a:blip r:embed="rId5" cstate="print"/>
          <a:stretch>
            <a:fillRect/>
          </a:stretch>
        </p:blipFill>
        <p:spPr>
          <a:xfrm>
            <a:off x="4429124" y="5000636"/>
            <a:ext cx="720000" cy="720000"/>
          </a:xfrm>
          <a:prstGeom prst="rect">
            <a:avLst/>
          </a:prstGeom>
        </p:spPr>
      </p:pic>
      <p:pic>
        <p:nvPicPr>
          <p:cNvPr id="41" name="Picture 18" descr="monkey1.jpg"/>
          <p:cNvPicPr>
            <a:picLocks noChangeAspect="1"/>
          </p:cNvPicPr>
          <p:nvPr/>
        </p:nvPicPr>
        <p:blipFill>
          <a:blip r:embed="rId5" cstate="print"/>
          <a:stretch>
            <a:fillRect/>
          </a:stretch>
        </p:blipFill>
        <p:spPr>
          <a:xfrm>
            <a:off x="5143504" y="5214950"/>
            <a:ext cx="720000" cy="720000"/>
          </a:xfrm>
          <a:prstGeom prst="rect">
            <a:avLst/>
          </a:prstGeom>
        </p:spPr>
      </p:pic>
      <p:sp>
        <p:nvSpPr>
          <p:cNvPr id="42" name="Rectangle 41"/>
          <p:cNvSpPr/>
          <p:nvPr/>
        </p:nvSpPr>
        <p:spPr bwMode="auto">
          <a:xfrm>
            <a:off x="500034" y="5929330"/>
            <a:ext cx="5429288" cy="714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500034" y="3286124"/>
            <a:ext cx="1357322" cy="2643206"/>
          </a:xfrm>
          <a:prstGeom prst="rect">
            <a:avLst/>
          </a:prstGeom>
          <a:blipFill>
            <a:blip r:embed="rId8"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es" sz="1800" b="0" i="0" u="none" strike="noStrike" cap="none" normalizeH="0" baseline="0" smtClean="0">
              <a:ln>
                <a:noFill/>
              </a:ln>
              <a:solidFill>
                <a:schemeClr val="tx1"/>
              </a:solidFill>
              <a:effectLst/>
              <a:latin typeface="Arial" charset="0"/>
            </a:endParaRPr>
          </a:p>
        </p:txBody>
      </p:sp>
      <p:sp>
        <p:nvSpPr>
          <p:cNvPr id="60" name="TextBox 8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es">
                <a:latin typeface="Calibri" pitchFamily="34" charset="0"/>
              </a:rPr>
              <a:t>Ref.: Dr. H. Harlow</a:t>
            </a:r>
          </a:p>
          <a:p>
            <a:pPr algn="l" rtl="0"/>
            <a:r>
              <a:rPr sz="1100" b="0" i="0" u="none" baseline="0" lang="es">
                <a:latin typeface="Calibri" pitchFamily="34" charset="0"/>
              </a:rPr>
              <a:t>University of Wisconsin - Madison</a:t>
            </a:r>
            <a:endParaRPr lang="es" sz="1100" dirty="0">
              <a:latin typeface="Calibri" pitchFamily="34" charset="0"/>
            </a:endParaRPr>
          </a:p>
        </p:txBody>
      </p:sp>
      <p:sp>
        <p:nvSpPr>
          <p:cNvPr id="61" name="Rectangle 3"/>
          <p:cNvSpPr txBox="1">
            <a:spLocks noChangeArrowheads="1"/>
          </p:cNvSpPr>
          <p:nvPr/>
        </p:nvSpPr>
        <p:spPr bwMode="auto">
          <a:xfrm>
            <a:off x="6215074" y="2928934"/>
            <a:ext cx="2714644" cy="928694"/>
          </a:xfrm>
          <a:prstGeom prst="rect">
            <a:avLst/>
          </a:prstGeom>
          <a:noFill/>
          <a:ln w="9525">
            <a:solidFill>
              <a:srgbClr val="E20031"/>
            </a:solidFill>
            <a:miter lim="800000"/>
            <a:headEnd/>
            <a:tailEnd/>
          </a:ln>
        </p:spPr>
        <p:txBody>
          <a:bodyPr vert="horz" wrap="square" lIns="72000" tIns="72000" rIns="72000" bIns="72000" numCol="1" anchor="t" anchorCtr="0" compatLnSpc="1">
            <a:prstTxWarp prst="textNoShape">
              <a:avLst/>
            </a:prstTxWarp>
          </a:bodyPr>
          <a:lstStyle/>
          <a:p>
            <a:pPr marR="0" lvl="0" algn="ctr" defTabSz="914400" eaLnBrk="0" latinLnBrk="0" hangingPunct="0" rtl="0">
              <a:lnSpc>
                <a:spcPct val="100000"/>
              </a:lnSpc>
              <a:spcBef>
                <a:spcPts val="600"/>
              </a:spcBef>
              <a:buClr>
                <a:schemeClr val="bg2"/>
              </a:buClr>
              <a:buSzTx/>
              <a:tabLst/>
              <a:defRPr/>
            </a:pPr>
            <a:r>
              <a:rPr sz="1600" kern="0" b="1" i="0" u="none" baseline="0" lang="es">
                <a:solidFill>
                  <a:srgbClr val="E20031"/>
                </a:solidFill>
                <a:latin typeface="Calibri" pitchFamily="34" charset="0"/>
              </a:rPr>
              <a:t>¡Los monos aprendieron rápidamente a permanecer alejados de la escalera!</a:t>
            </a:r>
          </a:p>
        </p:txBody>
      </p:sp>
      <p:sp>
        <p:nvSpPr>
          <p:cNvPr id="62"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es"/>
              <a:t>Kit de integración H3SE - TCG 4.2 – Trabajo en equipo, relación jerarquía/EIA – V2</a:t>
            </a:r>
            <a:endParaRPr lang="es" alt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0" fill="hold"/>
                                        <p:tgtEl>
                                          <p:spTgt spid="38"/>
                                        </p:tgtEl>
                                        <p:attrNameLst>
                                          <p:attrName>ppt_x</p:attrName>
                                        </p:attrNameLst>
                                      </p:cBhvr>
                                      <p:tavLst>
                                        <p:tav tm="0">
                                          <p:val>
                                            <p:strVal val="1+#ppt_w/2"/>
                                          </p:val>
                                        </p:tav>
                                        <p:tav tm="100000">
                                          <p:val>
                                            <p:strVal val="#ppt_x"/>
                                          </p:val>
                                        </p:tav>
                                      </p:tavLst>
                                    </p:anim>
                                    <p:anim calcmode="lin" valueType="num">
                                      <p:cBhvr additive="base">
                                        <p:cTn id="13" dur="20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1+#ppt_w/2"/>
                                          </p:val>
                                        </p:tav>
                                        <p:tav tm="100000">
                                          <p:val>
                                            <p:strVal val="#ppt_x"/>
                                          </p:val>
                                        </p:tav>
                                      </p:tavLst>
                                    </p:anim>
                                    <p:anim calcmode="lin" valueType="num">
                                      <p:cBhvr additive="base">
                                        <p:cTn id="18" dur="20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000" fill="hold"/>
                                        <p:tgtEl>
                                          <p:spTgt spid="41"/>
                                        </p:tgtEl>
                                        <p:attrNameLst>
                                          <p:attrName>ppt_x</p:attrName>
                                        </p:attrNameLst>
                                      </p:cBhvr>
                                      <p:tavLst>
                                        <p:tav tm="0">
                                          <p:val>
                                            <p:strVal val="1+#ppt_w/2"/>
                                          </p:val>
                                        </p:tav>
                                        <p:tav tm="100000">
                                          <p:val>
                                            <p:strVal val="#ppt_x"/>
                                          </p:val>
                                        </p:tav>
                                      </p:tavLst>
                                    </p:anim>
                                    <p:anim calcmode="lin" valueType="num">
                                      <p:cBhvr additive="base">
                                        <p:cTn id="28" dur="20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 fill="hold"/>
                                        <p:tgtEl>
                                          <p:spTgt spid="12"/>
                                        </p:tgtEl>
                                        <p:attrNameLst>
                                          <p:attrName>ppt_x</p:attrName>
                                        </p:attrNameLst>
                                      </p:cBhvr>
                                      <p:tavLst>
                                        <p:tav tm="0">
                                          <p:val>
                                            <p:strVal val="1+#ppt_w/2"/>
                                          </p:val>
                                        </p:tav>
                                        <p:tav tm="100000">
                                          <p:val>
                                            <p:strVal val="#ppt_x"/>
                                          </p:val>
                                        </p:tav>
                                      </p:tavLst>
                                    </p:anim>
                                    <p:anim calcmode="lin" valueType="num">
                                      <p:cBhvr additive="base">
                                        <p:cTn id="33" dur="2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2500"/>
                            </p:stCondLst>
                            <p:childTnLst>
                              <p:par>
                                <p:cTn id="40" presetID="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0-#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1017</TotalTime>
  <Words>1147</Words>
  <Application>Microsoft Office PowerPoint</Application>
  <PresentationFormat>Affichage à l'écran (4:3)</PresentationFormat>
  <Paragraphs>165</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fr_total_modele_rouge_fonce</vt:lpstr>
      <vt:lpstr>Travail en équipe, relation hiérarchie/eia</vt:lpstr>
      <vt:lpstr>LES OBJECTIFS DU MODULE</vt:lpstr>
      <vt:lpstr>FILM : La force du collectif</vt:lpstr>
      <vt:lpstr>Points forts du travail en équipe</vt:lpstr>
      <vt:lpstr>FILM : Conformité au groupe</vt:lpstr>
      <vt:lpstr>Facteurs d’influence</vt:lpstr>
      <vt:lpstr>workshop</vt:lpstr>
      <vt:lpstr>Les risques dus à l’effet de groupe</vt:lpstr>
      <vt:lpstr>Expérience de la banane</vt:lpstr>
      <vt:lpstr>Expérience de la banane</vt:lpstr>
      <vt:lpstr>Expérience de la banane</vt:lpstr>
      <vt:lpstr>Expérience de la banane</vt:lpstr>
      <vt:lpstr>Expérience de la banane</vt:lpstr>
      <vt:lpstr>Expérience de la banane</vt:lpstr>
      <vt:lpstr>RÉUNION DE LANCEMENT</vt:lpstr>
      <vt:lpstr>Ce qui est attendu du manager</vt:lpstr>
      <vt:lpstr>Ce qui est attendu de tous</vt:lpstr>
      <vt:lpstr>L’entretien individuel annuel et le H3SE</vt:lpstr>
      <vt:lpstr>EIA et performance H3SE</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J0023432</cp:lastModifiedBy>
  <cp:revision>63</cp:revision>
  <dcterms:created xsi:type="dcterms:W3CDTF">2015-09-07T13:13:13Z</dcterms:created>
  <dcterms:modified xsi:type="dcterms:W3CDTF">2017-03-23T08:57:42Z</dcterms:modified>
</cp:coreProperties>
</file>