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0.xml" ContentType="application/vnd.openxmlformats-officedocument.presentationml.slideLayout+xml"/>
  <Default Extension="gif" ContentType="image/gif"/>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5" r:id="rId1"/>
  </p:sldMasterIdLst>
  <p:notesMasterIdLst>
    <p:notesMasterId r:id="rId21"/>
  </p:notesMasterIdLst>
  <p:handoutMasterIdLst>
    <p:handoutMasterId r:id="rId22"/>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162">
          <p15:clr>
            <a:srgbClr val="A4A3A4"/>
          </p15:clr>
        </p15:guide>
        <p15:guide id="2" orient="horz" pos="3412">
          <p15:clr>
            <a:srgbClr val="A4A3A4"/>
          </p15:clr>
        </p15:guide>
        <p15:guide id="3" orient="horz" pos="2264">
          <p15:clr>
            <a:srgbClr val="A4A3A4"/>
          </p15:clr>
        </p15:guide>
        <p15:guide id="4" orient="horz" pos="165">
          <p15:clr>
            <a:srgbClr val="A4A3A4"/>
          </p15:clr>
        </p15:guide>
        <p15:guide id="5" orient="horz" pos="2292">
          <p15:clr>
            <a:srgbClr val="A4A3A4"/>
          </p15:clr>
        </p15:guide>
        <p15:guide id="6" pos="756">
          <p15:clr>
            <a:srgbClr val="A4A3A4"/>
          </p15:clr>
        </p15:guide>
        <p15:guide id="7" pos="532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76AF"/>
    <a:srgbClr val="133C75"/>
    <a:srgbClr val="BD2B0B"/>
    <a:srgbClr val="7ABFC0"/>
    <a:srgbClr val="CAEBEA"/>
    <a:srgbClr val="55DD61"/>
    <a:srgbClr val="3AAFC3"/>
    <a:srgbClr val="FFAA00"/>
    <a:srgbClr val="ABCE36"/>
    <a:srgbClr val="00241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38B1855-1B75-4FBE-930C-398BA8C253C6}" styleName="Style à thème 2 - Accentuation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8" autoAdjust="0"/>
    <p:restoredTop sz="94692" autoAdjust="0"/>
  </p:normalViewPr>
  <p:slideViewPr>
    <p:cSldViewPr snapToObjects="1" showGuides="1">
      <p:cViewPr varScale="1">
        <p:scale>
          <a:sx n="102" d="100"/>
          <a:sy n="102" d="100"/>
        </p:scale>
        <p:origin x="-96" y="-156"/>
      </p:cViewPr>
      <p:guideLst>
        <p:guide orient="horz" pos="1162"/>
        <p:guide orient="horz" pos="3412"/>
        <p:guide orient="horz" pos="2264"/>
        <p:guide orient="horz" pos="165"/>
        <p:guide orient="horz" pos="2292"/>
        <p:guide pos="756"/>
        <p:guide pos="532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8026C1A-E9C0-3649-8DE0-0F721770D521}" type="datetimeFigureOut">
              <a:rPr lang="fr-FR" smtClean="0"/>
              <a:pPr/>
              <a:t>21/09/2017</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56351CB-C7E3-8F4F-AA6E-DB407BF173DE}" type="slidenum">
              <a:rPr lang="fr-FR" smtClean="0"/>
              <a:pPr/>
              <a:t>‹N°›</a:t>
            </a:fld>
            <a:endParaRPr lang="fr-FR"/>
          </a:p>
        </p:txBody>
      </p:sp>
    </p:spTree>
    <p:extLst>
      <p:ext uri="{BB962C8B-B14F-4D97-AF65-F5344CB8AC3E}">
        <p14:creationId xmlns:p14="http://schemas.microsoft.com/office/powerpoint/2010/main" xmlns="" val="41562076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B6820A-C1B1-9944-A68D-DA5B884778EE}" type="datetimeFigureOut">
              <a:rPr lang="fr-FR" smtClean="0"/>
              <a:pPr/>
              <a:t>21/09/2017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EBCA58-F001-2A42-AB6A-B366B18E47A3}" type="slidenum">
              <a:rPr lang="fr-FR" smtClean="0"/>
              <a:pPr/>
              <a:t>‹N°›</a:t>
            </a:fld>
            <a:endParaRPr lang="fr-FR"/>
          </a:p>
        </p:txBody>
      </p:sp>
    </p:spTree>
    <p:extLst>
      <p:ext uri="{BB962C8B-B14F-4D97-AF65-F5344CB8AC3E}">
        <p14:creationId xmlns:p14="http://schemas.microsoft.com/office/powerpoint/2010/main" xmlns="" val="227210863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0452A67-6C5B-254E-8E51-961EBCEC8394}" type="slidenum">
              <a:rPr lang="fr-FR" altLang="fr-FR" smtClean="0"/>
              <a:pPr/>
              <a:t>2</a:t>
            </a:fld>
            <a:endParaRPr lang="fr-FR" altLang="fr-FR"/>
          </a:p>
        </p:txBody>
      </p:sp>
    </p:spTree>
    <p:extLst>
      <p:ext uri="{BB962C8B-B14F-4D97-AF65-F5344CB8AC3E}">
        <p14:creationId xmlns="" xmlns:p14="http://schemas.microsoft.com/office/powerpoint/2010/main" val="1256897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6386"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fr-FR" altLang="fr-FR"/>
          </a:p>
        </p:txBody>
      </p:sp>
      <p:sp>
        <p:nvSpPr>
          <p:cNvPr id="16387" name="Espace réservé du numéro de diapositiv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fld id="{A6B8BF3E-8016-644B-BA44-279C3F55DC6E}" type="slidenum">
              <a:rPr lang="fr-FR" altLang="fr-FR">
                <a:latin typeface="Calibri" charset="0"/>
              </a:rPr>
              <a:pPr/>
              <a:t>3</a:t>
            </a:fld>
            <a:endParaRPr lang="fr-FR" altLang="fr-FR">
              <a:latin typeface="Calibri" charset="0"/>
            </a:endParaRPr>
          </a:p>
        </p:txBody>
      </p:sp>
    </p:spTree>
    <p:extLst>
      <p:ext uri="{BB962C8B-B14F-4D97-AF65-F5344CB8AC3E}">
        <p14:creationId xmlns="" xmlns:p14="http://schemas.microsoft.com/office/powerpoint/2010/main" val="658848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fr-FR" sz="1200" kern="1200" dirty="0" smtClean="0">
                <a:solidFill>
                  <a:schemeClr val="tx1"/>
                </a:solidFill>
                <a:effectLst/>
                <a:latin typeface="+mn-lt"/>
                <a:ea typeface="+mn-ea"/>
                <a:cs typeface="+mn-cs"/>
              </a:rPr>
              <a:t>On notera que cet effet de groupe peut avoir des conséquences positives notamment dans le respect des règles élémentaires de sécurité. Mais lorsque c’est un comportement inadapté qui est reproduit par effet de groupe, inverser la tendance est très compliqué, la prise d’initiatives en faveur de la sécurité étant vécue comme une remise en question de la règle tacite.</a:t>
            </a:r>
          </a:p>
          <a:p>
            <a:endParaRPr lang="fr-FR" dirty="0"/>
          </a:p>
        </p:txBody>
      </p:sp>
      <p:sp>
        <p:nvSpPr>
          <p:cNvPr id="4" name="Espace réservé du numéro de diapositive 3"/>
          <p:cNvSpPr>
            <a:spLocks noGrp="1"/>
          </p:cNvSpPr>
          <p:nvPr>
            <p:ph type="sldNum" sz="quarter" idx="10"/>
          </p:nvPr>
        </p:nvSpPr>
        <p:spPr/>
        <p:txBody>
          <a:bodyPr/>
          <a:lstStyle/>
          <a:p>
            <a:fld id="{80452A67-6C5B-254E-8E51-961EBCEC8394}" type="slidenum">
              <a:rPr lang="fr-FR" altLang="fr-FR" smtClean="0"/>
              <a:pPr/>
              <a:t>14</a:t>
            </a:fld>
            <a:endParaRPr lang="fr-FR" altLang="fr-FR"/>
          </a:p>
        </p:txBody>
      </p:sp>
    </p:spTree>
    <p:extLst>
      <p:ext uri="{BB962C8B-B14F-4D97-AF65-F5344CB8AC3E}">
        <p14:creationId xmlns="" xmlns:p14="http://schemas.microsoft.com/office/powerpoint/2010/main" val="11914282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2" name="Rectangle 1"/>
          <p:cNvSpPr/>
          <p:nvPr userDrawn="1"/>
        </p:nvSpPr>
        <p:spPr>
          <a:xfrm>
            <a:off x="-2433" y="0"/>
            <a:ext cx="9146433" cy="68580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5" name="Titre 4"/>
          <p:cNvSpPr>
            <a:spLocks noGrp="1"/>
          </p:cNvSpPr>
          <p:nvPr>
            <p:ph type="title"/>
          </p:nvPr>
        </p:nvSpPr>
        <p:spPr>
          <a:xfrm>
            <a:off x="1188000" y="2106000"/>
            <a:ext cx="7276629" cy="1487487"/>
          </a:xfrm>
        </p:spPr>
        <p:txBody>
          <a:bodyPr lIns="0" rIns="0" anchor="b">
            <a:noAutofit/>
          </a:bodyPr>
          <a:lstStyle>
            <a:lvl1pPr>
              <a:defRPr sz="3200">
                <a:solidFill>
                  <a:schemeClr val="bg1"/>
                </a:solidFill>
              </a:defRPr>
            </a:lvl1pPr>
          </a:lstStyle>
          <a:p>
            <a:r>
              <a:rPr lang="fr-FR" noProof="0" smtClean="0"/>
              <a:t>Cliquez pour modifier le style du titre</a:t>
            </a:r>
            <a:endParaRPr lang="fr-FR" noProof="0" dirty="0"/>
          </a:p>
        </p:txBody>
      </p:sp>
      <p:sp>
        <p:nvSpPr>
          <p:cNvPr id="16" name="Espace réservé du texte 15"/>
          <p:cNvSpPr>
            <a:spLocks noGrp="1"/>
          </p:cNvSpPr>
          <p:nvPr>
            <p:ph type="body" sz="quarter" idx="10" hasCustomPrompt="1"/>
          </p:nvPr>
        </p:nvSpPr>
        <p:spPr>
          <a:xfrm>
            <a:off x="1188000" y="3639600"/>
            <a:ext cx="7276629" cy="1778000"/>
          </a:xfrm>
        </p:spPr>
        <p:txBody>
          <a:bodyPr lIns="0" rIns="0">
            <a:noAutofit/>
          </a:bodyPr>
          <a:lstStyle>
            <a:lvl1pPr marL="0" indent="0">
              <a:buNone/>
              <a:defRPr>
                <a:solidFill>
                  <a:schemeClr val="bg1"/>
                </a:solidFill>
              </a:defRPr>
            </a:lvl1pPr>
          </a:lstStyle>
          <a:p>
            <a:pPr lvl="0"/>
            <a:r>
              <a:rPr lang="fr-FR" noProof="0" dirty="0" smtClean="0"/>
              <a:t>Cliquez pour modifier les styles des sous-titres du masque</a:t>
            </a:r>
          </a:p>
        </p:txBody>
      </p:sp>
      <p:sp>
        <p:nvSpPr>
          <p:cNvPr id="7" name="Rectangle 6"/>
          <p:cNvSpPr/>
          <p:nvPr userDrawn="1"/>
        </p:nvSpPr>
        <p:spPr>
          <a:xfrm>
            <a:off x="0" y="6750000"/>
            <a:ext cx="9144000" cy="108000"/>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8" name="Image 7" descr="TOTAL_LOGO_bandeau_01_haut_T_RGB.png"/>
          <p:cNvPicPr>
            <a:picLocks noChangeAspect="1"/>
          </p:cNvPicPr>
          <p:nvPr userDrawn="1"/>
        </p:nvPicPr>
        <p:blipFill>
          <a:blip r:embed="rId2"/>
          <a:stretch>
            <a:fillRect/>
          </a:stretch>
        </p:blipFill>
        <p:spPr>
          <a:xfrm>
            <a:off x="1" y="363225"/>
            <a:ext cx="6084167" cy="86093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ans contenu">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p>
            <a:r>
              <a:rPr lang="en-US" noProof="0" smtClean="0"/>
              <a:t>Presentation title - Place and Country - Date Month Day Year</a:t>
            </a:r>
            <a:endParaRPr lang="fr-FR" noProof="0"/>
          </a:p>
        </p:txBody>
      </p:sp>
      <p:sp>
        <p:nvSpPr>
          <p:cNvPr id="4" name="Espace réservé du numéro de diapositive 3"/>
          <p:cNvSpPr>
            <a:spLocks noGrp="1"/>
          </p:cNvSpPr>
          <p:nvPr>
            <p:ph type="sldNum" sz="quarter" idx="11"/>
          </p:nvPr>
        </p:nvSpPr>
        <p:spPr/>
        <p:txBody>
          <a:bodyPr/>
          <a:lstStyle/>
          <a:p>
            <a:fld id="{21F90BE8-D879-4F46-ACF9-7BCC67DCFB75}" type="slidenum">
              <a:rPr lang="fr-FR" smtClean="0"/>
              <a:pPr/>
              <a:t>‹N°›</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noProof="0" smtClean="0"/>
              <a:t>Cliquez pour modifier le style du titre</a:t>
            </a:r>
            <a:endParaRPr lang="fr-FR" noProof="0" dirty="0"/>
          </a:p>
        </p:txBody>
      </p:sp>
      <p:sp>
        <p:nvSpPr>
          <p:cNvPr id="3" name="Espace réservé du pied de page 2"/>
          <p:cNvSpPr>
            <a:spLocks noGrp="1"/>
          </p:cNvSpPr>
          <p:nvPr>
            <p:ph type="ftr" sz="quarter" idx="10"/>
          </p:nvPr>
        </p:nvSpPr>
        <p:spPr/>
        <p:txBody>
          <a:bodyPr/>
          <a:lstStyle/>
          <a:p>
            <a:r>
              <a:rPr lang="en-US" noProof="0" smtClean="0"/>
              <a:t>Presentation title - Place and Country - Date Month Day Year</a:t>
            </a:r>
            <a:endParaRPr lang="fr-FR" noProof="0"/>
          </a:p>
        </p:txBody>
      </p:sp>
      <p:sp>
        <p:nvSpPr>
          <p:cNvPr id="4" name="Espace réservé du numéro de diapositive 3"/>
          <p:cNvSpPr>
            <a:spLocks noGrp="1"/>
          </p:cNvSpPr>
          <p:nvPr>
            <p:ph type="sldNum" sz="quarter" idx="11"/>
          </p:nvPr>
        </p:nvSpPr>
        <p:spPr/>
        <p:txBody>
          <a:bodyPr/>
          <a:lstStyle/>
          <a:p>
            <a:fld id="{21F90BE8-D879-4F46-ACF9-7BCC67DCFB75}" type="slidenum">
              <a:rPr lang="fr-FR" smtClean="0"/>
              <a:pPr/>
              <a:t>‹N°›</a:t>
            </a:fld>
            <a:endParaRPr lang="fr-FR" dirty="0"/>
          </a:p>
        </p:txBody>
      </p:sp>
      <p:sp>
        <p:nvSpPr>
          <p:cNvPr id="6" name="Espace réservé du texte 5"/>
          <p:cNvSpPr>
            <a:spLocks noGrp="1"/>
          </p:cNvSpPr>
          <p:nvPr>
            <p:ph type="body" sz="quarter" idx="12"/>
          </p:nvPr>
        </p:nvSpPr>
        <p:spPr>
          <a:xfrm>
            <a:off x="457200" y="1125538"/>
            <a:ext cx="8218800" cy="5040311"/>
          </a:xfrm>
        </p:spPr>
        <p:txBody>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p:txBody>
      </p:sp>
    </p:spTree>
    <p:extLst>
      <p:ext uri="{BB962C8B-B14F-4D97-AF65-F5344CB8AC3E}">
        <p14:creationId xmlns:p14="http://schemas.microsoft.com/office/powerpoint/2010/main" xmlns="" val="3658184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2493952"/>
            <a:ext cx="7772400" cy="1362075"/>
          </a:xfrm>
        </p:spPr>
        <p:txBody>
          <a:bodyPr anchor="ctr">
            <a:noAutofit/>
          </a:bodyPr>
          <a:lstStyle>
            <a:lvl1pPr algn="l">
              <a:defRPr sz="3200" b="1" cap="all">
                <a:solidFill>
                  <a:schemeClr val="accent3">
                    <a:lumMod val="75000"/>
                  </a:schemeClr>
                </a:solidFill>
              </a:defRPr>
            </a:lvl1pPr>
          </a:lstStyle>
          <a:p>
            <a:r>
              <a:rPr lang="fr-FR" noProof="0" smtClean="0"/>
              <a:t>Cliquez pour modifier le style du titre</a:t>
            </a:r>
            <a:endParaRPr lang="fr-FR" noProof="0" dirty="0"/>
          </a:p>
        </p:txBody>
      </p:sp>
      <p:sp>
        <p:nvSpPr>
          <p:cNvPr id="5" name="Espace réservé du pied de page 4"/>
          <p:cNvSpPr>
            <a:spLocks noGrp="1"/>
          </p:cNvSpPr>
          <p:nvPr>
            <p:ph type="ftr" sz="quarter" idx="11"/>
          </p:nvPr>
        </p:nvSpPr>
        <p:spPr/>
        <p:txBody>
          <a:bodyPr/>
          <a:lstStyle/>
          <a:p>
            <a:r>
              <a:rPr lang="en-US" noProof="0" smtClean="0"/>
              <a:t>Presentation title - Place and Country - Date Month Day Year</a:t>
            </a:r>
            <a:endParaRPr lang="fr-FR" noProof="0"/>
          </a:p>
        </p:txBody>
      </p:sp>
      <p:sp>
        <p:nvSpPr>
          <p:cNvPr id="6" name="Espace réservé du numéro de diapositive 5"/>
          <p:cNvSpPr>
            <a:spLocks noGrp="1"/>
          </p:cNvSpPr>
          <p:nvPr>
            <p:ph type="sldNum" sz="quarter" idx="12"/>
          </p:nvPr>
        </p:nvSpPr>
        <p:spPr/>
        <p:txBody>
          <a:bodyPr/>
          <a:lstStyle/>
          <a:p>
            <a:fld id="{21F90BE8-D879-4F46-ACF9-7BCC67DCFB75}" type="slidenum">
              <a:rPr lang="fr-FR" smtClean="0"/>
              <a:pPr/>
              <a:t>‹N°›</a:t>
            </a:fld>
            <a:endParaRPr lang="fr-FR"/>
          </a:p>
        </p:txBody>
      </p:sp>
      <p:sp>
        <p:nvSpPr>
          <p:cNvPr id="7" name="Rectangle 6"/>
          <p:cNvSpPr/>
          <p:nvPr userDrawn="1"/>
        </p:nvSpPr>
        <p:spPr>
          <a:xfrm>
            <a:off x="8928000" y="0"/>
            <a:ext cx="216000" cy="68580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Helvetica"/>
              <a:cs typeface="Helvetic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noProof="0" smtClean="0"/>
              <a:t>Cliquez pour modifier le style du titre</a:t>
            </a:r>
            <a:endParaRPr lang="fr-FR" noProof="0" dirty="0"/>
          </a:p>
        </p:txBody>
      </p:sp>
      <p:sp>
        <p:nvSpPr>
          <p:cNvPr id="3" name="Espace réservé du contenu 2"/>
          <p:cNvSpPr>
            <a:spLocks noGrp="1"/>
          </p:cNvSpPr>
          <p:nvPr>
            <p:ph sz="half" idx="1"/>
          </p:nvPr>
        </p:nvSpPr>
        <p:spPr>
          <a:xfrm>
            <a:off x="457200" y="1125538"/>
            <a:ext cx="4038600" cy="5000625"/>
          </a:xfrm>
          <a:prstGeom prst="rect">
            <a:avLst/>
          </a:prstGeom>
        </p:spPr>
        <p:txBody>
          <a:bodyPr/>
          <a:lstStyle>
            <a:lvl1pPr>
              <a:defRPr sz="1600"/>
            </a:lvl1pPr>
            <a:lvl2pPr>
              <a:defRPr sz="1400"/>
            </a:lvl2pPr>
            <a:lvl3pPr>
              <a:defRPr sz="1200"/>
            </a:lvl3pPr>
            <a:lvl4pPr marL="1080000" indent="-180000">
              <a:defRPr sz="1200"/>
            </a:lvl4pPr>
            <a:lvl5pPr>
              <a:defRPr sz="1800"/>
            </a:lvl5pPr>
            <a:lvl6pPr>
              <a:defRPr sz="1800"/>
            </a:lvl6pPr>
            <a:lvl7pPr>
              <a:defRPr sz="1800"/>
            </a:lvl7pPr>
            <a:lvl8pPr>
              <a:defRPr sz="1800"/>
            </a:lvl8pPr>
            <a:lvl9pPr>
              <a:defRPr sz="1800"/>
            </a:lvl9p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p:txBody>
      </p:sp>
      <p:sp>
        <p:nvSpPr>
          <p:cNvPr id="4" name="Espace réservé du contenu 3"/>
          <p:cNvSpPr>
            <a:spLocks noGrp="1"/>
          </p:cNvSpPr>
          <p:nvPr>
            <p:ph sz="half" idx="2"/>
          </p:nvPr>
        </p:nvSpPr>
        <p:spPr>
          <a:xfrm>
            <a:off x="4648200" y="1125538"/>
            <a:ext cx="4038600" cy="5000625"/>
          </a:xfrm>
          <a:prstGeom prst="rect">
            <a:avLst/>
          </a:prstGeom>
        </p:spPr>
        <p:txBody>
          <a:bodyPr/>
          <a:lstStyle>
            <a:lvl1pPr>
              <a:defRPr sz="1600"/>
            </a:lvl1pPr>
            <a:lvl2pPr>
              <a:defRPr sz="1400"/>
            </a:lvl2pPr>
            <a:lvl3pPr>
              <a:defRPr sz="1200"/>
            </a:lvl3pPr>
            <a:lvl4pPr>
              <a:defRPr sz="1200"/>
            </a:lvl4pPr>
            <a:lvl5pPr>
              <a:defRPr sz="1800"/>
            </a:lvl5pPr>
            <a:lvl6pPr>
              <a:defRPr sz="1800"/>
            </a:lvl6pPr>
            <a:lvl7pPr>
              <a:defRPr sz="1800"/>
            </a:lvl7pPr>
            <a:lvl8pPr>
              <a:defRPr sz="1800"/>
            </a:lvl8pPr>
            <a:lvl9pPr>
              <a:defRPr sz="1800"/>
            </a:lvl9p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p:txBody>
      </p:sp>
      <p:sp>
        <p:nvSpPr>
          <p:cNvPr id="6" name="Espace réservé du pied de page 5"/>
          <p:cNvSpPr>
            <a:spLocks noGrp="1"/>
          </p:cNvSpPr>
          <p:nvPr>
            <p:ph type="ftr" sz="quarter" idx="11"/>
          </p:nvPr>
        </p:nvSpPr>
        <p:spPr/>
        <p:txBody>
          <a:bodyPr/>
          <a:lstStyle/>
          <a:p>
            <a:r>
              <a:rPr lang="en-US" noProof="0" smtClean="0"/>
              <a:t>Presentation title - Place and Country - Date Month Day Year</a:t>
            </a:r>
            <a:endParaRPr lang="fr-FR" noProof="0" dirty="0"/>
          </a:p>
        </p:txBody>
      </p:sp>
      <p:sp>
        <p:nvSpPr>
          <p:cNvPr id="7" name="Espace réservé du numéro de diapositive 6"/>
          <p:cNvSpPr>
            <a:spLocks noGrp="1"/>
          </p:cNvSpPr>
          <p:nvPr>
            <p:ph type="sldNum" sz="quarter" idx="12"/>
          </p:nvPr>
        </p:nvSpPr>
        <p:spPr/>
        <p:txBody>
          <a:bodyPr/>
          <a:lstStyle/>
          <a:p>
            <a:fld id="{21F90BE8-D879-4F46-ACF9-7BCC67DCFB75}"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phique barr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hasCustomPrompt="1"/>
          </p:nvPr>
        </p:nvSpPr>
        <p:spPr>
          <a:xfrm>
            <a:off x="457200" y="1695600"/>
            <a:ext cx="8218800" cy="4284000"/>
          </a:xfrm>
          <a:prstGeom prst="rect">
            <a:avLst/>
          </a:prstGeom>
        </p:spPr>
        <p:txBody>
          <a:bodyPr/>
          <a:lstStyle>
            <a:lvl1pPr>
              <a:defRPr/>
            </a:lvl1pPr>
          </a:lstStyle>
          <a:p>
            <a:pPr lvl="0"/>
            <a:r>
              <a:rPr lang="fr-FR" dirty="0" smtClean="0"/>
              <a:t>Bar graph</a:t>
            </a:r>
            <a:endParaRPr lang="fr-FR" dirty="0"/>
          </a:p>
        </p:txBody>
      </p:sp>
      <p:sp>
        <p:nvSpPr>
          <p:cNvPr id="5" name="Espace réservé du pied de page 4"/>
          <p:cNvSpPr>
            <a:spLocks noGrp="1"/>
          </p:cNvSpPr>
          <p:nvPr>
            <p:ph type="ftr" sz="quarter" idx="11"/>
          </p:nvPr>
        </p:nvSpPr>
        <p:spPr/>
        <p:txBody>
          <a:bodyPr/>
          <a:lstStyle/>
          <a:p>
            <a:r>
              <a:rPr lang="en-US" smtClean="0"/>
              <a:t>Presentation title - Place and Country - Date Month Day Year</a:t>
            </a:r>
            <a:endParaRPr lang="fr-FR" dirty="0"/>
          </a:p>
        </p:txBody>
      </p:sp>
      <p:sp>
        <p:nvSpPr>
          <p:cNvPr id="6" name="Espace réservé du numéro de diapositive 5"/>
          <p:cNvSpPr>
            <a:spLocks noGrp="1"/>
          </p:cNvSpPr>
          <p:nvPr>
            <p:ph type="sldNum" sz="quarter" idx="12"/>
          </p:nvPr>
        </p:nvSpPr>
        <p:spPr/>
        <p:txBody>
          <a:bodyPr/>
          <a:lstStyle/>
          <a:p>
            <a:fld id="{21F90BE8-D879-4F46-ACF9-7BCC67DCFB75}" type="slidenum">
              <a:rPr lang="fr-FR" smtClean="0"/>
              <a:pPr/>
              <a:t>‹N°›</a:t>
            </a:fld>
            <a:endParaRPr lang="fr-FR"/>
          </a:p>
        </p:txBody>
      </p:sp>
      <p:sp>
        <p:nvSpPr>
          <p:cNvPr id="7" name="Espace réservé du texte 7"/>
          <p:cNvSpPr>
            <a:spLocks noGrp="1"/>
          </p:cNvSpPr>
          <p:nvPr>
            <p:ph type="body" sz="quarter" idx="13" hasCustomPrompt="1"/>
          </p:nvPr>
        </p:nvSpPr>
        <p:spPr>
          <a:xfrm>
            <a:off x="2267744" y="1418400"/>
            <a:ext cx="4608512" cy="338554"/>
          </a:xfrm>
        </p:spPr>
        <p:txBody>
          <a:bodyPr wrap="square" anchor="t" anchorCtr="1">
            <a:spAutoFit/>
          </a:bodyPr>
          <a:lstStyle>
            <a:lvl1pPr algn="ctr">
              <a:buNone/>
              <a:defRPr sz="1600"/>
            </a:lvl1pPr>
          </a:lstStyle>
          <a:p>
            <a:pPr lvl="0"/>
            <a:r>
              <a:rPr lang="fr-FR" dirty="0" smtClean="0"/>
              <a:t>Bar graph </a:t>
            </a:r>
            <a:r>
              <a:rPr lang="fr-FR" dirty="0" err="1" smtClean="0"/>
              <a:t>title</a:t>
            </a:r>
            <a:endParaRPr lang="fr-FR" dirty="0"/>
          </a:p>
        </p:txBody>
      </p:sp>
      <p:sp>
        <p:nvSpPr>
          <p:cNvPr id="8" name="Espace réservé du texte 8"/>
          <p:cNvSpPr>
            <a:spLocks noGrp="1"/>
          </p:cNvSpPr>
          <p:nvPr>
            <p:ph type="body" sz="quarter" idx="14" hasCustomPrompt="1"/>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dirty="0" smtClean="0"/>
              <a:t>Source</a:t>
            </a:r>
          </a:p>
        </p:txBody>
      </p:sp>
    </p:spTree>
    <p:extLst>
      <p:ext uri="{BB962C8B-B14F-4D97-AF65-F5344CB8AC3E}">
        <p14:creationId xmlns:p14="http://schemas.microsoft.com/office/powerpoint/2010/main" xmlns="" val="2300454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ux Graphiques barr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hasCustomPrompt="1"/>
          </p:nvPr>
        </p:nvSpPr>
        <p:spPr>
          <a:xfrm>
            <a:off x="457200" y="972000"/>
            <a:ext cx="8218800" cy="2484000"/>
          </a:xfrm>
          <a:prstGeom prst="rect">
            <a:avLst/>
          </a:prstGeom>
        </p:spPr>
        <p:txBody>
          <a:bodyPr/>
          <a:lstStyle>
            <a:lvl1pPr>
              <a:defRPr/>
            </a:lvl1pPr>
          </a:lstStyle>
          <a:p>
            <a:pPr lvl="0"/>
            <a:r>
              <a:rPr lang="fr-FR" dirty="0" smtClean="0"/>
              <a:t>Bar graph</a:t>
            </a:r>
            <a:endParaRPr lang="fr-FR" dirty="0"/>
          </a:p>
        </p:txBody>
      </p:sp>
      <p:sp>
        <p:nvSpPr>
          <p:cNvPr id="5" name="Espace réservé du pied de page 4"/>
          <p:cNvSpPr>
            <a:spLocks noGrp="1"/>
          </p:cNvSpPr>
          <p:nvPr>
            <p:ph type="ftr" sz="quarter" idx="11"/>
          </p:nvPr>
        </p:nvSpPr>
        <p:spPr/>
        <p:txBody>
          <a:bodyPr/>
          <a:lstStyle/>
          <a:p>
            <a:r>
              <a:rPr lang="en-US" smtClean="0"/>
              <a:t>Presentation title - Place and Country - Date Month Day Year</a:t>
            </a:r>
            <a:endParaRPr lang="fr-FR" dirty="0"/>
          </a:p>
        </p:txBody>
      </p:sp>
      <p:sp>
        <p:nvSpPr>
          <p:cNvPr id="6" name="Espace réservé du numéro de diapositive 5"/>
          <p:cNvSpPr>
            <a:spLocks noGrp="1"/>
          </p:cNvSpPr>
          <p:nvPr>
            <p:ph type="sldNum" sz="quarter" idx="12"/>
          </p:nvPr>
        </p:nvSpPr>
        <p:spPr/>
        <p:txBody>
          <a:bodyPr/>
          <a:lstStyle/>
          <a:p>
            <a:fld id="{21F90BE8-D879-4F46-ACF9-7BCC67DCFB75}" type="slidenum">
              <a:rPr lang="fr-FR" smtClean="0"/>
              <a:pPr/>
              <a:t>‹N°›</a:t>
            </a:fld>
            <a:endParaRPr lang="fr-FR"/>
          </a:p>
        </p:txBody>
      </p:sp>
      <p:sp>
        <p:nvSpPr>
          <p:cNvPr id="8" name="Espace réservé du contenu 2"/>
          <p:cNvSpPr>
            <a:spLocks noGrp="1"/>
          </p:cNvSpPr>
          <p:nvPr>
            <p:ph idx="13" hasCustomPrompt="1"/>
          </p:nvPr>
        </p:nvSpPr>
        <p:spPr>
          <a:xfrm>
            <a:off x="457200" y="3510000"/>
            <a:ext cx="8218800" cy="2484000"/>
          </a:xfrm>
          <a:prstGeom prst="rect">
            <a:avLst/>
          </a:prstGeom>
        </p:spPr>
        <p:txBody>
          <a:bodyPr/>
          <a:lstStyle>
            <a:lvl1pPr>
              <a:defRPr/>
            </a:lvl1pPr>
          </a:lstStyle>
          <a:p>
            <a:pPr lvl="0"/>
            <a:r>
              <a:rPr lang="fr-FR" dirty="0" smtClean="0"/>
              <a:t>Bar graph</a:t>
            </a:r>
            <a:endParaRPr lang="fr-FR" dirty="0"/>
          </a:p>
        </p:txBody>
      </p:sp>
      <p:sp>
        <p:nvSpPr>
          <p:cNvPr id="7" name="Espace réservé du texte 8"/>
          <p:cNvSpPr>
            <a:spLocks noGrp="1"/>
          </p:cNvSpPr>
          <p:nvPr>
            <p:ph type="body" sz="quarter" idx="14" hasCustomPrompt="1"/>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dirty="0" smtClean="0"/>
              <a:t>Source</a:t>
            </a:r>
          </a:p>
        </p:txBody>
      </p:sp>
    </p:spTree>
    <p:extLst>
      <p:ext uri="{BB962C8B-B14F-4D97-AF65-F5344CB8AC3E}">
        <p14:creationId xmlns:p14="http://schemas.microsoft.com/office/powerpoint/2010/main" xmlns="" val="2300454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phique ann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hasCustomPrompt="1"/>
          </p:nvPr>
        </p:nvSpPr>
        <p:spPr>
          <a:xfrm>
            <a:off x="457200" y="1767600"/>
            <a:ext cx="8218800" cy="4248000"/>
          </a:xfrm>
          <a:prstGeom prst="rect">
            <a:avLst/>
          </a:prstGeom>
        </p:spPr>
        <p:txBody>
          <a:bodyPr/>
          <a:lstStyle>
            <a:lvl1pPr>
              <a:defRPr sz="2000"/>
            </a:lvl1pPr>
          </a:lstStyle>
          <a:p>
            <a:pPr lvl="0"/>
            <a:r>
              <a:rPr lang="fr-FR" dirty="0" smtClean="0"/>
              <a:t>Ring graph</a:t>
            </a:r>
          </a:p>
        </p:txBody>
      </p:sp>
      <p:sp>
        <p:nvSpPr>
          <p:cNvPr id="5" name="Espace réservé du pied de page 4"/>
          <p:cNvSpPr>
            <a:spLocks noGrp="1"/>
          </p:cNvSpPr>
          <p:nvPr>
            <p:ph type="ftr" sz="quarter" idx="11"/>
          </p:nvPr>
        </p:nvSpPr>
        <p:spPr/>
        <p:txBody>
          <a:bodyPr/>
          <a:lstStyle/>
          <a:p>
            <a:r>
              <a:rPr lang="en-US" smtClean="0"/>
              <a:t>Presentation title - Place and Country - Date Month Day Year</a:t>
            </a:r>
            <a:endParaRPr lang="fr-FR" dirty="0"/>
          </a:p>
        </p:txBody>
      </p:sp>
      <p:sp>
        <p:nvSpPr>
          <p:cNvPr id="6" name="Espace réservé du numéro de diapositive 5"/>
          <p:cNvSpPr>
            <a:spLocks noGrp="1"/>
          </p:cNvSpPr>
          <p:nvPr>
            <p:ph type="sldNum" sz="quarter" idx="12"/>
          </p:nvPr>
        </p:nvSpPr>
        <p:spPr/>
        <p:txBody>
          <a:bodyPr/>
          <a:lstStyle/>
          <a:p>
            <a:fld id="{21F90BE8-D879-4F46-ACF9-7BCC67DCFB75}" type="slidenum">
              <a:rPr lang="fr-FR" smtClean="0"/>
              <a:pPr/>
              <a:t>‹N°›</a:t>
            </a:fld>
            <a:endParaRPr lang="fr-FR"/>
          </a:p>
        </p:txBody>
      </p:sp>
      <p:sp>
        <p:nvSpPr>
          <p:cNvPr id="8" name="Espace réservé du texte 7"/>
          <p:cNvSpPr>
            <a:spLocks noGrp="1"/>
          </p:cNvSpPr>
          <p:nvPr>
            <p:ph type="body" sz="quarter" idx="13" hasCustomPrompt="1"/>
          </p:nvPr>
        </p:nvSpPr>
        <p:spPr>
          <a:xfrm>
            <a:off x="2267744" y="1418400"/>
            <a:ext cx="4608512" cy="338554"/>
          </a:xfrm>
        </p:spPr>
        <p:txBody>
          <a:bodyPr wrap="square" anchor="t" anchorCtr="1">
            <a:spAutoFit/>
          </a:bodyPr>
          <a:lstStyle>
            <a:lvl1pPr algn="ctr">
              <a:spcBef>
                <a:spcPct val="50000"/>
              </a:spcBef>
              <a:buNone/>
              <a:defRPr sz="1600"/>
            </a:lvl1pPr>
          </a:lstStyle>
          <a:p>
            <a:pPr algn="ctr">
              <a:spcBef>
                <a:spcPct val="50000"/>
              </a:spcBef>
            </a:pPr>
            <a:r>
              <a:rPr lang="en-GB" sz="1600" dirty="0" smtClean="0">
                <a:cs typeface="Arial"/>
              </a:rPr>
              <a:t>Ring graph title</a:t>
            </a:r>
            <a:endParaRPr lang="en-GB" sz="1600" dirty="0">
              <a:cs typeface="Arial"/>
            </a:endParaRPr>
          </a:p>
        </p:txBody>
      </p:sp>
      <p:sp>
        <p:nvSpPr>
          <p:cNvPr id="7" name="Espace réservé du texte 8"/>
          <p:cNvSpPr>
            <a:spLocks noGrp="1"/>
          </p:cNvSpPr>
          <p:nvPr>
            <p:ph type="body" sz="quarter" idx="14" hasCustomPrompt="1"/>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dirty="0" smtClean="0"/>
              <a:t>Source</a:t>
            </a:r>
          </a:p>
        </p:txBody>
      </p:sp>
    </p:spTree>
    <p:extLst>
      <p:ext uri="{BB962C8B-B14F-4D97-AF65-F5344CB8AC3E}">
        <p14:creationId xmlns:p14="http://schemas.microsoft.com/office/powerpoint/2010/main" xmlns="" val="2300454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hasCustomPrompt="1"/>
          </p:nvPr>
        </p:nvSpPr>
        <p:spPr>
          <a:xfrm>
            <a:off x="457200" y="1125538"/>
            <a:ext cx="8218488" cy="4896000"/>
          </a:xfrm>
          <a:prstGeom prst="rect">
            <a:avLst/>
          </a:prstGeom>
        </p:spPr>
        <p:txBody>
          <a:bodyPr anchor="t" anchorCtr="0"/>
          <a:lstStyle>
            <a:lvl1pPr>
              <a:defRPr/>
            </a:lvl1pPr>
          </a:lstStyle>
          <a:p>
            <a:pPr lvl="0"/>
            <a:r>
              <a:rPr lang="fr-FR" dirty="0" smtClean="0"/>
              <a:t>Table</a:t>
            </a:r>
          </a:p>
        </p:txBody>
      </p:sp>
      <p:sp>
        <p:nvSpPr>
          <p:cNvPr id="5" name="Espace réservé du pied de page 4"/>
          <p:cNvSpPr>
            <a:spLocks noGrp="1"/>
          </p:cNvSpPr>
          <p:nvPr>
            <p:ph type="ftr" sz="quarter" idx="11"/>
          </p:nvPr>
        </p:nvSpPr>
        <p:spPr/>
        <p:txBody>
          <a:bodyPr/>
          <a:lstStyle/>
          <a:p>
            <a:r>
              <a:rPr lang="en-US" smtClean="0"/>
              <a:t>Presentation title - Place and Country - Date Month Day Year</a:t>
            </a:r>
            <a:endParaRPr lang="fr-FR" dirty="0"/>
          </a:p>
        </p:txBody>
      </p:sp>
      <p:sp>
        <p:nvSpPr>
          <p:cNvPr id="6" name="Espace réservé du numéro de diapositive 5"/>
          <p:cNvSpPr>
            <a:spLocks noGrp="1"/>
          </p:cNvSpPr>
          <p:nvPr>
            <p:ph type="sldNum" sz="quarter" idx="12"/>
          </p:nvPr>
        </p:nvSpPr>
        <p:spPr/>
        <p:txBody>
          <a:bodyPr/>
          <a:lstStyle/>
          <a:p>
            <a:fld id="{21F90BE8-D879-4F46-ACF9-7BCC67DCFB75}" type="slidenum">
              <a:rPr lang="fr-FR" smtClean="0"/>
              <a:pPr/>
              <a:t>‹N°›</a:t>
            </a:fld>
            <a:endParaRPr lang="fr-FR"/>
          </a:p>
        </p:txBody>
      </p:sp>
      <p:sp>
        <p:nvSpPr>
          <p:cNvPr id="7" name="Espace réservé du texte 8"/>
          <p:cNvSpPr>
            <a:spLocks noGrp="1"/>
          </p:cNvSpPr>
          <p:nvPr>
            <p:ph type="body" sz="quarter" idx="14" hasCustomPrompt="1"/>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dirty="0" smtClean="0"/>
              <a:t>Source</a:t>
            </a:r>
          </a:p>
        </p:txBody>
      </p:sp>
    </p:spTree>
    <p:extLst>
      <p:ext uri="{BB962C8B-B14F-4D97-AF65-F5344CB8AC3E}">
        <p14:creationId xmlns:p14="http://schemas.microsoft.com/office/powerpoint/2010/main" xmlns="" val="2300454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noProof="0" smtClean="0"/>
              <a:t>Cliquez pour modifier le style du titre</a:t>
            </a:r>
            <a:endParaRPr lang="fr-FR" noProof="0" dirty="0"/>
          </a:p>
        </p:txBody>
      </p:sp>
      <p:sp>
        <p:nvSpPr>
          <p:cNvPr id="5" name="Espace réservé du pied de page 4"/>
          <p:cNvSpPr>
            <a:spLocks noGrp="1"/>
          </p:cNvSpPr>
          <p:nvPr>
            <p:ph type="ftr" sz="quarter" idx="11"/>
          </p:nvPr>
        </p:nvSpPr>
        <p:spPr/>
        <p:txBody>
          <a:bodyPr/>
          <a:lstStyle/>
          <a:p>
            <a:r>
              <a:rPr lang="en-US" noProof="0" smtClean="0"/>
              <a:t>Presentation title - Place and Country - Date Month Day Year</a:t>
            </a:r>
            <a:endParaRPr lang="fr-FR" noProof="0"/>
          </a:p>
        </p:txBody>
      </p:sp>
      <p:sp>
        <p:nvSpPr>
          <p:cNvPr id="6" name="Espace réservé du numéro de diapositive 5"/>
          <p:cNvSpPr>
            <a:spLocks noGrp="1"/>
          </p:cNvSpPr>
          <p:nvPr>
            <p:ph type="sldNum" sz="quarter" idx="12"/>
          </p:nvPr>
        </p:nvSpPr>
        <p:spPr/>
        <p:txBody>
          <a:bodyPr/>
          <a:lstStyle/>
          <a:p>
            <a:fld id="{21F90BE8-D879-4F46-ACF9-7BCC67DCFB75}" type="slidenum">
              <a:rPr lang="fr-FR" smtClean="0"/>
              <a:pPr/>
              <a:t>‹N°›</a:t>
            </a:fld>
            <a:endParaRPr lang="fr-FR"/>
          </a:p>
        </p:txBody>
      </p:sp>
    </p:spTree>
    <p:extLst>
      <p:ext uri="{BB962C8B-B14F-4D97-AF65-F5344CB8AC3E}">
        <p14:creationId xmlns:p14="http://schemas.microsoft.com/office/powerpoint/2010/main" xmlns="" val="2957685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18488" cy="635000"/>
          </a:xfrm>
          <a:prstGeom prst="rect">
            <a:avLst/>
          </a:prstGeom>
        </p:spPr>
        <p:txBody>
          <a:bodyPr vert="horz" lIns="91440" tIns="45720" rIns="91440" bIns="45720" rtlCol="0" anchor="t">
            <a:noAutofit/>
          </a:bodyPr>
          <a:lstStyle/>
          <a:p>
            <a:r>
              <a:rPr lang="fr-FR" noProof="0" dirty="0" smtClean="0"/>
              <a:t>Cliquez et modifiez le titre</a:t>
            </a:r>
            <a:endParaRPr lang="fr-FR" noProof="0" dirty="0"/>
          </a:p>
        </p:txBody>
      </p:sp>
      <p:sp>
        <p:nvSpPr>
          <p:cNvPr id="5" name="Espace réservé du pied de page 4"/>
          <p:cNvSpPr>
            <a:spLocks noGrp="1"/>
          </p:cNvSpPr>
          <p:nvPr>
            <p:ph type="ftr" sz="quarter" idx="3"/>
          </p:nvPr>
        </p:nvSpPr>
        <p:spPr>
          <a:xfrm>
            <a:off x="457200" y="6411916"/>
            <a:ext cx="5562600" cy="365125"/>
          </a:xfrm>
          <a:prstGeom prst="rect">
            <a:avLst/>
          </a:prstGeom>
        </p:spPr>
        <p:txBody>
          <a:bodyPr vert="horz" lIns="0" tIns="45720" rIns="91440" bIns="45720" rtlCol="0" anchor="ctr"/>
          <a:lstStyle>
            <a:lvl1pPr algn="l">
              <a:defRPr sz="900">
                <a:solidFill>
                  <a:schemeClr val="tx1"/>
                </a:solidFill>
                <a:latin typeface="+mn-lt"/>
                <a:cs typeface="Helvetica"/>
              </a:defRPr>
            </a:lvl1pPr>
          </a:lstStyle>
          <a:p>
            <a:r>
              <a:rPr lang="en-US" dirty="0" smtClean="0"/>
              <a:t>Presentation title - Place and Country - Date Month Day Year</a:t>
            </a:r>
            <a:endParaRPr lang="fr-FR" dirty="0"/>
          </a:p>
        </p:txBody>
      </p:sp>
      <p:sp>
        <p:nvSpPr>
          <p:cNvPr id="6" name="Espace réservé du numéro de diapositive 5"/>
          <p:cNvSpPr>
            <a:spLocks noGrp="1"/>
          </p:cNvSpPr>
          <p:nvPr>
            <p:ph type="sldNum" sz="quarter" idx="4"/>
          </p:nvPr>
        </p:nvSpPr>
        <p:spPr>
          <a:xfrm>
            <a:off x="6553200" y="6411916"/>
            <a:ext cx="725488" cy="365125"/>
          </a:xfrm>
          <a:prstGeom prst="rect">
            <a:avLst/>
          </a:prstGeom>
        </p:spPr>
        <p:txBody>
          <a:bodyPr vert="horz" lIns="91440" tIns="45720" rIns="91440" bIns="45720" rtlCol="0" anchor="ctr"/>
          <a:lstStyle>
            <a:lvl1pPr algn="r">
              <a:defRPr sz="1200">
                <a:solidFill>
                  <a:schemeClr val="tx1">
                    <a:tint val="75000"/>
                  </a:schemeClr>
                </a:solidFill>
                <a:latin typeface="+mn-lt"/>
                <a:cs typeface="Helvetica"/>
              </a:defRPr>
            </a:lvl1pPr>
          </a:lstStyle>
          <a:p>
            <a:fld id="{21F90BE8-D879-4F46-ACF9-7BCC67DCFB75}" type="slidenum">
              <a:rPr lang="fr-FR" smtClean="0"/>
              <a:pPr/>
              <a:t>‹N°›</a:t>
            </a:fld>
            <a:endParaRPr lang="fr-FR" dirty="0"/>
          </a:p>
        </p:txBody>
      </p:sp>
      <p:sp>
        <p:nvSpPr>
          <p:cNvPr id="7" name="Rectangle 6"/>
          <p:cNvSpPr/>
          <p:nvPr/>
        </p:nvSpPr>
        <p:spPr>
          <a:xfrm>
            <a:off x="9031305" y="0"/>
            <a:ext cx="112695" cy="68580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Helvetica"/>
              <a:cs typeface="Helvetica"/>
            </a:endParaRPr>
          </a:p>
        </p:txBody>
      </p:sp>
      <p:cxnSp>
        <p:nvCxnSpPr>
          <p:cNvPr id="9" name="Connecteur droit 8"/>
          <p:cNvCxnSpPr/>
          <p:nvPr/>
        </p:nvCxnSpPr>
        <p:spPr>
          <a:xfrm>
            <a:off x="457200" y="6311850"/>
            <a:ext cx="8686800" cy="1588"/>
          </a:xfrm>
          <a:prstGeom prst="line">
            <a:avLst/>
          </a:prstGeom>
          <a:ln w="9525" cap="flat" cmpd="sng" algn="ctr">
            <a:solidFill>
              <a:schemeClr val="accent3">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 name="Connecteur droit 11"/>
          <p:cNvCxnSpPr/>
          <p:nvPr/>
        </p:nvCxnSpPr>
        <p:spPr>
          <a:xfrm rot="5400000">
            <a:off x="7334251" y="6594478"/>
            <a:ext cx="365125" cy="1588"/>
          </a:xfrm>
          <a:prstGeom prst="line">
            <a:avLst/>
          </a:prstGeom>
          <a:ln w="6350" cap="flat" cmpd="sng" algn="ctr">
            <a:solidFill>
              <a:schemeClr val="tx1">
                <a:alpha val="70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4" name="Espace réservé du texte 3"/>
          <p:cNvSpPr>
            <a:spLocks noGrp="1"/>
          </p:cNvSpPr>
          <p:nvPr>
            <p:ph type="body" idx="1"/>
          </p:nvPr>
        </p:nvSpPr>
        <p:spPr>
          <a:xfrm>
            <a:off x="457200" y="1124744"/>
            <a:ext cx="8218488" cy="5001420"/>
          </a:xfrm>
          <a:prstGeom prst="rect">
            <a:avLst/>
          </a:prstGeom>
        </p:spPr>
        <p:txBody>
          <a:bodyPr vert="horz" lIns="91440" tIns="45720" rIns="91440" bIns="45720" rtlCol="0">
            <a:normAutofit/>
          </a:bodyPr>
          <a:lstStyle/>
          <a:p>
            <a:pPr lvl="0"/>
            <a:r>
              <a:rPr lang="fr-FR" noProof="0" dirty="0" smtClean="0"/>
              <a:t>Modifiez les styles du texte du masque</a:t>
            </a:r>
          </a:p>
          <a:p>
            <a:pPr lvl="1"/>
            <a:r>
              <a:rPr lang="fr-FR" noProof="0" dirty="0" smtClean="0"/>
              <a:t>Deuxième niveau</a:t>
            </a:r>
          </a:p>
          <a:p>
            <a:pPr lvl="2"/>
            <a:r>
              <a:rPr lang="fr-FR" noProof="0" dirty="0" smtClean="0"/>
              <a:t>Troisième niveau</a:t>
            </a:r>
          </a:p>
          <a:p>
            <a:pPr lvl="3"/>
            <a:r>
              <a:rPr lang="fr-FR" noProof="0" dirty="0" smtClean="0"/>
              <a:t>Quatrième niveau</a:t>
            </a:r>
          </a:p>
        </p:txBody>
      </p:sp>
      <p:pic>
        <p:nvPicPr>
          <p:cNvPr id="11" name="Image 10" descr="TOTAL_ADM.png"/>
          <p:cNvPicPr>
            <a:picLocks noChangeAspect="1"/>
          </p:cNvPicPr>
          <p:nvPr/>
        </p:nvPicPr>
        <p:blipFill>
          <a:blip r:embed="rId12">
            <a:extLst>
              <a:ext uri="{28A0092B-C50C-407E-A947-70E740481C1C}">
                <a14:useLocalDpi xmlns:a14="http://schemas.microsoft.com/office/drawing/2010/main" xmlns="" val="0"/>
              </a:ext>
            </a:extLst>
          </a:blip>
          <a:stretch>
            <a:fillRect/>
          </a:stretch>
        </p:blipFill>
        <p:spPr>
          <a:xfrm>
            <a:off x="7685087" y="6374892"/>
            <a:ext cx="1008000" cy="402149"/>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90" r:id="rId2"/>
    <p:sldLayoutId id="2147483658" r:id="rId3"/>
    <p:sldLayoutId id="2147483659" r:id="rId4"/>
    <p:sldLayoutId id="2147483692" r:id="rId5"/>
    <p:sldLayoutId id="2147483693" r:id="rId6"/>
    <p:sldLayoutId id="2147483694" r:id="rId7"/>
    <p:sldLayoutId id="2147483695" r:id="rId8"/>
    <p:sldLayoutId id="2147483696" r:id="rId9"/>
    <p:sldLayoutId id="2147483697" r:id="rId10"/>
  </p:sldLayoutIdLst>
  <p:hf hdr="0" dt="0"/>
  <p:txStyles>
    <p:titleStyle>
      <a:lvl1pPr algn="l" defTabSz="457200" rtl="0" eaLnBrk="1" latinLnBrk="0" hangingPunct="1">
        <a:spcBef>
          <a:spcPct val="0"/>
        </a:spcBef>
        <a:buNone/>
        <a:defRPr sz="2200" b="1" i="0" kern="1200" cap="all">
          <a:solidFill>
            <a:schemeClr val="accent3">
              <a:lumMod val="75000"/>
            </a:schemeClr>
          </a:solidFill>
          <a:latin typeface="+mj-lt"/>
          <a:ea typeface="+mj-ea"/>
          <a:cs typeface="Arial"/>
        </a:defRPr>
      </a:lvl1pPr>
    </p:titleStyle>
    <p:bodyStyle>
      <a:lvl1pPr marL="285750" indent="-285750" algn="l" defTabSz="457200" rtl="0" eaLnBrk="1" latinLnBrk="0" hangingPunct="1">
        <a:spcBef>
          <a:spcPts val="300"/>
        </a:spcBef>
        <a:spcAft>
          <a:spcPts val="300"/>
        </a:spcAft>
        <a:buClr>
          <a:schemeClr val="accent3">
            <a:lumMod val="75000"/>
          </a:schemeClr>
        </a:buClr>
        <a:buSzPct val="120000"/>
        <a:buFont typeface="Lucida Grande"/>
        <a:buChar char="●"/>
        <a:defRPr sz="2000" kern="1200">
          <a:solidFill>
            <a:schemeClr val="tx1"/>
          </a:solidFill>
          <a:latin typeface="+mn-lt"/>
          <a:ea typeface="+mn-ea"/>
          <a:cs typeface="Arial"/>
        </a:defRPr>
      </a:lvl1pPr>
      <a:lvl2pPr marL="447675" indent="-180975" algn="l" defTabSz="533400" rtl="0" eaLnBrk="1" latinLnBrk="0" hangingPunct="1">
        <a:spcBef>
          <a:spcPts val="300"/>
        </a:spcBef>
        <a:spcAft>
          <a:spcPts val="300"/>
        </a:spcAft>
        <a:buClr>
          <a:schemeClr val="accent3">
            <a:lumMod val="75000"/>
          </a:schemeClr>
        </a:buClr>
        <a:buFont typeface="Lucida Grande"/>
        <a:buChar char="-"/>
        <a:defRPr sz="1800" kern="1200">
          <a:solidFill>
            <a:schemeClr val="tx1"/>
          </a:solidFill>
          <a:latin typeface="+mn-lt"/>
          <a:ea typeface="+mn-ea"/>
          <a:cs typeface="Arial"/>
        </a:defRPr>
      </a:lvl2pPr>
      <a:lvl3pPr marL="806450" indent="-180975" algn="l" defTabSz="457200" rtl="0" eaLnBrk="1" latinLnBrk="0" hangingPunct="1">
        <a:spcBef>
          <a:spcPts val="300"/>
        </a:spcBef>
        <a:spcAft>
          <a:spcPts val="300"/>
        </a:spcAft>
        <a:buClr>
          <a:schemeClr val="accent3">
            <a:lumMod val="75000"/>
          </a:schemeClr>
        </a:buClr>
        <a:buSzPct val="100000"/>
        <a:buFont typeface="Lucida Grande"/>
        <a:buChar char="•"/>
        <a:defRPr sz="1600" kern="1200">
          <a:solidFill>
            <a:schemeClr val="tx1"/>
          </a:solidFill>
          <a:latin typeface="+mn-lt"/>
          <a:ea typeface="+mn-ea"/>
          <a:cs typeface="Arial"/>
        </a:defRPr>
      </a:lvl3pPr>
      <a:lvl4pPr marL="1076325" indent="-171450" algn="l" defTabSz="457200" rtl="0" eaLnBrk="1" latinLnBrk="0" hangingPunct="1">
        <a:spcBef>
          <a:spcPts val="300"/>
        </a:spcBef>
        <a:spcAft>
          <a:spcPts val="300"/>
        </a:spcAft>
        <a:buClr>
          <a:schemeClr val="accent3">
            <a:lumMod val="75000"/>
          </a:schemeClr>
        </a:buClr>
        <a:buSzPct val="80000"/>
        <a:buFont typeface="Lucida Grande"/>
        <a:buChar char="-"/>
        <a:tabLst/>
        <a:defRPr sz="1600" kern="1200">
          <a:solidFill>
            <a:schemeClr val="tx1"/>
          </a:solidFill>
          <a:latin typeface="+mn-lt"/>
          <a:ea typeface="+mn-ea"/>
          <a:cs typeface="Helvetica"/>
        </a:defRPr>
      </a:lvl4pPr>
      <a:lvl5pPr marL="1260000" indent="-180975" algn="l" defTabSz="352425" rtl="0" eaLnBrk="1" latinLnBrk="0" hangingPunct="1">
        <a:spcBef>
          <a:spcPts val="300"/>
        </a:spcBef>
        <a:spcAft>
          <a:spcPts val="300"/>
        </a:spcAft>
        <a:buClr>
          <a:srgbClr val="800000"/>
        </a:buClr>
        <a:buSzPct val="100000"/>
        <a:buFont typeface="Lucida Grande"/>
        <a:buNone/>
        <a:defRPr sz="1600" kern="1200">
          <a:solidFill>
            <a:schemeClr val="tx1"/>
          </a:solidFill>
          <a:latin typeface="+mn-lt"/>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0.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5.jpe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0.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5.jpe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5.jpeg"/><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teriel/L_union_fait_la_Force.mp4"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audio" Target="../media/audio1.wav"/><Relationship Id="rId7"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ZoneTexte 1"/>
          <p:cNvSpPr txBox="1">
            <a:spLocks noChangeArrowheads="1"/>
          </p:cNvSpPr>
          <p:nvPr/>
        </p:nvSpPr>
        <p:spPr bwMode="auto">
          <a:xfrm>
            <a:off x="3200400" y="3276600"/>
            <a:ext cx="18415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fr-FR" altLang="fr-FR"/>
          </a:p>
        </p:txBody>
      </p:sp>
      <p:sp>
        <p:nvSpPr>
          <p:cNvPr id="3" name="Titre 2"/>
          <p:cNvSpPr>
            <a:spLocks noGrp="1"/>
          </p:cNvSpPr>
          <p:nvPr>
            <p:ph type="title"/>
          </p:nvPr>
        </p:nvSpPr>
        <p:spPr>
          <a:xfrm>
            <a:off x="1187450" y="2106613"/>
            <a:ext cx="7277100" cy="1487487"/>
          </a:xfrm>
        </p:spPr>
        <p:txBody>
          <a:bodyPr/>
          <a:lstStyle/>
          <a:p>
            <a:pPr eaLnBrk="1" fontAlgn="auto" hangingPunct="1">
              <a:spcAft>
                <a:spcPts val="0"/>
              </a:spcAft>
              <a:defRPr/>
            </a:pPr>
            <a:r>
              <a:rPr lang="fr-FR" dirty="0" smtClean="0">
                <a:ea typeface="+mj-ea"/>
              </a:rPr>
              <a:t>Travail en équipe,</a:t>
            </a:r>
            <a:br>
              <a:rPr lang="fr-FR" dirty="0" smtClean="0">
                <a:ea typeface="+mj-ea"/>
              </a:rPr>
            </a:br>
            <a:r>
              <a:rPr lang="fr-FR" dirty="0" smtClean="0">
                <a:ea typeface="+mj-ea"/>
              </a:rPr>
              <a:t>relation hiérarchie/</a:t>
            </a:r>
            <a:r>
              <a:rPr lang="fr-FR" dirty="0" err="1" smtClean="0">
                <a:ea typeface="+mj-ea"/>
              </a:rPr>
              <a:t>eia</a:t>
            </a:r>
            <a:endParaRPr lang="fr-FR" dirty="0">
              <a:ea typeface="+mj-ea"/>
            </a:endParaRPr>
          </a:p>
        </p:txBody>
      </p:sp>
      <p:sp>
        <p:nvSpPr>
          <p:cNvPr id="14339" name="Espace réservé du texte 5"/>
          <p:cNvSpPr>
            <a:spLocks noGrp="1"/>
          </p:cNvSpPr>
          <p:nvPr>
            <p:ph type="body" sz="quarter" idx="10"/>
          </p:nvPr>
        </p:nvSpPr>
        <p:spPr>
          <a:xfrm>
            <a:off x="1187450" y="3640138"/>
            <a:ext cx="7277100" cy="1778000"/>
          </a:xfrm>
        </p:spPr>
        <p:txBody>
          <a:bodyPr/>
          <a:lstStyle/>
          <a:p>
            <a:r>
              <a:rPr lang="fr-FR" altLang="fr-FR" dirty="0" smtClean="0">
                <a:cs typeface="Arial" pitchFamily="34" charset="0"/>
              </a:rPr>
              <a:t>Formation Sécurité des Nouveaux Embauchés</a:t>
            </a:r>
          </a:p>
          <a:p>
            <a:pPr eaLnBrk="1" hangingPunct="1"/>
            <a:r>
              <a:rPr lang="fr-FR" altLang="fr-FR" dirty="0" smtClean="0">
                <a:cs typeface="Arial" charset="0"/>
              </a:rPr>
              <a:t>Module </a:t>
            </a:r>
            <a:r>
              <a:rPr lang="fr-FR" altLang="fr-FR" dirty="0">
                <a:cs typeface="Arial" charset="0"/>
              </a:rPr>
              <a:t>TCG 4.2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4294967295"/>
          </p:nvPr>
        </p:nvSpPr>
        <p:spPr>
          <a:xfrm>
            <a:off x="6553200" y="6411913"/>
            <a:ext cx="725488" cy="365125"/>
          </a:xfrm>
          <a:prstGeom prst="rect">
            <a:avLst/>
          </a:prstGeom>
        </p:spPr>
        <p:txBody>
          <a:bodyPr/>
          <a:lstStyle/>
          <a:p>
            <a:fld id="{02164524-7C97-8945-A4B0-CAF166782E85}" type="slidenum">
              <a:rPr lang="fr-FR" altLang="fr-FR" smtClean="0">
                <a:solidFill>
                  <a:srgbClr val="898989"/>
                </a:solidFill>
                <a:latin typeface="Arial" charset="0"/>
                <a:ea typeface="Helvetica" charset="0"/>
                <a:cs typeface="Helvetica" charset="0"/>
              </a:rPr>
              <a:pPr/>
              <a:t>10</a:t>
            </a:fld>
            <a:endParaRPr lang="fr-FR" altLang="fr-FR" dirty="0">
              <a:solidFill>
                <a:srgbClr val="898989"/>
              </a:solidFill>
              <a:latin typeface="Arial" charset="0"/>
              <a:ea typeface="Helvetica" charset="0"/>
              <a:cs typeface="Helvetica" charset="0"/>
            </a:endParaRPr>
          </a:p>
        </p:txBody>
      </p:sp>
      <p:sp>
        <p:nvSpPr>
          <p:cNvPr id="6" name="Right Arrow 80"/>
          <p:cNvSpPr/>
          <p:nvPr/>
        </p:nvSpPr>
        <p:spPr bwMode="auto">
          <a:xfrm rot="10800000">
            <a:off x="5429257" y="4500570"/>
            <a:ext cx="571504" cy="357190"/>
          </a:xfrm>
          <a:prstGeom prst="rightArrow">
            <a:avLst/>
          </a:prstGeom>
          <a:solidFill>
            <a:srgbClr val="92D050"/>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pic>
        <p:nvPicPr>
          <p:cNvPr id="7" name="Picture 9" descr="monkey1.jpg"/>
          <p:cNvPicPr>
            <a:picLocks noChangeAspect="1"/>
          </p:cNvPicPr>
          <p:nvPr/>
        </p:nvPicPr>
        <p:blipFill>
          <a:blip r:embed="rId2" cstate="print"/>
          <a:stretch>
            <a:fillRect/>
          </a:stretch>
        </p:blipFill>
        <p:spPr>
          <a:xfrm>
            <a:off x="2566116" y="5209330"/>
            <a:ext cx="720000" cy="720000"/>
          </a:xfrm>
          <a:prstGeom prst="rect">
            <a:avLst/>
          </a:prstGeom>
        </p:spPr>
      </p:pic>
      <p:grpSp>
        <p:nvGrpSpPr>
          <p:cNvPr id="2" name="Group 44"/>
          <p:cNvGrpSpPr/>
          <p:nvPr/>
        </p:nvGrpSpPr>
        <p:grpSpPr>
          <a:xfrm rot="7823472">
            <a:off x="1435300" y="4341849"/>
            <a:ext cx="3479258" cy="312091"/>
            <a:chOff x="1071538" y="2310819"/>
            <a:chExt cx="3479258" cy="312091"/>
          </a:xfrm>
        </p:grpSpPr>
        <p:sp>
          <p:nvSpPr>
            <p:cNvPr id="9" name="Rectangle 8"/>
            <p:cNvSpPr/>
            <p:nvPr/>
          </p:nvSpPr>
          <p:spPr bwMode="auto">
            <a:xfrm>
              <a:off x="1071538" y="2310819"/>
              <a:ext cx="3479258" cy="46611"/>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 name="Rectangle 9"/>
            <p:cNvSpPr/>
            <p:nvPr/>
          </p:nvSpPr>
          <p:spPr bwMode="auto">
            <a:xfrm>
              <a:off x="1071538" y="2571744"/>
              <a:ext cx="3334776" cy="51166"/>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1" name="Rectangle 10"/>
            <p:cNvSpPr/>
            <p:nvPr/>
          </p:nvSpPr>
          <p:spPr bwMode="auto">
            <a:xfrm rot="5400000">
              <a:off x="1110014"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2" name="Rectangle 11"/>
            <p:cNvSpPr/>
            <p:nvPr/>
          </p:nvSpPr>
          <p:spPr bwMode="auto">
            <a:xfrm rot="5400000">
              <a:off x="1252890"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3" name="Rectangle 12"/>
            <p:cNvSpPr/>
            <p:nvPr/>
          </p:nvSpPr>
          <p:spPr bwMode="auto">
            <a:xfrm rot="5400000">
              <a:off x="1395766"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4" name="Rectangle 13"/>
            <p:cNvSpPr/>
            <p:nvPr/>
          </p:nvSpPr>
          <p:spPr bwMode="auto">
            <a:xfrm rot="5400000">
              <a:off x="1538642"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5" name="Rectangle 14"/>
            <p:cNvSpPr/>
            <p:nvPr/>
          </p:nvSpPr>
          <p:spPr bwMode="auto">
            <a:xfrm rot="5400000">
              <a:off x="1681518"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6" name="Rectangle 15"/>
            <p:cNvSpPr/>
            <p:nvPr/>
          </p:nvSpPr>
          <p:spPr bwMode="auto">
            <a:xfrm rot="5400000">
              <a:off x="1824394"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7" name="Rectangle 16"/>
            <p:cNvSpPr/>
            <p:nvPr/>
          </p:nvSpPr>
          <p:spPr bwMode="auto">
            <a:xfrm rot="5400000">
              <a:off x="1967270"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8" name="Rectangle 17"/>
            <p:cNvSpPr/>
            <p:nvPr/>
          </p:nvSpPr>
          <p:spPr bwMode="auto">
            <a:xfrm rot="5400000">
              <a:off x="2110146"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9" name="Rectangle 18"/>
            <p:cNvSpPr/>
            <p:nvPr/>
          </p:nvSpPr>
          <p:spPr bwMode="auto">
            <a:xfrm rot="5400000">
              <a:off x="2253022"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0" name="Rectangle 19"/>
            <p:cNvSpPr/>
            <p:nvPr/>
          </p:nvSpPr>
          <p:spPr bwMode="auto">
            <a:xfrm rot="5400000">
              <a:off x="2395898"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1" name="Rectangle 20"/>
            <p:cNvSpPr/>
            <p:nvPr/>
          </p:nvSpPr>
          <p:spPr bwMode="auto">
            <a:xfrm rot="5400000">
              <a:off x="2538774"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2" name="Rectangle 21"/>
            <p:cNvSpPr/>
            <p:nvPr/>
          </p:nvSpPr>
          <p:spPr bwMode="auto">
            <a:xfrm rot="5400000">
              <a:off x="2681650"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3" name="Rectangle 22"/>
            <p:cNvSpPr/>
            <p:nvPr/>
          </p:nvSpPr>
          <p:spPr bwMode="auto">
            <a:xfrm rot="5400000">
              <a:off x="2824526"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4" name="Rectangle 23"/>
            <p:cNvSpPr/>
            <p:nvPr/>
          </p:nvSpPr>
          <p:spPr bwMode="auto">
            <a:xfrm rot="5400000">
              <a:off x="2967402"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5" name="Rectangle 24"/>
            <p:cNvSpPr/>
            <p:nvPr/>
          </p:nvSpPr>
          <p:spPr bwMode="auto">
            <a:xfrm rot="5400000">
              <a:off x="3110278"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6" name="Rectangle 25"/>
            <p:cNvSpPr/>
            <p:nvPr/>
          </p:nvSpPr>
          <p:spPr bwMode="auto">
            <a:xfrm rot="5400000">
              <a:off x="3253154"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7" name="Rectangle 26"/>
            <p:cNvSpPr/>
            <p:nvPr/>
          </p:nvSpPr>
          <p:spPr bwMode="auto">
            <a:xfrm rot="5400000">
              <a:off x="3396030"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8" name="Rectangle 27"/>
            <p:cNvSpPr/>
            <p:nvPr/>
          </p:nvSpPr>
          <p:spPr bwMode="auto">
            <a:xfrm rot="5400000">
              <a:off x="3538906"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9" name="Rectangle 28"/>
            <p:cNvSpPr/>
            <p:nvPr/>
          </p:nvSpPr>
          <p:spPr bwMode="auto">
            <a:xfrm rot="5400000">
              <a:off x="3681782"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0" name="Rectangle 29"/>
            <p:cNvSpPr/>
            <p:nvPr/>
          </p:nvSpPr>
          <p:spPr bwMode="auto">
            <a:xfrm rot="5400000">
              <a:off x="3824658"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1" name="Rectangle 30"/>
            <p:cNvSpPr/>
            <p:nvPr/>
          </p:nvSpPr>
          <p:spPr bwMode="auto">
            <a:xfrm rot="5400000">
              <a:off x="3967534"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2" name="Rectangle 31"/>
            <p:cNvSpPr/>
            <p:nvPr/>
          </p:nvSpPr>
          <p:spPr bwMode="auto">
            <a:xfrm rot="5400000">
              <a:off x="4110410"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sp>
        <p:nvSpPr>
          <p:cNvPr id="33" name="Rectangle 3"/>
          <p:cNvSpPr txBox="1">
            <a:spLocks noChangeArrowheads="1"/>
          </p:cNvSpPr>
          <p:nvPr/>
        </p:nvSpPr>
        <p:spPr bwMode="auto">
          <a:xfrm>
            <a:off x="214282" y="1142984"/>
            <a:ext cx="8715436" cy="221457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285750" indent="-285750" eaLnBrk="1" hangingPunct="1">
              <a:spcBef>
                <a:spcPts val="300"/>
              </a:spcBef>
              <a:spcAft>
                <a:spcPts val="300"/>
              </a:spcAft>
              <a:buClr>
                <a:srgbClr val="A90025"/>
              </a:buClr>
              <a:buSzPct val="120000"/>
              <a:buFont typeface="Lucida Grande" charset="0"/>
              <a:buChar char="●"/>
            </a:pPr>
            <a:r>
              <a:rPr lang="fr-FR" sz="1400" b="1" dirty="0">
                <a:latin typeface="+mn-lt"/>
              </a:rPr>
              <a:t>Un des </a:t>
            </a:r>
            <a:r>
              <a:rPr lang="fr-FR" sz="1400" b="1" u="sng" dirty="0">
                <a:latin typeface="+mn-lt"/>
              </a:rPr>
              <a:t>singes “expérimentés”</a:t>
            </a:r>
            <a:r>
              <a:rPr lang="fr-FR" sz="1400" b="1" dirty="0">
                <a:latin typeface="+mn-lt"/>
              </a:rPr>
              <a:t> </a:t>
            </a:r>
            <a:r>
              <a:rPr lang="fr-FR" sz="1400" b="1" dirty="0" smtClean="0">
                <a:latin typeface="+mn-lt"/>
              </a:rPr>
              <a:t>fut </a:t>
            </a:r>
            <a:r>
              <a:rPr lang="fr-FR" sz="1400" b="1" dirty="0">
                <a:latin typeface="+mn-lt"/>
              </a:rPr>
              <a:t>remplacé par un </a:t>
            </a:r>
            <a:r>
              <a:rPr lang="fr-FR" sz="1400" b="1" u="sng" dirty="0">
                <a:latin typeface="+mn-lt"/>
              </a:rPr>
              <a:t>nouveau singe</a:t>
            </a:r>
            <a:r>
              <a:rPr lang="fr-FR" sz="1400" b="1" dirty="0">
                <a:latin typeface="+mn-lt"/>
              </a:rPr>
              <a:t> qui </a:t>
            </a:r>
            <a:r>
              <a:rPr lang="fr-FR" sz="1400" b="1" dirty="0" smtClean="0">
                <a:latin typeface="+mn-lt"/>
              </a:rPr>
              <a:t>n’avait </a:t>
            </a:r>
            <a:r>
              <a:rPr lang="fr-FR" sz="1400" b="1" dirty="0">
                <a:latin typeface="+mn-lt"/>
              </a:rPr>
              <a:t>pas encore appris </a:t>
            </a:r>
            <a:r>
              <a:rPr lang="fr-FR" sz="1400" b="1" u="sng" dirty="0">
                <a:latin typeface="+mn-lt"/>
              </a:rPr>
              <a:t>“la façon dont cela se passe”</a:t>
            </a:r>
          </a:p>
          <a:p>
            <a:pPr marL="285750" indent="-285750" eaLnBrk="1" hangingPunct="1">
              <a:spcBef>
                <a:spcPts val="300"/>
              </a:spcBef>
              <a:spcAft>
                <a:spcPts val="300"/>
              </a:spcAft>
              <a:buClr>
                <a:srgbClr val="A90025"/>
              </a:buClr>
              <a:buSzPct val="120000"/>
              <a:buFont typeface="Lucida Grande" charset="0"/>
              <a:buChar char="●"/>
            </a:pPr>
            <a:r>
              <a:rPr lang="fr-FR" sz="1400" b="1" dirty="0" smtClean="0">
                <a:latin typeface="+mn-lt"/>
              </a:rPr>
              <a:t>Le </a:t>
            </a:r>
            <a:r>
              <a:rPr lang="fr-FR" sz="1400" b="1" dirty="0">
                <a:latin typeface="+mn-lt"/>
              </a:rPr>
              <a:t>nouveau singe </a:t>
            </a:r>
            <a:r>
              <a:rPr lang="fr-FR" sz="1400" b="1" dirty="0" smtClean="0">
                <a:latin typeface="+mn-lt"/>
              </a:rPr>
              <a:t>s’empressa de </a:t>
            </a:r>
            <a:r>
              <a:rPr lang="fr-FR" sz="1400" b="1" dirty="0">
                <a:latin typeface="+mn-lt"/>
              </a:rPr>
              <a:t>monter à l’échelle pour attraper la </a:t>
            </a:r>
            <a:r>
              <a:rPr lang="fr-FR" sz="1400" b="1" dirty="0" smtClean="0">
                <a:latin typeface="+mn-lt"/>
              </a:rPr>
              <a:t>banane.</a:t>
            </a:r>
            <a:endParaRPr lang="fr-FR" sz="1400" b="1" dirty="0">
              <a:latin typeface="+mn-lt"/>
            </a:endParaRPr>
          </a:p>
        </p:txBody>
      </p:sp>
      <p:pic>
        <p:nvPicPr>
          <p:cNvPr id="34" name="Picture 13" descr="banana1.jpg"/>
          <p:cNvPicPr>
            <a:picLocks noChangeAspect="1"/>
          </p:cNvPicPr>
          <p:nvPr/>
        </p:nvPicPr>
        <p:blipFill>
          <a:blip r:embed="rId4" cstate="print"/>
          <a:stretch>
            <a:fillRect/>
          </a:stretch>
        </p:blipFill>
        <p:spPr>
          <a:xfrm rot="18840787">
            <a:off x="4286840" y="2849719"/>
            <a:ext cx="524706" cy="351149"/>
          </a:xfrm>
          <a:prstGeom prst="rect">
            <a:avLst/>
          </a:prstGeom>
        </p:spPr>
      </p:pic>
      <p:pic>
        <p:nvPicPr>
          <p:cNvPr id="35" name="Picture 15" descr="monkey1.jpg"/>
          <p:cNvPicPr>
            <a:picLocks noChangeAspect="1"/>
          </p:cNvPicPr>
          <p:nvPr/>
        </p:nvPicPr>
        <p:blipFill>
          <a:blip r:embed="rId2" cstate="print"/>
          <a:stretch>
            <a:fillRect/>
          </a:stretch>
        </p:blipFill>
        <p:spPr>
          <a:xfrm>
            <a:off x="3351934" y="4857760"/>
            <a:ext cx="720000" cy="720000"/>
          </a:xfrm>
          <a:prstGeom prst="rect">
            <a:avLst/>
          </a:prstGeom>
        </p:spPr>
      </p:pic>
      <p:pic>
        <p:nvPicPr>
          <p:cNvPr id="36" name="Picture 16" descr="monkey1.jpg"/>
          <p:cNvPicPr>
            <a:picLocks noChangeAspect="1"/>
          </p:cNvPicPr>
          <p:nvPr/>
        </p:nvPicPr>
        <p:blipFill>
          <a:blip r:embed="rId2" cstate="print"/>
          <a:stretch>
            <a:fillRect/>
          </a:stretch>
        </p:blipFill>
        <p:spPr>
          <a:xfrm>
            <a:off x="3994876" y="5143512"/>
            <a:ext cx="720000" cy="720000"/>
          </a:xfrm>
          <a:prstGeom prst="rect">
            <a:avLst/>
          </a:prstGeom>
        </p:spPr>
      </p:pic>
      <p:pic>
        <p:nvPicPr>
          <p:cNvPr id="37" name="Picture 17" descr="monkey1.jpg"/>
          <p:cNvPicPr>
            <a:picLocks noChangeAspect="1"/>
          </p:cNvPicPr>
          <p:nvPr/>
        </p:nvPicPr>
        <p:blipFill>
          <a:blip r:embed="rId2" cstate="print"/>
          <a:stretch>
            <a:fillRect/>
          </a:stretch>
        </p:blipFill>
        <p:spPr>
          <a:xfrm>
            <a:off x="4709256" y="4857760"/>
            <a:ext cx="720000" cy="720000"/>
          </a:xfrm>
          <a:prstGeom prst="rect">
            <a:avLst/>
          </a:prstGeom>
        </p:spPr>
      </p:pic>
      <p:pic>
        <p:nvPicPr>
          <p:cNvPr id="38" name="Picture 18" descr="monkey1.jpg"/>
          <p:cNvPicPr>
            <a:picLocks noChangeAspect="1"/>
          </p:cNvPicPr>
          <p:nvPr/>
        </p:nvPicPr>
        <p:blipFill>
          <a:blip r:embed="rId2" cstate="print"/>
          <a:stretch>
            <a:fillRect/>
          </a:stretch>
        </p:blipFill>
        <p:spPr>
          <a:xfrm>
            <a:off x="5566512" y="5143512"/>
            <a:ext cx="720000" cy="720000"/>
          </a:xfrm>
          <a:prstGeom prst="rect">
            <a:avLst/>
          </a:prstGeom>
        </p:spPr>
      </p:pic>
      <p:sp>
        <p:nvSpPr>
          <p:cNvPr id="39" name="Rectangle 38"/>
          <p:cNvSpPr/>
          <p:nvPr/>
        </p:nvSpPr>
        <p:spPr bwMode="auto">
          <a:xfrm>
            <a:off x="500034" y="5929330"/>
            <a:ext cx="5429288" cy="71438"/>
          </a:xfrm>
          <a:prstGeom prst="rect">
            <a:avLst/>
          </a:prstGeom>
          <a:blipFill>
            <a:blip r:embed="rId5"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0" name="Rectangle 39"/>
          <p:cNvSpPr/>
          <p:nvPr/>
        </p:nvSpPr>
        <p:spPr bwMode="auto">
          <a:xfrm>
            <a:off x="1857356"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1" name="Rectangle 40"/>
          <p:cNvSpPr/>
          <p:nvPr/>
        </p:nvSpPr>
        <p:spPr bwMode="auto">
          <a:xfrm>
            <a:off x="2143108"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2" name="Rectangle 41"/>
          <p:cNvSpPr/>
          <p:nvPr/>
        </p:nvSpPr>
        <p:spPr bwMode="auto">
          <a:xfrm>
            <a:off x="2428860"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3" name="Rectangle 42"/>
          <p:cNvSpPr/>
          <p:nvPr/>
        </p:nvSpPr>
        <p:spPr bwMode="auto">
          <a:xfrm>
            <a:off x="2714612"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4" name="Rectangle 43"/>
          <p:cNvSpPr/>
          <p:nvPr/>
        </p:nvSpPr>
        <p:spPr bwMode="auto">
          <a:xfrm>
            <a:off x="3000364"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5" name="Rectangle 44"/>
          <p:cNvSpPr/>
          <p:nvPr/>
        </p:nvSpPr>
        <p:spPr bwMode="auto">
          <a:xfrm>
            <a:off x="3286116"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6" name="Rectangle 45"/>
          <p:cNvSpPr/>
          <p:nvPr/>
        </p:nvSpPr>
        <p:spPr bwMode="auto">
          <a:xfrm>
            <a:off x="3571868"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7" name="Rectangle 46"/>
          <p:cNvSpPr/>
          <p:nvPr/>
        </p:nvSpPr>
        <p:spPr bwMode="auto">
          <a:xfrm>
            <a:off x="3857620"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8" name="Rectangle 47"/>
          <p:cNvSpPr/>
          <p:nvPr/>
        </p:nvSpPr>
        <p:spPr bwMode="auto">
          <a:xfrm>
            <a:off x="4143372"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9" name="Rectangle 48"/>
          <p:cNvSpPr/>
          <p:nvPr/>
        </p:nvSpPr>
        <p:spPr bwMode="auto">
          <a:xfrm>
            <a:off x="4429124"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0" name="Rectangle 49"/>
          <p:cNvSpPr/>
          <p:nvPr/>
        </p:nvSpPr>
        <p:spPr bwMode="auto">
          <a:xfrm>
            <a:off x="4714876"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1" name="Rectangle 50"/>
          <p:cNvSpPr/>
          <p:nvPr/>
        </p:nvSpPr>
        <p:spPr bwMode="auto">
          <a:xfrm>
            <a:off x="5000628"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2" name="Rectangle 51"/>
          <p:cNvSpPr/>
          <p:nvPr/>
        </p:nvSpPr>
        <p:spPr bwMode="auto">
          <a:xfrm>
            <a:off x="5286380"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3" name="Rectangle 52"/>
          <p:cNvSpPr/>
          <p:nvPr/>
        </p:nvSpPr>
        <p:spPr bwMode="auto">
          <a:xfrm>
            <a:off x="5572132"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4" name="Rectangle 53"/>
          <p:cNvSpPr/>
          <p:nvPr/>
        </p:nvSpPr>
        <p:spPr bwMode="auto">
          <a:xfrm>
            <a:off x="5857884"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5" name="Rectangle 54"/>
          <p:cNvSpPr/>
          <p:nvPr/>
        </p:nvSpPr>
        <p:spPr bwMode="auto">
          <a:xfrm>
            <a:off x="1857356" y="3286124"/>
            <a:ext cx="4071966" cy="71438"/>
          </a:xfrm>
          <a:prstGeom prst="rect">
            <a:avLst/>
          </a:prstGeom>
          <a:gradFill flip="none" rotWithShape="1">
            <a:gsLst>
              <a:gs pos="0">
                <a:srgbClr val="8488C4"/>
              </a:gs>
              <a:gs pos="53000">
                <a:srgbClr val="D4DEFF"/>
              </a:gs>
              <a:gs pos="83000">
                <a:srgbClr val="D4DEFF"/>
              </a:gs>
              <a:gs pos="100000">
                <a:srgbClr val="96AB94"/>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6" name="Rectangle 55"/>
          <p:cNvSpPr/>
          <p:nvPr/>
        </p:nvSpPr>
        <p:spPr bwMode="auto">
          <a:xfrm>
            <a:off x="500034" y="3286124"/>
            <a:ext cx="1357322" cy="2643206"/>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7" name="Freeform 86"/>
          <p:cNvSpPr/>
          <p:nvPr/>
        </p:nvSpPr>
        <p:spPr bwMode="auto">
          <a:xfrm>
            <a:off x="4572000" y="2143116"/>
            <a:ext cx="48507" cy="673894"/>
          </a:xfrm>
          <a:custGeom>
            <a:avLst/>
            <a:gdLst>
              <a:gd name="connsiteX0" fmla="*/ 31966 w 48507"/>
              <a:gd name="connsiteY0" fmla="*/ 673894 h 673894"/>
              <a:gd name="connsiteX1" fmla="*/ 27203 w 48507"/>
              <a:gd name="connsiteY1" fmla="*/ 666750 h 673894"/>
              <a:gd name="connsiteX2" fmla="*/ 31966 w 48507"/>
              <a:gd name="connsiteY2" fmla="*/ 628650 h 673894"/>
              <a:gd name="connsiteX3" fmla="*/ 31966 w 48507"/>
              <a:gd name="connsiteY3" fmla="*/ 578644 h 673894"/>
              <a:gd name="connsiteX4" fmla="*/ 34347 w 48507"/>
              <a:gd name="connsiteY4" fmla="*/ 571500 h 673894"/>
              <a:gd name="connsiteX5" fmla="*/ 41491 w 48507"/>
              <a:gd name="connsiteY5" fmla="*/ 566738 h 673894"/>
              <a:gd name="connsiteX6" fmla="*/ 43872 w 48507"/>
              <a:gd name="connsiteY6" fmla="*/ 559594 h 673894"/>
              <a:gd name="connsiteX7" fmla="*/ 39109 w 48507"/>
              <a:gd name="connsiteY7" fmla="*/ 483394 h 673894"/>
              <a:gd name="connsiteX8" fmla="*/ 34347 w 48507"/>
              <a:gd name="connsiteY8" fmla="*/ 466725 h 673894"/>
              <a:gd name="connsiteX9" fmla="*/ 29584 w 48507"/>
              <a:gd name="connsiteY9" fmla="*/ 459582 h 673894"/>
              <a:gd name="connsiteX10" fmla="*/ 27203 w 48507"/>
              <a:gd name="connsiteY10" fmla="*/ 452438 h 673894"/>
              <a:gd name="connsiteX11" fmla="*/ 20059 w 48507"/>
              <a:gd name="connsiteY11" fmla="*/ 438150 h 673894"/>
              <a:gd name="connsiteX12" fmla="*/ 22441 w 48507"/>
              <a:gd name="connsiteY12" fmla="*/ 421482 h 673894"/>
              <a:gd name="connsiteX13" fmla="*/ 29584 w 48507"/>
              <a:gd name="connsiteY13" fmla="*/ 397669 h 673894"/>
              <a:gd name="connsiteX14" fmla="*/ 31966 w 48507"/>
              <a:gd name="connsiteY14" fmla="*/ 385763 h 673894"/>
              <a:gd name="connsiteX15" fmla="*/ 29584 w 48507"/>
              <a:gd name="connsiteY15" fmla="*/ 347663 h 673894"/>
              <a:gd name="connsiteX16" fmla="*/ 27203 w 48507"/>
              <a:gd name="connsiteY16" fmla="*/ 338138 h 673894"/>
              <a:gd name="connsiteX17" fmla="*/ 24822 w 48507"/>
              <a:gd name="connsiteY17" fmla="*/ 283369 h 673894"/>
              <a:gd name="connsiteX18" fmla="*/ 22441 w 48507"/>
              <a:gd name="connsiteY18" fmla="*/ 276225 h 673894"/>
              <a:gd name="connsiteX19" fmla="*/ 20059 w 48507"/>
              <a:gd name="connsiteY19" fmla="*/ 266700 h 673894"/>
              <a:gd name="connsiteX20" fmla="*/ 17678 w 48507"/>
              <a:gd name="connsiteY20" fmla="*/ 223838 h 673894"/>
              <a:gd name="connsiteX21" fmla="*/ 12916 w 48507"/>
              <a:gd name="connsiteY21" fmla="*/ 209550 h 673894"/>
              <a:gd name="connsiteX22" fmla="*/ 10534 w 48507"/>
              <a:gd name="connsiteY22" fmla="*/ 202407 h 673894"/>
              <a:gd name="connsiteX23" fmla="*/ 12916 w 48507"/>
              <a:gd name="connsiteY23" fmla="*/ 180975 h 673894"/>
              <a:gd name="connsiteX24" fmla="*/ 15297 w 48507"/>
              <a:gd name="connsiteY24" fmla="*/ 169069 h 673894"/>
              <a:gd name="connsiteX25" fmla="*/ 17678 w 48507"/>
              <a:gd name="connsiteY25" fmla="*/ 154782 h 673894"/>
              <a:gd name="connsiteX26" fmla="*/ 15297 w 48507"/>
              <a:gd name="connsiteY26" fmla="*/ 85725 h 673894"/>
              <a:gd name="connsiteX27" fmla="*/ 12916 w 48507"/>
              <a:gd name="connsiteY27" fmla="*/ 78582 h 673894"/>
              <a:gd name="connsiteX28" fmla="*/ 5772 w 48507"/>
              <a:gd name="connsiteY28" fmla="*/ 54769 h 673894"/>
              <a:gd name="connsiteX29" fmla="*/ 5772 w 48507"/>
              <a:gd name="connsiteY29" fmla="*/ 0 h 673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8507" h="673894">
                <a:moveTo>
                  <a:pt x="31966" y="673894"/>
                </a:moveTo>
                <a:cubicBezTo>
                  <a:pt x="30378" y="671513"/>
                  <a:pt x="27382" y="669606"/>
                  <a:pt x="27203" y="666750"/>
                </a:cubicBezTo>
                <a:cubicBezTo>
                  <a:pt x="25848" y="645074"/>
                  <a:pt x="27263" y="642754"/>
                  <a:pt x="31966" y="628650"/>
                </a:cubicBezTo>
                <a:cubicBezTo>
                  <a:pt x="29961" y="594578"/>
                  <a:pt x="26167" y="598939"/>
                  <a:pt x="31966" y="578644"/>
                </a:cubicBezTo>
                <a:cubicBezTo>
                  <a:pt x="32656" y="576230"/>
                  <a:pt x="32779" y="573460"/>
                  <a:pt x="34347" y="571500"/>
                </a:cubicBezTo>
                <a:cubicBezTo>
                  <a:pt x="36135" y="569265"/>
                  <a:pt x="39110" y="568325"/>
                  <a:pt x="41491" y="566738"/>
                </a:cubicBezTo>
                <a:cubicBezTo>
                  <a:pt x="42285" y="564357"/>
                  <a:pt x="43872" y="562104"/>
                  <a:pt x="43872" y="559594"/>
                </a:cubicBezTo>
                <a:cubicBezTo>
                  <a:pt x="43872" y="452267"/>
                  <a:pt x="48507" y="516285"/>
                  <a:pt x="39109" y="483394"/>
                </a:cubicBezTo>
                <a:cubicBezTo>
                  <a:pt x="38092" y="479835"/>
                  <a:pt x="36250" y="470530"/>
                  <a:pt x="34347" y="466725"/>
                </a:cubicBezTo>
                <a:cubicBezTo>
                  <a:pt x="33067" y="464165"/>
                  <a:pt x="31172" y="461963"/>
                  <a:pt x="29584" y="459582"/>
                </a:cubicBezTo>
                <a:cubicBezTo>
                  <a:pt x="28790" y="457201"/>
                  <a:pt x="28325" y="454683"/>
                  <a:pt x="27203" y="452438"/>
                </a:cubicBezTo>
                <a:cubicBezTo>
                  <a:pt x="17968" y="433965"/>
                  <a:pt x="26049" y="456114"/>
                  <a:pt x="20059" y="438150"/>
                </a:cubicBezTo>
                <a:cubicBezTo>
                  <a:pt x="20853" y="432594"/>
                  <a:pt x="21437" y="427004"/>
                  <a:pt x="22441" y="421482"/>
                </a:cubicBezTo>
                <a:cubicBezTo>
                  <a:pt x="23881" y="413563"/>
                  <a:pt x="27098" y="405128"/>
                  <a:pt x="29584" y="397669"/>
                </a:cubicBezTo>
                <a:cubicBezTo>
                  <a:pt x="30864" y="393829"/>
                  <a:pt x="31172" y="389732"/>
                  <a:pt x="31966" y="385763"/>
                </a:cubicBezTo>
                <a:cubicBezTo>
                  <a:pt x="31172" y="373063"/>
                  <a:pt x="30850" y="360325"/>
                  <a:pt x="29584" y="347663"/>
                </a:cubicBezTo>
                <a:cubicBezTo>
                  <a:pt x="29258" y="344407"/>
                  <a:pt x="27445" y="341402"/>
                  <a:pt x="27203" y="338138"/>
                </a:cubicBezTo>
                <a:cubicBezTo>
                  <a:pt x="25853" y="319914"/>
                  <a:pt x="26223" y="301589"/>
                  <a:pt x="24822" y="283369"/>
                </a:cubicBezTo>
                <a:cubicBezTo>
                  <a:pt x="24630" y="280866"/>
                  <a:pt x="23131" y="278639"/>
                  <a:pt x="22441" y="276225"/>
                </a:cubicBezTo>
                <a:cubicBezTo>
                  <a:pt x="21542" y="273078"/>
                  <a:pt x="20853" y="269875"/>
                  <a:pt x="20059" y="266700"/>
                </a:cubicBezTo>
                <a:cubicBezTo>
                  <a:pt x="19265" y="252413"/>
                  <a:pt x="19453" y="238037"/>
                  <a:pt x="17678" y="223838"/>
                </a:cubicBezTo>
                <a:cubicBezTo>
                  <a:pt x="17055" y="218857"/>
                  <a:pt x="14504" y="214313"/>
                  <a:pt x="12916" y="209550"/>
                </a:cubicBezTo>
                <a:lnTo>
                  <a:pt x="10534" y="202407"/>
                </a:lnTo>
                <a:cubicBezTo>
                  <a:pt x="11328" y="195263"/>
                  <a:pt x="11899" y="188091"/>
                  <a:pt x="12916" y="180975"/>
                </a:cubicBezTo>
                <a:cubicBezTo>
                  <a:pt x="13488" y="176968"/>
                  <a:pt x="14573" y="173051"/>
                  <a:pt x="15297" y="169069"/>
                </a:cubicBezTo>
                <a:cubicBezTo>
                  <a:pt x="16161" y="164319"/>
                  <a:pt x="16884" y="159544"/>
                  <a:pt x="17678" y="154782"/>
                </a:cubicBezTo>
                <a:cubicBezTo>
                  <a:pt x="16884" y="131763"/>
                  <a:pt x="16734" y="108713"/>
                  <a:pt x="15297" y="85725"/>
                </a:cubicBezTo>
                <a:cubicBezTo>
                  <a:pt x="15140" y="83220"/>
                  <a:pt x="13606" y="80995"/>
                  <a:pt x="12916" y="78582"/>
                </a:cubicBezTo>
                <a:cubicBezTo>
                  <a:pt x="5715" y="53381"/>
                  <a:pt x="17093" y="88737"/>
                  <a:pt x="5772" y="54769"/>
                </a:cubicBezTo>
                <a:cubicBezTo>
                  <a:pt x="0" y="37449"/>
                  <a:pt x="5772" y="18256"/>
                  <a:pt x="5772" y="0"/>
                </a:cubicBezTo>
              </a:path>
            </a:pathLst>
          </a:cu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pic>
        <p:nvPicPr>
          <p:cNvPr id="58" name="Picture 76" descr="monkey2.jpg"/>
          <p:cNvPicPr>
            <a:picLocks noChangeAspect="1"/>
          </p:cNvPicPr>
          <p:nvPr/>
        </p:nvPicPr>
        <p:blipFill>
          <a:blip r:embed="rId7" cstate="print">
            <a:duotone>
              <a:schemeClr val="accent4">
                <a:shade val="45000"/>
                <a:satMod val="135000"/>
              </a:schemeClr>
              <a:prstClr val="white"/>
            </a:duotone>
          </a:blip>
          <a:stretch>
            <a:fillRect/>
          </a:stretch>
        </p:blipFill>
        <p:spPr>
          <a:xfrm>
            <a:off x="6072198" y="4286256"/>
            <a:ext cx="571504" cy="833724"/>
          </a:xfrm>
          <a:prstGeom prst="rect">
            <a:avLst/>
          </a:prstGeom>
        </p:spPr>
      </p:pic>
      <p:sp>
        <p:nvSpPr>
          <p:cNvPr id="59" name="TextBox 77"/>
          <p:cNvSpPr txBox="1"/>
          <p:nvPr/>
        </p:nvSpPr>
        <p:spPr>
          <a:xfrm rot="16200000">
            <a:off x="-999034" y="4570878"/>
            <a:ext cx="2571768" cy="430887"/>
          </a:xfrm>
          <a:prstGeom prst="rect">
            <a:avLst/>
          </a:prstGeom>
          <a:noFill/>
        </p:spPr>
        <p:txBody>
          <a:bodyPr wrap="square" rtlCol="0">
            <a:spAutoFit/>
          </a:bodyPr>
          <a:lstStyle/>
          <a:p>
            <a:pPr algn="l"/>
            <a:r>
              <a:rPr lang="en-US" sz="1100" dirty="0" smtClean="0">
                <a:latin typeface="Calibri" pitchFamily="34" charset="0"/>
              </a:rPr>
              <a:t>Ref. : Dr. H. Harlow</a:t>
            </a:r>
          </a:p>
          <a:p>
            <a:pPr algn="l"/>
            <a:r>
              <a:rPr lang="en-US" sz="1100" dirty="0" smtClean="0">
                <a:latin typeface="Calibri" pitchFamily="34" charset="0"/>
              </a:rPr>
              <a:t>University of Wisconsin - Madison</a:t>
            </a:r>
            <a:endParaRPr lang="en-US" sz="1100" dirty="0">
              <a:latin typeface="Calibri" pitchFamily="34" charset="0"/>
            </a:endParaRPr>
          </a:p>
        </p:txBody>
      </p:sp>
      <p:sp>
        <p:nvSpPr>
          <p:cNvPr id="60" name="Right Arrow 79"/>
          <p:cNvSpPr/>
          <p:nvPr/>
        </p:nvSpPr>
        <p:spPr bwMode="auto">
          <a:xfrm>
            <a:off x="6429388" y="5357826"/>
            <a:ext cx="571504" cy="357190"/>
          </a:xfrm>
          <a:prstGeom prst="rightArrow">
            <a:avLst/>
          </a:prstGeom>
          <a:solidFill>
            <a:srgbClr val="FFC000"/>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3" name="Titre 1"/>
          <p:cNvSpPr>
            <a:spLocks noGrp="1"/>
          </p:cNvSpPr>
          <p:nvPr>
            <p:ph type="title"/>
          </p:nvPr>
        </p:nvSpPr>
        <p:spPr>
          <a:xfrm>
            <a:off x="457200" y="274638"/>
            <a:ext cx="8218488" cy="635000"/>
          </a:xfrm>
        </p:spPr>
        <p:txBody>
          <a:bodyPr/>
          <a:lstStyle/>
          <a:p>
            <a:r>
              <a:rPr lang="fr-FR" smtClean="0"/>
              <a:t>Expérience de la banane</a:t>
            </a:r>
            <a:endParaRPr lang="fr-FR" dirty="0"/>
          </a:p>
        </p:txBody>
      </p:sp>
      <p:sp>
        <p:nvSpPr>
          <p:cNvPr id="61" name="Espace réservé du pied de page 3"/>
          <p:cNvSpPr>
            <a:spLocks noGrp="1"/>
          </p:cNvSpPr>
          <p:nvPr>
            <p:ph type="ftr" sz="quarter" idx="4294967295"/>
          </p:nvPr>
        </p:nvSpPr>
        <p:spPr>
          <a:xfrm>
            <a:off x="457200" y="6411913"/>
            <a:ext cx="5562600" cy="365125"/>
          </a:xfrm>
          <a:prstGeom prst="rect">
            <a:avLst/>
          </a:prstGeom>
        </p:spPr>
        <p:txBody>
          <a:bodyPr/>
          <a:lstStyle/>
          <a:p>
            <a:pPr>
              <a:defRPr/>
            </a:pPr>
            <a:r>
              <a:rPr lang="fr-FR" altLang="fr-FR" sz="900" dirty="0" smtClean="0"/>
              <a:t>Kit intégration H3SE - TCG 4.2 – Travail en équipe, relation hiérarchie/EIA – V2</a:t>
            </a:r>
            <a:endParaRPr lang="fr-FR" altLang="fr-FR" sz="900" dirty="0"/>
          </a:p>
        </p:txBody>
      </p:sp>
    </p:spTree>
    <p:extLst>
      <p:ext uri="{BB962C8B-B14F-4D97-AF65-F5344CB8AC3E}">
        <p14:creationId xmlns="" xmlns:p14="http://schemas.microsoft.com/office/powerpoint/2010/main" val="13563657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4294967295"/>
          </p:nvPr>
        </p:nvSpPr>
        <p:spPr>
          <a:xfrm>
            <a:off x="6553200" y="6411913"/>
            <a:ext cx="725488" cy="365125"/>
          </a:xfrm>
          <a:prstGeom prst="rect">
            <a:avLst/>
          </a:prstGeom>
        </p:spPr>
        <p:txBody>
          <a:bodyPr/>
          <a:lstStyle/>
          <a:p>
            <a:fld id="{02164524-7C97-8945-A4B0-CAF166782E85}" type="slidenum">
              <a:rPr lang="fr-FR" altLang="fr-FR" smtClean="0">
                <a:solidFill>
                  <a:srgbClr val="898989"/>
                </a:solidFill>
                <a:latin typeface="Arial" charset="0"/>
                <a:ea typeface="Helvetica" charset="0"/>
                <a:cs typeface="Helvetica" charset="0"/>
              </a:rPr>
              <a:pPr/>
              <a:t>11</a:t>
            </a:fld>
            <a:endParaRPr lang="fr-FR" altLang="fr-FR" dirty="0">
              <a:solidFill>
                <a:srgbClr val="898989"/>
              </a:solidFill>
              <a:latin typeface="Arial" charset="0"/>
              <a:ea typeface="Helvetica" charset="0"/>
              <a:cs typeface="Helvetica" charset="0"/>
            </a:endParaRPr>
          </a:p>
        </p:txBody>
      </p:sp>
      <p:pic>
        <p:nvPicPr>
          <p:cNvPr id="6" name="Picture 16" descr="monkey1.jpg"/>
          <p:cNvPicPr>
            <a:picLocks noChangeAspect="1"/>
          </p:cNvPicPr>
          <p:nvPr/>
        </p:nvPicPr>
        <p:blipFill>
          <a:blip r:embed="rId2" cstate="print"/>
          <a:stretch>
            <a:fillRect/>
          </a:stretch>
        </p:blipFill>
        <p:spPr>
          <a:xfrm>
            <a:off x="2566116" y="5143512"/>
            <a:ext cx="720000" cy="720000"/>
          </a:xfrm>
          <a:prstGeom prst="rect">
            <a:avLst/>
          </a:prstGeom>
        </p:spPr>
      </p:pic>
      <p:pic>
        <p:nvPicPr>
          <p:cNvPr id="7" name="Picture 15" descr="monkey1.jpg"/>
          <p:cNvPicPr>
            <a:picLocks noChangeAspect="1"/>
          </p:cNvPicPr>
          <p:nvPr/>
        </p:nvPicPr>
        <p:blipFill>
          <a:blip r:embed="rId2" cstate="print"/>
          <a:stretch>
            <a:fillRect/>
          </a:stretch>
        </p:blipFill>
        <p:spPr>
          <a:xfrm>
            <a:off x="1857356" y="5137892"/>
            <a:ext cx="720000" cy="720000"/>
          </a:xfrm>
          <a:prstGeom prst="rect">
            <a:avLst/>
          </a:prstGeom>
        </p:spPr>
      </p:pic>
      <p:pic>
        <p:nvPicPr>
          <p:cNvPr id="8" name="Picture 76" descr="monkey2.jpg"/>
          <p:cNvPicPr>
            <a:picLocks noChangeAspect="1"/>
          </p:cNvPicPr>
          <p:nvPr/>
        </p:nvPicPr>
        <p:blipFill>
          <a:blip r:embed="rId3" cstate="print">
            <a:duotone>
              <a:schemeClr val="accent4">
                <a:shade val="45000"/>
                <a:satMod val="135000"/>
              </a:schemeClr>
              <a:prstClr val="white"/>
            </a:duotone>
          </a:blip>
          <a:stretch>
            <a:fillRect/>
          </a:stretch>
        </p:blipFill>
        <p:spPr>
          <a:xfrm>
            <a:off x="2428860" y="4286256"/>
            <a:ext cx="571504" cy="833724"/>
          </a:xfrm>
          <a:prstGeom prst="rect">
            <a:avLst/>
          </a:prstGeom>
        </p:spPr>
      </p:pic>
      <p:grpSp>
        <p:nvGrpSpPr>
          <p:cNvPr id="2" name="Group 44"/>
          <p:cNvGrpSpPr/>
          <p:nvPr/>
        </p:nvGrpSpPr>
        <p:grpSpPr>
          <a:xfrm rot="7823472">
            <a:off x="1435300" y="4341849"/>
            <a:ext cx="3479258" cy="312091"/>
            <a:chOff x="1071538" y="2310819"/>
            <a:chExt cx="3479258" cy="312091"/>
          </a:xfrm>
        </p:grpSpPr>
        <p:sp>
          <p:nvSpPr>
            <p:cNvPr id="10" name="Rectangle 9"/>
            <p:cNvSpPr/>
            <p:nvPr/>
          </p:nvSpPr>
          <p:spPr bwMode="auto">
            <a:xfrm>
              <a:off x="1071538" y="2310819"/>
              <a:ext cx="3479258" cy="46611"/>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1" name="Rectangle 10"/>
            <p:cNvSpPr/>
            <p:nvPr/>
          </p:nvSpPr>
          <p:spPr bwMode="auto">
            <a:xfrm>
              <a:off x="1071538" y="2571744"/>
              <a:ext cx="3334776" cy="51166"/>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2" name="Rectangle 11"/>
            <p:cNvSpPr/>
            <p:nvPr/>
          </p:nvSpPr>
          <p:spPr bwMode="auto">
            <a:xfrm rot="5400000">
              <a:off x="1110014"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3" name="Rectangle 12"/>
            <p:cNvSpPr/>
            <p:nvPr/>
          </p:nvSpPr>
          <p:spPr bwMode="auto">
            <a:xfrm rot="5400000">
              <a:off x="1252890"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4" name="Rectangle 13"/>
            <p:cNvSpPr/>
            <p:nvPr/>
          </p:nvSpPr>
          <p:spPr bwMode="auto">
            <a:xfrm rot="5400000">
              <a:off x="1395766"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5" name="Rectangle 14"/>
            <p:cNvSpPr/>
            <p:nvPr/>
          </p:nvSpPr>
          <p:spPr bwMode="auto">
            <a:xfrm rot="5400000">
              <a:off x="1538642"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6" name="Rectangle 15"/>
            <p:cNvSpPr/>
            <p:nvPr/>
          </p:nvSpPr>
          <p:spPr bwMode="auto">
            <a:xfrm rot="5400000">
              <a:off x="1681518"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7" name="Rectangle 16"/>
            <p:cNvSpPr/>
            <p:nvPr/>
          </p:nvSpPr>
          <p:spPr bwMode="auto">
            <a:xfrm rot="5400000">
              <a:off x="1824394"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8" name="Rectangle 17"/>
            <p:cNvSpPr/>
            <p:nvPr/>
          </p:nvSpPr>
          <p:spPr bwMode="auto">
            <a:xfrm rot="5400000">
              <a:off x="1967270"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9" name="Rectangle 18"/>
            <p:cNvSpPr/>
            <p:nvPr/>
          </p:nvSpPr>
          <p:spPr bwMode="auto">
            <a:xfrm rot="5400000">
              <a:off x="2110146"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0" name="Rectangle 19"/>
            <p:cNvSpPr/>
            <p:nvPr/>
          </p:nvSpPr>
          <p:spPr bwMode="auto">
            <a:xfrm rot="5400000">
              <a:off x="2253022"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1" name="Rectangle 20"/>
            <p:cNvSpPr/>
            <p:nvPr/>
          </p:nvSpPr>
          <p:spPr bwMode="auto">
            <a:xfrm rot="5400000">
              <a:off x="2395898"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2" name="Rectangle 21"/>
            <p:cNvSpPr/>
            <p:nvPr/>
          </p:nvSpPr>
          <p:spPr bwMode="auto">
            <a:xfrm rot="5400000">
              <a:off x="2538774"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3" name="Rectangle 22"/>
            <p:cNvSpPr/>
            <p:nvPr/>
          </p:nvSpPr>
          <p:spPr bwMode="auto">
            <a:xfrm rot="5400000">
              <a:off x="2681650"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4" name="Rectangle 23"/>
            <p:cNvSpPr/>
            <p:nvPr/>
          </p:nvSpPr>
          <p:spPr bwMode="auto">
            <a:xfrm rot="5400000">
              <a:off x="2824526"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5" name="Rectangle 24"/>
            <p:cNvSpPr/>
            <p:nvPr/>
          </p:nvSpPr>
          <p:spPr bwMode="auto">
            <a:xfrm rot="5400000">
              <a:off x="2967402"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6" name="Rectangle 25"/>
            <p:cNvSpPr/>
            <p:nvPr/>
          </p:nvSpPr>
          <p:spPr bwMode="auto">
            <a:xfrm rot="5400000">
              <a:off x="3110278"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7" name="Rectangle 26"/>
            <p:cNvSpPr/>
            <p:nvPr/>
          </p:nvSpPr>
          <p:spPr bwMode="auto">
            <a:xfrm rot="5400000">
              <a:off x="3253154"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8" name="Rectangle 27"/>
            <p:cNvSpPr/>
            <p:nvPr/>
          </p:nvSpPr>
          <p:spPr bwMode="auto">
            <a:xfrm rot="5400000">
              <a:off x="3396030"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9" name="Rectangle 28"/>
            <p:cNvSpPr/>
            <p:nvPr/>
          </p:nvSpPr>
          <p:spPr bwMode="auto">
            <a:xfrm rot="5400000">
              <a:off x="3538906"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0" name="Rectangle 29"/>
            <p:cNvSpPr/>
            <p:nvPr/>
          </p:nvSpPr>
          <p:spPr bwMode="auto">
            <a:xfrm rot="5400000">
              <a:off x="3681782"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1" name="Rectangle 30"/>
            <p:cNvSpPr/>
            <p:nvPr/>
          </p:nvSpPr>
          <p:spPr bwMode="auto">
            <a:xfrm rot="5400000">
              <a:off x="3824658"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2" name="Rectangle 31"/>
            <p:cNvSpPr/>
            <p:nvPr/>
          </p:nvSpPr>
          <p:spPr bwMode="auto">
            <a:xfrm rot="5400000">
              <a:off x="3967534"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3" name="Rectangle 32"/>
            <p:cNvSpPr/>
            <p:nvPr/>
          </p:nvSpPr>
          <p:spPr bwMode="auto">
            <a:xfrm rot="5400000">
              <a:off x="4110410"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sp>
        <p:nvSpPr>
          <p:cNvPr id="34" name="Rectangle 3"/>
          <p:cNvSpPr txBox="1">
            <a:spLocks noChangeArrowheads="1"/>
          </p:cNvSpPr>
          <p:nvPr/>
        </p:nvSpPr>
        <p:spPr bwMode="auto">
          <a:xfrm>
            <a:off x="214282" y="1142984"/>
            <a:ext cx="8715436" cy="221457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285750" indent="-285750" eaLnBrk="1" hangingPunct="1">
              <a:spcBef>
                <a:spcPts val="300"/>
              </a:spcBef>
              <a:spcAft>
                <a:spcPts val="300"/>
              </a:spcAft>
              <a:buClr>
                <a:srgbClr val="A90025"/>
              </a:buClr>
              <a:buSzPct val="120000"/>
              <a:buFont typeface="Lucida Grande" charset="0"/>
              <a:buChar char="●"/>
            </a:pPr>
            <a:r>
              <a:rPr lang="fr-FR" sz="1400" b="1" dirty="0">
                <a:latin typeface="+mn-lt"/>
              </a:rPr>
              <a:t>Dès que ce singe essaya de monter à l’échelle, les autres singes, craignant de se faire arroser, </a:t>
            </a:r>
            <a:r>
              <a:rPr lang="fr-FR" sz="1400" b="1" u="sng" dirty="0">
                <a:latin typeface="+mn-lt"/>
              </a:rPr>
              <a:t>l’empêchèrent de monter</a:t>
            </a:r>
            <a:r>
              <a:rPr lang="fr-FR" sz="1400" b="1" dirty="0" smtClean="0">
                <a:latin typeface="+mn-lt"/>
              </a:rPr>
              <a:t>.</a:t>
            </a:r>
          </a:p>
          <a:p>
            <a:pPr marL="285750" indent="-285750" eaLnBrk="1" hangingPunct="1">
              <a:spcBef>
                <a:spcPts val="300"/>
              </a:spcBef>
              <a:spcAft>
                <a:spcPts val="300"/>
              </a:spcAft>
              <a:buClr>
                <a:srgbClr val="A90025"/>
              </a:buClr>
              <a:buSzPct val="120000"/>
              <a:buFont typeface="Lucida Grande" charset="0"/>
              <a:buChar char="●"/>
            </a:pPr>
            <a:r>
              <a:rPr lang="fr-FR" sz="1400" b="1" dirty="0" smtClean="0">
                <a:latin typeface="+mn-lt"/>
              </a:rPr>
              <a:t>Le </a:t>
            </a:r>
            <a:r>
              <a:rPr lang="fr-FR" sz="1400" b="1" dirty="0">
                <a:latin typeface="+mn-lt"/>
              </a:rPr>
              <a:t>fait est qu’il n’y eut même pas besoin de </a:t>
            </a:r>
            <a:r>
              <a:rPr lang="fr-FR" sz="1400" b="1" dirty="0" smtClean="0">
                <a:latin typeface="+mn-lt"/>
              </a:rPr>
              <a:t>l’arroser </a:t>
            </a:r>
            <a:r>
              <a:rPr lang="fr-FR" sz="1400" b="1" dirty="0">
                <a:latin typeface="+mn-lt"/>
              </a:rPr>
              <a:t>pour que le nouveau singe admette qu’il ne fallait pas monter sur cette échelle et qu’il pouvait oublier cette banane.</a:t>
            </a:r>
          </a:p>
        </p:txBody>
      </p:sp>
      <p:pic>
        <p:nvPicPr>
          <p:cNvPr id="35" name="Picture 13" descr="banana1.jpg"/>
          <p:cNvPicPr>
            <a:picLocks noChangeAspect="1"/>
          </p:cNvPicPr>
          <p:nvPr/>
        </p:nvPicPr>
        <p:blipFill>
          <a:blip r:embed="rId5" cstate="print"/>
          <a:stretch>
            <a:fillRect/>
          </a:stretch>
        </p:blipFill>
        <p:spPr>
          <a:xfrm rot="18840787">
            <a:off x="4286840" y="2849719"/>
            <a:ext cx="524706" cy="351149"/>
          </a:xfrm>
          <a:prstGeom prst="rect">
            <a:avLst/>
          </a:prstGeom>
        </p:spPr>
      </p:pic>
      <p:pic>
        <p:nvPicPr>
          <p:cNvPr id="36" name="Picture 17" descr="monkey1.jpg"/>
          <p:cNvPicPr>
            <a:picLocks noChangeAspect="1"/>
          </p:cNvPicPr>
          <p:nvPr/>
        </p:nvPicPr>
        <p:blipFill>
          <a:blip r:embed="rId2" cstate="print"/>
          <a:stretch>
            <a:fillRect/>
          </a:stretch>
        </p:blipFill>
        <p:spPr>
          <a:xfrm>
            <a:off x="3280496" y="5209330"/>
            <a:ext cx="720000" cy="720000"/>
          </a:xfrm>
          <a:prstGeom prst="rect">
            <a:avLst/>
          </a:prstGeom>
        </p:spPr>
      </p:pic>
      <p:pic>
        <p:nvPicPr>
          <p:cNvPr id="37" name="Picture 18" descr="monkey1.jpg"/>
          <p:cNvPicPr>
            <a:picLocks noChangeAspect="1"/>
          </p:cNvPicPr>
          <p:nvPr/>
        </p:nvPicPr>
        <p:blipFill>
          <a:blip r:embed="rId2" cstate="print"/>
          <a:stretch>
            <a:fillRect/>
          </a:stretch>
        </p:blipFill>
        <p:spPr>
          <a:xfrm>
            <a:off x="1571604" y="4429132"/>
            <a:ext cx="720000" cy="720000"/>
          </a:xfrm>
          <a:prstGeom prst="rect">
            <a:avLst/>
          </a:prstGeom>
        </p:spPr>
      </p:pic>
      <p:sp>
        <p:nvSpPr>
          <p:cNvPr id="38" name="Rectangle 37"/>
          <p:cNvSpPr/>
          <p:nvPr/>
        </p:nvSpPr>
        <p:spPr bwMode="auto">
          <a:xfrm>
            <a:off x="500034" y="5929330"/>
            <a:ext cx="5429288" cy="71438"/>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9" name="Rectangle 38"/>
          <p:cNvSpPr/>
          <p:nvPr/>
        </p:nvSpPr>
        <p:spPr bwMode="auto">
          <a:xfrm>
            <a:off x="1857356"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0" name="Rectangle 39"/>
          <p:cNvSpPr/>
          <p:nvPr/>
        </p:nvSpPr>
        <p:spPr bwMode="auto">
          <a:xfrm>
            <a:off x="2143108"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1" name="Rectangle 40"/>
          <p:cNvSpPr/>
          <p:nvPr/>
        </p:nvSpPr>
        <p:spPr bwMode="auto">
          <a:xfrm>
            <a:off x="2428860"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2" name="Rectangle 41"/>
          <p:cNvSpPr/>
          <p:nvPr/>
        </p:nvSpPr>
        <p:spPr bwMode="auto">
          <a:xfrm>
            <a:off x="2714612"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3" name="Rectangle 42"/>
          <p:cNvSpPr/>
          <p:nvPr/>
        </p:nvSpPr>
        <p:spPr bwMode="auto">
          <a:xfrm>
            <a:off x="3000364"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4" name="Rectangle 43"/>
          <p:cNvSpPr/>
          <p:nvPr/>
        </p:nvSpPr>
        <p:spPr bwMode="auto">
          <a:xfrm>
            <a:off x="3286116"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5" name="Rectangle 44"/>
          <p:cNvSpPr/>
          <p:nvPr/>
        </p:nvSpPr>
        <p:spPr bwMode="auto">
          <a:xfrm>
            <a:off x="3571868"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6" name="Rectangle 45"/>
          <p:cNvSpPr/>
          <p:nvPr/>
        </p:nvSpPr>
        <p:spPr bwMode="auto">
          <a:xfrm>
            <a:off x="3857620"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7" name="Rectangle 46"/>
          <p:cNvSpPr/>
          <p:nvPr/>
        </p:nvSpPr>
        <p:spPr bwMode="auto">
          <a:xfrm>
            <a:off x="4143372"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8" name="Rectangle 47"/>
          <p:cNvSpPr/>
          <p:nvPr/>
        </p:nvSpPr>
        <p:spPr bwMode="auto">
          <a:xfrm>
            <a:off x="4429124"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9" name="Rectangle 48"/>
          <p:cNvSpPr/>
          <p:nvPr/>
        </p:nvSpPr>
        <p:spPr bwMode="auto">
          <a:xfrm>
            <a:off x="4714876"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0" name="Rectangle 49"/>
          <p:cNvSpPr/>
          <p:nvPr/>
        </p:nvSpPr>
        <p:spPr bwMode="auto">
          <a:xfrm>
            <a:off x="5000628"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1" name="Rectangle 50"/>
          <p:cNvSpPr/>
          <p:nvPr/>
        </p:nvSpPr>
        <p:spPr bwMode="auto">
          <a:xfrm>
            <a:off x="5286380"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2" name="Rectangle 51"/>
          <p:cNvSpPr/>
          <p:nvPr/>
        </p:nvSpPr>
        <p:spPr bwMode="auto">
          <a:xfrm>
            <a:off x="5572132"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3" name="Rectangle 52"/>
          <p:cNvSpPr/>
          <p:nvPr/>
        </p:nvSpPr>
        <p:spPr bwMode="auto">
          <a:xfrm>
            <a:off x="5857884"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4" name="Rectangle 53"/>
          <p:cNvSpPr/>
          <p:nvPr/>
        </p:nvSpPr>
        <p:spPr bwMode="auto">
          <a:xfrm>
            <a:off x="1857356" y="3286124"/>
            <a:ext cx="4071966" cy="71438"/>
          </a:xfrm>
          <a:prstGeom prst="rect">
            <a:avLst/>
          </a:prstGeom>
          <a:gradFill flip="none" rotWithShape="1">
            <a:gsLst>
              <a:gs pos="0">
                <a:srgbClr val="8488C4"/>
              </a:gs>
              <a:gs pos="53000">
                <a:srgbClr val="D4DEFF"/>
              </a:gs>
              <a:gs pos="83000">
                <a:srgbClr val="D4DEFF"/>
              </a:gs>
              <a:gs pos="100000">
                <a:srgbClr val="96AB94"/>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5" name="Rectangle 54"/>
          <p:cNvSpPr/>
          <p:nvPr/>
        </p:nvSpPr>
        <p:spPr bwMode="auto">
          <a:xfrm>
            <a:off x="500034" y="3286124"/>
            <a:ext cx="1357322" cy="2643206"/>
          </a:xfrm>
          <a:prstGeom prst="rect">
            <a:avLst/>
          </a:prstGeom>
          <a:blipFill>
            <a:blip r:embed="rId7"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6" name="Freeform 86"/>
          <p:cNvSpPr/>
          <p:nvPr/>
        </p:nvSpPr>
        <p:spPr bwMode="auto">
          <a:xfrm>
            <a:off x="4572000" y="2143116"/>
            <a:ext cx="48507" cy="673894"/>
          </a:xfrm>
          <a:custGeom>
            <a:avLst/>
            <a:gdLst>
              <a:gd name="connsiteX0" fmla="*/ 31966 w 48507"/>
              <a:gd name="connsiteY0" fmla="*/ 673894 h 673894"/>
              <a:gd name="connsiteX1" fmla="*/ 27203 w 48507"/>
              <a:gd name="connsiteY1" fmla="*/ 666750 h 673894"/>
              <a:gd name="connsiteX2" fmla="*/ 31966 w 48507"/>
              <a:gd name="connsiteY2" fmla="*/ 628650 h 673894"/>
              <a:gd name="connsiteX3" fmla="*/ 31966 w 48507"/>
              <a:gd name="connsiteY3" fmla="*/ 578644 h 673894"/>
              <a:gd name="connsiteX4" fmla="*/ 34347 w 48507"/>
              <a:gd name="connsiteY4" fmla="*/ 571500 h 673894"/>
              <a:gd name="connsiteX5" fmla="*/ 41491 w 48507"/>
              <a:gd name="connsiteY5" fmla="*/ 566738 h 673894"/>
              <a:gd name="connsiteX6" fmla="*/ 43872 w 48507"/>
              <a:gd name="connsiteY6" fmla="*/ 559594 h 673894"/>
              <a:gd name="connsiteX7" fmla="*/ 39109 w 48507"/>
              <a:gd name="connsiteY7" fmla="*/ 483394 h 673894"/>
              <a:gd name="connsiteX8" fmla="*/ 34347 w 48507"/>
              <a:gd name="connsiteY8" fmla="*/ 466725 h 673894"/>
              <a:gd name="connsiteX9" fmla="*/ 29584 w 48507"/>
              <a:gd name="connsiteY9" fmla="*/ 459582 h 673894"/>
              <a:gd name="connsiteX10" fmla="*/ 27203 w 48507"/>
              <a:gd name="connsiteY10" fmla="*/ 452438 h 673894"/>
              <a:gd name="connsiteX11" fmla="*/ 20059 w 48507"/>
              <a:gd name="connsiteY11" fmla="*/ 438150 h 673894"/>
              <a:gd name="connsiteX12" fmla="*/ 22441 w 48507"/>
              <a:gd name="connsiteY12" fmla="*/ 421482 h 673894"/>
              <a:gd name="connsiteX13" fmla="*/ 29584 w 48507"/>
              <a:gd name="connsiteY13" fmla="*/ 397669 h 673894"/>
              <a:gd name="connsiteX14" fmla="*/ 31966 w 48507"/>
              <a:gd name="connsiteY14" fmla="*/ 385763 h 673894"/>
              <a:gd name="connsiteX15" fmla="*/ 29584 w 48507"/>
              <a:gd name="connsiteY15" fmla="*/ 347663 h 673894"/>
              <a:gd name="connsiteX16" fmla="*/ 27203 w 48507"/>
              <a:gd name="connsiteY16" fmla="*/ 338138 h 673894"/>
              <a:gd name="connsiteX17" fmla="*/ 24822 w 48507"/>
              <a:gd name="connsiteY17" fmla="*/ 283369 h 673894"/>
              <a:gd name="connsiteX18" fmla="*/ 22441 w 48507"/>
              <a:gd name="connsiteY18" fmla="*/ 276225 h 673894"/>
              <a:gd name="connsiteX19" fmla="*/ 20059 w 48507"/>
              <a:gd name="connsiteY19" fmla="*/ 266700 h 673894"/>
              <a:gd name="connsiteX20" fmla="*/ 17678 w 48507"/>
              <a:gd name="connsiteY20" fmla="*/ 223838 h 673894"/>
              <a:gd name="connsiteX21" fmla="*/ 12916 w 48507"/>
              <a:gd name="connsiteY21" fmla="*/ 209550 h 673894"/>
              <a:gd name="connsiteX22" fmla="*/ 10534 w 48507"/>
              <a:gd name="connsiteY22" fmla="*/ 202407 h 673894"/>
              <a:gd name="connsiteX23" fmla="*/ 12916 w 48507"/>
              <a:gd name="connsiteY23" fmla="*/ 180975 h 673894"/>
              <a:gd name="connsiteX24" fmla="*/ 15297 w 48507"/>
              <a:gd name="connsiteY24" fmla="*/ 169069 h 673894"/>
              <a:gd name="connsiteX25" fmla="*/ 17678 w 48507"/>
              <a:gd name="connsiteY25" fmla="*/ 154782 h 673894"/>
              <a:gd name="connsiteX26" fmla="*/ 15297 w 48507"/>
              <a:gd name="connsiteY26" fmla="*/ 85725 h 673894"/>
              <a:gd name="connsiteX27" fmla="*/ 12916 w 48507"/>
              <a:gd name="connsiteY27" fmla="*/ 78582 h 673894"/>
              <a:gd name="connsiteX28" fmla="*/ 5772 w 48507"/>
              <a:gd name="connsiteY28" fmla="*/ 54769 h 673894"/>
              <a:gd name="connsiteX29" fmla="*/ 5772 w 48507"/>
              <a:gd name="connsiteY29" fmla="*/ 0 h 673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8507" h="673894">
                <a:moveTo>
                  <a:pt x="31966" y="673894"/>
                </a:moveTo>
                <a:cubicBezTo>
                  <a:pt x="30378" y="671513"/>
                  <a:pt x="27382" y="669606"/>
                  <a:pt x="27203" y="666750"/>
                </a:cubicBezTo>
                <a:cubicBezTo>
                  <a:pt x="25848" y="645074"/>
                  <a:pt x="27263" y="642754"/>
                  <a:pt x="31966" y="628650"/>
                </a:cubicBezTo>
                <a:cubicBezTo>
                  <a:pt x="29961" y="594578"/>
                  <a:pt x="26167" y="598939"/>
                  <a:pt x="31966" y="578644"/>
                </a:cubicBezTo>
                <a:cubicBezTo>
                  <a:pt x="32656" y="576230"/>
                  <a:pt x="32779" y="573460"/>
                  <a:pt x="34347" y="571500"/>
                </a:cubicBezTo>
                <a:cubicBezTo>
                  <a:pt x="36135" y="569265"/>
                  <a:pt x="39110" y="568325"/>
                  <a:pt x="41491" y="566738"/>
                </a:cubicBezTo>
                <a:cubicBezTo>
                  <a:pt x="42285" y="564357"/>
                  <a:pt x="43872" y="562104"/>
                  <a:pt x="43872" y="559594"/>
                </a:cubicBezTo>
                <a:cubicBezTo>
                  <a:pt x="43872" y="452267"/>
                  <a:pt x="48507" y="516285"/>
                  <a:pt x="39109" y="483394"/>
                </a:cubicBezTo>
                <a:cubicBezTo>
                  <a:pt x="38092" y="479835"/>
                  <a:pt x="36250" y="470530"/>
                  <a:pt x="34347" y="466725"/>
                </a:cubicBezTo>
                <a:cubicBezTo>
                  <a:pt x="33067" y="464165"/>
                  <a:pt x="31172" y="461963"/>
                  <a:pt x="29584" y="459582"/>
                </a:cubicBezTo>
                <a:cubicBezTo>
                  <a:pt x="28790" y="457201"/>
                  <a:pt x="28325" y="454683"/>
                  <a:pt x="27203" y="452438"/>
                </a:cubicBezTo>
                <a:cubicBezTo>
                  <a:pt x="17968" y="433965"/>
                  <a:pt x="26049" y="456114"/>
                  <a:pt x="20059" y="438150"/>
                </a:cubicBezTo>
                <a:cubicBezTo>
                  <a:pt x="20853" y="432594"/>
                  <a:pt x="21437" y="427004"/>
                  <a:pt x="22441" y="421482"/>
                </a:cubicBezTo>
                <a:cubicBezTo>
                  <a:pt x="23881" y="413563"/>
                  <a:pt x="27098" y="405128"/>
                  <a:pt x="29584" y="397669"/>
                </a:cubicBezTo>
                <a:cubicBezTo>
                  <a:pt x="30864" y="393829"/>
                  <a:pt x="31172" y="389732"/>
                  <a:pt x="31966" y="385763"/>
                </a:cubicBezTo>
                <a:cubicBezTo>
                  <a:pt x="31172" y="373063"/>
                  <a:pt x="30850" y="360325"/>
                  <a:pt x="29584" y="347663"/>
                </a:cubicBezTo>
                <a:cubicBezTo>
                  <a:pt x="29258" y="344407"/>
                  <a:pt x="27445" y="341402"/>
                  <a:pt x="27203" y="338138"/>
                </a:cubicBezTo>
                <a:cubicBezTo>
                  <a:pt x="25853" y="319914"/>
                  <a:pt x="26223" y="301589"/>
                  <a:pt x="24822" y="283369"/>
                </a:cubicBezTo>
                <a:cubicBezTo>
                  <a:pt x="24630" y="280866"/>
                  <a:pt x="23131" y="278639"/>
                  <a:pt x="22441" y="276225"/>
                </a:cubicBezTo>
                <a:cubicBezTo>
                  <a:pt x="21542" y="273078"/>
                  <a:pt x="20853" y="269875"/>
                  <a:pt x="20059" y="266700"/>
                </a:cubicBezTo>
                <a:cubicBezTo>
                  <a:pt x="19265" y="252413"/>
                  <a:pt x="19453" y="238037"/>
                  <a:pt x="17678" y="223838"/>
                </a:cubicBezTo>
                <a:cubicBezTo>
                  <a:pt x="17055" y="218857"/>
                  <a:pt x="14504" y="214313"/>
                  <a:pt x="12916" y="209550"/>
                </a:cubicBezTo>
                <a:lnTo>
                  <a:pt x="10534" y="202407"/>
                </a:lnTo>
                <a:cubicBezTo>
                  <a:pt x="11328" y="195263"/>
                  <a:pt x="11899" y="188091"/>
                  <a:pt x="12916" y="180975"/>
                </a:cubicBezTo>
                <a:cubicBezTo>
                  <a:pt x="13488" y="176968"/>
                  <a:pt x="14573" y="173051"/>
                  <a:pt x="15297" y="169069"/>
                </a:cubicBezTo>
                <a:cubicBezTo>
                  <a:pt x="16161" y="164319"/>
                  <a:pt x="16884" y="159544"/>
                  <a:pt x="17678" y="154782"/>
                </a:cubicBezTo>
                <a:cubicBezTo>
                  <a:pt x="16884" y="131763"/>
                  <a:pt x="16734" y="108713"/>
                  <a:pt x="15297" y="85725"/>
                </a:cubicBezTo>
                <a:cubicBezTo>
                  <a:pt x="15140" y="83220"/>
                  <a:pt x="13606" y="80995"/>
                  <a:pt x="12916" y="78582"/>
                </a:cubicBezTo>
                <a:cubicBezTo>
                  <a:pt x="5715" y="53381"/>
                  <a:pt x="17093" y="88737"/>
                  <a:pt x="5772" y="54769"/>
                </a:cubicBezTo>
                <a:cubicBezTo>
                  <a:pt x="0" y="37449"/>
                  <a:pt x="5772" y="18256"/>
                  <a:pt x="5772" y="0"/>
                </a:cubicBezTo>
              </a:path>
            </a:pathLst>
          </a:cu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7" name="TextBox 77"/>
          <p:cNvSpPr txBox="1"/>
          <p:nvPr/>
        </p:nvSpPr>
        <p:spPr>
          <a:xfrm rot="16200000">
            <a:off x="-999034" y="4570878"/>
            <a:ext cx="2571768" cy="430887"/>
          </a:xfrm>
          <a:prstGeom prst="rect">
            <a:avLst/>
          </a:prstGeom>
          <a:noFill/>
        </p:spPr>
        <p:txBody>
          <a:bodyPr wrap="square" rtlCol="0">
            <a:spAutoFit/>
          </a:bodyPr>
          <a:lstStyle/>
          <a:p>
            <a:pPr algn="l"/>
            <a:r>
              <a:rPr lang="en-US" sz="1100" dirty="0" smtClean="0">
                <a:latin typeface="Calibri" pitchFamily="34" charset="0"/>
              </a:rPr>
              <a:t>Ref. : Dr. H. Harlow</a:t>
            </a:r>
          </a:p>
          <a:p>
            <a:pPr algn="l"/>
            <a:r>
              <a:rPr lang="en-US" sz="1100" dirty="0" smtClean="0">
                <a:latin typeface="Calibri" pitchFamily="34" charset="0"/>
              </a:rPr>
              <a:t>University of Wisconsin - Madison</a:t>
            </a:r>
            <a:endParaRPr lang="en-US" sz="1100" dirty="0">
              <a:latin typeface="Calibri" pitchFamily="34" charset="0"/>
            </a:endParaRPr>
          </a:p>
        </p:txBody>
      </p:sp>
      <p:sp>
        <p:nvSpPr>
          <p:cNvPr id="59" name="Titre 1"/>
          <p:cNvSpPr>
            <a:spLocks noGrp="1"/>
          </p:cNvSpPr>
          <p:nvPr>
            <p:ph type="title"/>
          </p:nvPr>
        </p:nvSpPr>
        <p:spPr>
          <a:xfrm>
            <a:off x="457200" y="274638"/>
            <a:ext cx="8218488" cy="635000"/>
          </a:xfrm>
        </p:spPr>
        <p:txBody>
          <a:bodyPr/>
          <a:lstStyle/>
          <a:p>
            <a:r>
              <a:rPr lang="fr-FR" smtClean="0"/>
              <a:t>Expérience de la banane</a:t>
            </a:r>
            <a:endParaRPr lang="fr-FR" dirty="0"/>
          </a:p>
        </p:txBody>
      </p:sp>
      <p:sp>
        <p:nvSpPr>
          <p:cNvPr id="58" name="Espace réservé du pied de page 3"/>
          <p:cNvSpPr>
            <a:spLocks noGrp="1"/>
          </p:cNvSpPr>
          <p:nvPr>
            <p:ph type="ftr" sz="quarter" idx="4294967295"/>
          </p:nvPr>
        </p:nvSpPr>
        <p:spPr>
          <a:xfrm>
            <a:off x="457200" y="6411913"/>
            <a:ext cx="5562600" cy="365125"/>
          </a:xfrm>
          <a:prstGeom prst="rect">
            <a:avLst/>
          </a:prstGeom>
        </p:spPr>
        <p:txBody>
          <a:bodyPr/>
          <a:lstStyle/>
          <a:p>
            <a:pPr>
              <a:defRPr/>
            </a:pPr>
            <a:r>
              <a:rPr lang="fr-FR" altLang="fr-FR" sz="900" dirty="0" smtClean="0"/>
              <a:t>Kit intégration H3SE - TCG 4.2 – Travail en équipe, relation hiérarchie/EIA – V2</a:t>
            </a:r>
            <a:endParaRPr lang="fr-FR" altLang="fr-FR" sz="900" dirty="0"/>
          </a:p>
        </p:txBody>
      </p:sp>
    </p:spTree>
    <p:extLst>
      <p:ext uri="{BB962C8B-B14F-4D97-AF65-F5344CB8AC3E}">
        <p14:creationId xmlns="" xmlns:p14="http://schemas.microsoft.com/office/powerpoint/2010/main" val="12155039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4294967295"/>
          </p:nvPr>
        </p:nvSpPr>
        <p:spPr>
          <a:xfrm>
            <a:off x="6553200" y="6411913"/>
            <a:ext cx="725488" cy="365125"/>
          </a:xfrm>
          <a:prstGeom prst="rect">
            <a:avLst/>
          </a:prstGeom>
        </p:spPr>
        <p:txBody>
          <a:bodyPr/>
          <a:lstStyle/>
          <a:p>
            <a:fld id="{02164524-7C97-8945-A4B0-CAF166782E85}" type="slidenum">
              <a:rPr lang="fr-FR" altLang="fr-FR" smtClean="0">
                <a:solidFill>
                  <a:srgbClr val="898989"/>
                </a:solidFill>
                <a:latin typeface="Arial" charset="0"/>
                <a:ea typeface="Helvetica" charset="0"/>
                <a:cs typeface="Helvetica" charset="0"/>
              </a:rPr>
              <a:pPr/>
              <a:t>12</a:t>
            </a:fld>
            <a:endParaRPr lang="fr-FR" altLang="fr-FR" dirty="0">
              <a:solidFill>
                <a:srgbClr val="898989"/>
              </a:solidFill>
              <a:latin typeface="Arial" charset="0"/>
              <a:ea typeface="Helvetica" charset="0"/>
              <a:cs typeface="Helvetica" charset="0"/>
            </a:endParaRPr>
          </a:p>
        </p:txBody>
      </p:sp>
      <p:pic>
        <p:nvPicPr>
          <p:cNvPr id="6" name="Picture 79" descr="monkey2.jpg"/>
          <p:cNvPicPr>
            <a:picLocks noChangeAspect="1"/>
          </p:cNvPicPr>
          <p:nvPr/>
        </p:nvPicPr>
        <p:blipFill>
          <a:blip r:embed="rId2" cstate="print">
            <a:duotone>
              <a:schemeClr val="accent4">
                <a:shade val="45000"/>
                <a:satMod val="135000"/>
              </a:schemeClr>
              <a:prstClr val="white"/>
            </a:duotone>
          </a:blip>
          <a:stretch>
            <a:fillRect/>
          </a:stretch>
        </p:blipFill>
        <p:spPr>
          <a:xfrm>
            <a:off x="2786050" y="5072074"/>
            <a:ext cx="571504" cy="833724"/>
          </a:xfrm>
          <a:prstGeom prst="rect">
            <a:avLst/>
          </a:prstGeom>
        </p:spPr>
      </p:pic>
      <p:pic>
        <p:nvPicPr>
          <p:cNvPr id="7" name="Picture 78" descr="monkey2.jpg"/>
          <p:cNvPicPr>
            <a:picLocks noChangeAspect="1"/>
          </p:cNvPicPr>
          <p:nvPr/>
        </p:nvPicPr>
        <p:blipFill>
          <a:blip r:embed="rId2" cstate="print">
            <a:duotone>
              <a:schemeClr val="accent4">
                <a:shade val="45000"/>
                <a:satMod val="135000"/>
              </a:schemeClr>
              <a:prstClr val="white"/>
            </a:duotone>
          </a:blip>
          <a:stretch>
            <a:fillRect/>
          </a:stretch>
        </p:blipFill>
        <p:spPr>
          <a:xfrm>
            <a:off x="3500430" y="4786322"/>
            <a:ext cx="571504" cy="833724"/>
          </a:xfrm>
          <a:prstGeom prst="rect">
            <a:avLst/>
          </a:prstGeom>
        </p:spPr>
      </p:pic>
      <p:pic>
        <p:nvPicPr>
          <p:cNvPr id="8" name="Picture 80" descr="monkey2.jpg"/>
          <p:cNvPicPr>
            <a:picLocks noChangeAspect="1"/>
          </p:cNvPicPr>
          <p:nvPr/>
        </p:nvPicPr>
        <p:blipFill>
          <a:blip r:embed="rId2" cstate="print">
            <a:duotone>
              <a:schemeClr val="accent4">
                <a:shade val="45000"/>
                <a:satMod val="135000"/>
              </a:schemeClr>
              <a:prstClr val="white"/>
            </a:duotone>
          </a:blip>
          <a:stretch>
            <a:fillRect/>
          </a:stretch>
        </p:blipFill>
        <p:spPr>
          <a:xfrm>
            <a:off x="5286380" y="5000636"/>
            <a:ext cx="571504" cy="833724"/>
          </a:xfrm>
          <a:prstGeom prst="rect">
            <a:avLst/>
          </a:prstGeom>
        </p:spPr>
      </p:pic>
      <p:pic>
        <p:nvPicPr>
          <p:cNvPr id="9" name="Picture 71" descr="monkey2.jpg"/>
          <p:cNvPicPr>
            <a:picLocks noChangeAspect="1"/>
          </p:cNvPicPr>
          <p:nvPr/>
        </p:nvPicPr>
        <p:blipFill>
          <a:blip r:embed="rId2" cstate="print">
            <a:duotone>
              <a:schemeClr val="accent4">
                <a:shade val="45000"/>
                <a:satMod val="135000"/>
              </a:schemeClr>
              <a:prstClr val="white"/>
            </a:duotone>
          </a:blip>
          <a:stretch>
            <a:fillRect/>
          </a:stretch>
        </p:blipFill>
        <p:spPr>
          <a:xfrm>
            <a:off x="4214810" y="5000636"/>
            <a:ext cx="571504" cy="833724"/>
          </a:xfrm>
          <a:prstGeom prst="rect">
            <a:avLst/>
          </a:prstGeom>
        </p:spPr>
      </p:pic>
      <p:pic>
        <p:nvPicPr>
          <p:cNvPr id="10" name="Picture 76" descr="monkey2.jpg"/>
          <p:cNvPicPr>
            <a:picLocks noChangeAspect="1"/>
          </p:cNvPicPr>
          <p:nvPr/>
        </p:nvPicPr>
        <p:blipFill>
          <a:blip r:embed="rId2" cstate="print">
            <a:duotone>
              <a:schemeClr val="accent4">
                <a:shade val="45000"/>
                <a:satMod val="135000"/>
              </a:schemeClr>
              <a:prstClr val="white"/>
            </a:duotone>
          </a:blip>
          <a:stretch>
            <a:fillRect/>
          </a:stretch>
        </p:blipFill>
        <p:spPr>
          <a:xfrm>
            <a:off x="4714876" y="4714884"/>
            <a:ext cx="571504" cy="833724"/>
          </a:xfrm>
          <a:prstGeom prst="rect">
            <a:avLst/>
          </a:prstGeom>
        </p:spPr>
      </p:pic>
      <p:grpSp>
        <p:nvGrpSpPr>
          <p:cNvPr id="2" name="Group 44"/>
          <p:cNvGrpSpPr/>
          <p:nvPr/>
        </p:nvGrpSpPr>
        <p:grpSpPr>
          <a:xfrm rot="7823472">
            <a:off x="1435300" y="4341849"/>
            <a:ext cx="3479258" cy="312091"/>
            <a:chOff x="1071538" y="2310819"/>
            <a:chExt cx="3479258" cy="312091"/>
          </a:xfrm>
        </p:grpSpPr>
        <p:sp>
          <p:nvSpPr>
            <p:cNvPr id="12" name="Rectangle 11"/>
            <p:cNvSpPr/>
            <p:nvPr/>
          </p:nvSpPr>
          <p:spPr bwMode="auto">
            <a:xfrm>
              <a:off x="1071538" y="2310819"/>
              <a:ext cx="3479258" cy="46611"/>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3" name="Rectangle 12"/>
            <p:cNvSpPr/>
            <p:nvPr/>
          </p:nvSpPr>
          <p:spPr bwMode="auto">
            <a:xfrm>
              <a:off x="1071538" y="2571744"/>
              <a:ext cx="3334776" cy="51166"/>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4" name="Rectangle 13"/>
            <p:cNvSpPr/>
            <p:nvPr/>
          </p:nvSpPr>
          <p:spPr bwMode="auto">
            <a:xfrm rot="5400000">
              <a:off x="1110014"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5" name="Rectangle 14"/>
            <p:cNvSpPr/>
            <p:nvPr/>
          </p:nvSpPr>
          <p:spPr bwMode="auto">
            <a:xfrm rot="5400000">
              <a:off x="1252890"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6" name="Rectangle 15"/>
            <p:cNvSpPr/>
            <p:nvPr/>
          </p:nvSpPr>
          <p:spPr bwMode="auto">
            <a:xfrm rot="5400000">
              <a:off x="1395766"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7" name="Rectangle 16"/>
            <p:cNvSpPr/>
            <p:nvPr/>
          </p:nvSpPr>
          <p:spPr bwMode="auto">
            <a:xfrm rot="5400000">
              <a:off x="1538642"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8" name="Rectangle 17"/>
            <p:cNvSpPr/>
            <p:nvPr/>
          </p:nvSpPr>
          <p:spPr bwMode="auto">
            <a:xfrm rot="5400000">
              <a:off x="1681518"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9" name="Rectangle 18"/>
            <p:cNvSpPr/>
            <p:nvPr/>
          </p:nvSpPr>
          <p:spPr bwMode="auto">
            <a:xfrm rot="5400000">
              <a:off x="1824394"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0" name="Rectangle 19"/>
            <p:cNvSpPr/>
            <p:nvPr/>
          </p:nvSpPr>
          <p:spPr bwMode="auto">
            <a:xfrm rot="5400000">
              <a:off x="1967270"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1" name="Rectangle 20"/>
            <p:cNvSpPr/>
            <p:nvPr/>
          </p:nvSpPr>
          <p:spPr bwMode="auto">
            <a:xfrm rot="5400000">
              <a:off x="2110146"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2" name="Rectangle 21"/>
            <p:cNvSpPr/>
            <p:nvPr/>
          </p:nvSpPr>
          <p:spPr bwMode="auto">
            <a:xfrm rot="5400000">
              <a:off x="2253022"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3" name="Rectangle 22"/>
            <p:cNvSpPr/>
            <p:nvPr/>
          </p:nvSpPr>
          <p:spPr bwMode="auto">
            <a:xfrm rot="5400000">
              <a:off x="2395898"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4" name="Rectangle 23"/>
            <p:cNvSpPr/>
            <p:nvPr/>
          </p:nvSpPr>
          <p:spPr bwMode="auto">
            <a:xfrm rot="5400000">
              <a:off x="2538774"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5" name="Rectangle 24"/>
            <p:cNvSpPr/>
            <p:nvPr/>
          </p:nvSpPr>
          <p:spPr bwMode="auto">
            <a:xfrm rot="5400000">
              <a:off x="2681650"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6" name="Rectangle 25"/>
            <p:cNvSpPr/>
            <p:nvPr/>
          </p:nvSpPr>
          <p:spPr bwMode="auto">
            <a:xfrm rot="5400000">
              <a:off x="2824526"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7" name="Rectangle 26"/>
            <p:cNvSpPr/>
            <p:nvPr/>
          </p:nvSpPr>
          <p:spPr bwMode="auto">
            <a:xfrm rot="5400000">
              <a:off x="2967402"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8" name="Rectangle 27"/>
            <p:cNvSpPr/>
            <p:nvPr/>
          </p:nvSpPr>
          <p:spPr bwMode="auto">
            <a:xfrm rot="5400000">
              <a:off x="3110278"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9" name="Rectangle 28"/>
            <p:cNvSpPr/>
            <p:nvPr/>
          </p:nvSpPr>
          <p:spPr bwMode="auto">
            <a:xfrm rot="5400000">
              <a:off x="3253154"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0" name="Rectangle 29"/>
            <p:cNvSpPr/>
            <p:nvPr/>
          </p:nvSpPr>
          <p:spPr bwMode="auto">
            <a:xfrm rot="5400000">
              <a:off x="3396030"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1" name="Rectangle 30"/>
            <p:cNvSpPr/>
            <p:nvPr/>
          </p:nvSpPr>
          <p:spPr bwMode="auto">
            <a:xfrm rot="5400000">
              <a:off x="3538906"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2" name="Rectangle 31"/>
            <p:cNvSpPr/>
            <p:nvPr/>
          </p:nvSpPr>
          <p:spPr bwMode="auto">
            <a:xfrm rot="5400000">
              <a:off x="3681782"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3" name="Rectangle 32"/>
            <p:cNvSpPr/>
            <p:nvPr/>
          </p:nvSpPr>
          <p:spPr bwMode="auto">
            <a:xfrm rot="5400000">
              <a:off x="3824658"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4" name="Rectangle 33"/>
            <p:cNvSpPr/>
            <p:nvPr/>
          </p:nvSpPr>
          <p:spPr bwMode="auto">
            <a:xfrm rot="5400000">
              <a:off x="3967534"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5" name="Rectangle 34"/>
            <p:cNvSpPr/>
            <p:nvPr/>
          </p:nvSpPr>
          <p:spPr bwMode="auto">
            <a:xfrm rot="5400000">
              <a:off x="4110410"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sp>
        <p:nvSpPr>
          <p:cNvPr id="36" name="Rectangle 3"/>
          <p:cNvSpPr txBox="1">
            <a:spLocks noChangeArrowheads="1"/>
          </p:cNvSpPr>
          <p:nvPr/>
        </p:nvSpPr>
        <p:spPr bwMode="auto">
          <a:xfrm>
            <a:off x="214282" y="1142984"/>
            <a:ext cx="8715436" cy="221457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285750" indent="-285750" algn="just" eaLnBrk="1" hangingPunct="1">
              <a:spcBef>
                <a:spcPts val="300"/>
              </a:spcBef>
              <a:spcAft>
                <a:spcPts val="300"/>
              </a:spcAft>
              <a:buClr>
                <a:srgbClr val="A90025"/>
              </a:buClr>
              <a:buSzPct val="120000"/>
              <a:buFont typeface="Lucida Grande" charset="0"/>
              <a:buChar char="●"/>
            </a:pPr>
            <a:r>
              <a:rPr lang="fr-FR" sz="1400" b="1" dirty="0">
                <a:latin typeface="+mn-lt"/>
              </a:rPr>
              <a:t>Un par un, les cinq singes originaux (qui avaient vécu l’arrosage) furent remplacés.</a:t>
            </a:r>
          </a:p>
          <a:p>
            <a:pPr marL="285750" indent="-285750" algn="just" eaLnBrk="1" hangingPunct="1">
              <a:spcBef>
                <a:spcPts val="300"/>
              </a:spcBef>
              <a:spcAft>
                <a:spcPts val="300"/>
              </a:spcAft>
              <a:buClr>
                <a:srgbClr val="A90025"/>
              </a:buClr>
              <a:buSzPct val="120000"/>
              <a:buFont typeface="Lucida Grande" charset="0"/>
              <a:buChar char="●"/>
            </a:pPr>
            <a:r>
              <a:rPr lang="fr-FR" sz="1400" b="1" dirty="0">
                <a:latin typeface="+mn-lt"/>
              </a:rPr>
              <a:t>Le scénario fut répété avec chaque nouveau singe, </a:t>
            </a:r>
            <a:r>
              <a:rPr lang="fr-FR" sz="1400" b="1" dirty="0" smtClean="0">
                <a:latin typeface="+mn-lt"/>
              </a:rPr>
              <a:t>jusqu’à ce qu’il </a:t>
            </a:r>
            <a:r>
              <a:rPr lang="fr-FR" sz="1400" b="1" dirty="0">
                <a:latin typeface="+mn-lt"/>
              </a:rPr>
              <a:t>n’en reste aucun ayant expérimenté l’arrosage.</a:t>
            </a:r>
          </a:p>
        </p:txBody>
      </p:sp>
      <p:pic>
        <p:nvPicPr>
          <p:cNvPr id="37" name="Picture 13" descr="banana1.jpg"/>
          <p:cNvPicPr>
            <a:picLocks noChangeAspect="1"/>
          </p:cNvPicPr>
          <p:nvPr/>
        </p:nvPicPr>
        <p:blipFill>
          <a:blip r:embed="rId4" cstate="print"/>
          <a:stretch>
            <a:fillRect/>
          </a:stretch>
        </p:blipFill>
        <p:spPr>
          <a:xfrm rot="18840787">
            <a:off x="4286840" y="2849719"/>
            <a:ext cx="524706" cy="351149"/>
          </a:xfrm>
          <a:prstGeom prst="rect">
            <a:avLst/>
          </a:prstGeom>
        </p:spPr>
      </p:pic>
      <p:sp>
        <p:nvSpPr>
          <p:cNvPr id="38" name="Rectangle 37"/>
          <p:cNvSpPr/>
          <p:nvPr/>
        </p:nvSpPr>
        <p:spPr bwMode="auto">
          <a:xfrm>
            <a:off x="500034" y="5929330"/>
            <a:ext cx="5429288" cy="71438"/>
          </a:xfrm>
          <a:prstGeom prst="rect">
            <a:avLst/>
          </a:prstGeom>
          <a:blipFill>
            <a:blip r:embed="rId5"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9" name="Rectangle 38"/>
          <p:cNvSpPr/>
          <p:nvPr/>
        </p:nvSpPr>
        <p:spPr bwMode="auto">
          <a:xfrm>
            <a:off x="1857356"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0" name="Rectangle 39"/>
          <p:cNvSpPr/>
          <p:nvPr/>
        </p:nvSpPr>
        <p:spPr bwMode="auto">
          <a:xfrm>
            <a:off x="2143108"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1" name="Rectangle 40"/>
          <p:cNvSpPr/>
          <p:nvPr/>
        </p:nvSpPr>
        <p:spPr bwMode="auto">
          <a:xfrm>
            <a:off x="2428860"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2" name="Rectangle 41"/>
          <p:cNvSpPr/>
          <p:nvPr/>
        </p:nvSpPr>
        <p:spPr bwMode="auto">
          <a:xfrm>
            <a:off x="2714612"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3" name="Rectangle 42"/>
          <p:cNvSpPr/>
          <p:nvPr/>
        </p:nvSpPr>
        <p:spPr bwMode="auto">
          <a:xfrm>
            <a:off x="3000364"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4" name="Rectangle 43"/>
          <p:cNvSpPr/>
          <p:nvPr/>
        </p:nvSpPr>
        <p:spPr bwMode="auto">
          <a:xfrm>
            <a:off x="3286116"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5" name="Rectangle 44"/>
          <p:cNvSpPr/>
          <p:nvPr/>
        </p:nvSpPr>
        <p:spPr bwMode="auto">
          <a:xfrm>
            <a:off x="3571868"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6" name="Rectangle 45"/>
          <p:cNvSpPr/>
          <p:nvPr/>
        </p:nvSpPr>
        <p:spPr bwMode="auto">
          <a:xfrm>
            <a:off x="3857620"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7" name="Rectangle 46"/>
          <p:cNvSpPr/>
          <p:nvPr/>
        </p:nvSpPr>
        <p:spPr bwMode="auto">
          <a:xfrm>
            <a:off x="4143372"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8" name="Rectangle 47"/>
          <p:cNvSpPr/>
          <p:nvPr/>
        </p:nvSpPr>
        <p:spPr bwMode="auto">
          <a:xfrm>
            <a:off x="4429124"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9" name="Rectangle 48"/>
          <p:cNvSpPr/>
          <p:nvPr/>
        </p:nvSpPr>
        <p:spPr bwMode="auto">
          <a:xfrm>
            <a:off x="4714876"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0" name="Rectangle 49"/>
          <p:cNvSpPr/>
          <p:nvPr/>
        </p:nvSpPr>
        <p:spPr bwMode="auto">
          <a:xfrm>
            <a:off x="5000628"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1" name="Rectangle 50"/>
          <p:cNvSpPr/>
          <p:nvPr/>
        </p:nvSpPr>
        <p:spPr bwMode="auto">
          <a:xfrm>
            <a:off x="5286380"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2" name="Rectangle 51"/>
          <p:cNvSpPr/>
          <p:nvPr/>
        </p:nvSpPr>
        <p:spPr bwMode="auto">
          <a:xfrm>
            <a:off x="5572132"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3" name="Rectangle 52"/>
          <p:cNvSpPr/>
          <p:nvPr/>
        </p:nvSpPr>
        <p:spPr bwMode="auto">
          <a:xfrm>
            <a:off x="5857884"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4" name="Rectangle 53"/>
          <p:cNvSpPr/>
          <p:nvPr/>
        </p:nvSpPr>
        <p:spPr bwMode="auto">
          <a:xfrm>
            <a:off x="1857356" y="3286124"/>
            <a:ext cx="4071966" cy="71438"/>
          </a:xfrm>
          <a:prstGeom prst="rect">
            <a:avLst/>
          </a:prstGeom>
          <a:gradFill flip="none" rotWithShape="1">
            <a:gsLst>
              <a:gs pos="0">
                <a:srgbClr val="8488C4"/>
              </a:gs>
              <a:gs pos="53000">
                <a:srgbClr val="D4DEFF"/>
              </a:gs>
              <a:gs pos="83000">
                <a:srgbClr val="D4DEFF"/>
              </a:gs>
              <a:gs pos="100000">
                <a:srgbClr val="96AB94"/>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5" name="Rectangle 54"/>
          <p:cNvSpPr/>
          <p:nvPr/>
        </p:nvSpPr>
        <p:spPr bwMode="auto">
          <a:xfrm>
            <a:off x="500034" y="3286124"/>
            <a:ext cx="1357322" cy="2643206"/>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6" name="Freeform 86"/>
          <p:cNvSpPr/>
          <p:nvPr/>
        </p:nvSpPr>
        <p:spPr bwMode="auto">
          <a:xfrm>
            <a:off x="4572000" y="2143116"/>
            <a:ext cx="48507" cy="673894"/>
          </a:xfrm>
          <a:custGeom>
            <a:avLst/>
            <a:gdLst>
              <a:gd name="connsiteX0" fmla="*/ 31966 w 48507"/>
              <a:gd name="connsiteY0" fmla="*/ 673894 h 673894"/>
              <a:gd name="connsiteX1" fmla="*/ 27203 w 48507"/>
              <a:gd name="connsiteY1" fmla="*/ 666750 h 673894"/>
              <a:gd name="connsiteX2" fmla="*/ 31966 w 48507"/>
              <a:gd name="connsiteY2" fmla="*/ 628650 h 673894"/>
              <a:gd name="connsiteX3" fmla="*/ 31966 w 48507"/>
              <a:gd name="connsiteY3" fmla="*/ 578644 h 673894"/>
              <a:gd name="connsiteX4" fmla="*/ 34347 w 48507"/>
              <a:gd name="connsiteY4" fmla="*/ 571500 h 673894"/>
              <a:gd name="connsiteX5" fmla="*/ 41491 w 48507"/>
              <a:gd name="connsiteY5" fmla="*/ 566738 h 673894"/>
              <a:gd name="connsiteX6" fmla="*/ 43872 w 48507"/>
              <a:gd name="connsiteY6" fmla="*/ 559594 h 673894"/>
              <a:gd name="connsiteX7" fmla="*/ 39109 w 48507"/>
              <a:gd name="connsiteY7" fmla="*/ 483394 h 673894"/>
              <a:gd name="connsiteX8" fmla="*/ 34347 w 48507"/>
              <a:gd name="connsiteY8" fmla="*/ 466725 h 673894"/>
              <a:gd name="connsiteX9" fmla="*/ 29584 w 48507"/>
              <a:gd name="connsiteY9" fmla="*/ 459582 h 673894"/>
              <a:gd name="connsiteX10" fmla="*/ 27203 w 48507"/>
              <a:gd name="connsiteY10" fmla="*/ 452438 h 673894"/>
              <a:gd name="connsiteX11" fmla="*/ 20059 w 48507"/>
              <a:gd name="connsiteY11" fmla="*/ 438150 h 673894"/>
              <a:gd name="connsiteX12" fmla="*/ 22441 w 48507"/>
              <a:gd name="connsiteY12" fmla="*/ 421482 h 673894"/>
              <a:gd name="connsiteX13" fmla="*/ 29584 w 48507"/>
              <a:gd name="connsiteY13" fmla="*/ 397669 h 673894"/>
              <a:gd name="connsiteX14" fmla="*/ 31966 w 48507"/>
              <a:gd name="connsiteY14" fmla="*/ 385763 h 673894"/>
              <a:gd name="connsiteX15" fmla="*/ 29584 w 48507"/>
              <a:gd name="connsiteY15" fmla="*/ 347663 h 673894"/>
              <a:gd name="connsiteX16" fmla="*/ 27203 w 48507"/>
              <a:gd name="connsiteY16" fmla="*/ 338138 h 673894"/>
              <a:gd name="connsiteX17" fmla="*/ 24822 w 48507"/>
              <a:gd name="connsiteY17" fmla="*/ 283369 h 673894"/>
              <a:gd name="connsiteX18" fmla="*/ 22441 w 48507"/>
              <a:gd name="connsiteY18" fmla="*/ 276225 h 673894"/>
              <a:gd name="connsiteX19" fmla="*/ 20059 w 48507"/>
              <a:gd name="connsiteY19" fmla="*/ 266700 h 673894"/>
              <a:gd name="connsiteX20" fmla="*/ 17678 w 48507"/>
              <a:gd name="connsiteY20" fmla="*/ 223838 h 673894"/>
              <a:gd name="connsiteX21" fmla="*/ 12916 w 48507"/>
              <a:gd name="connsiteY21" fmla="*/ 209550 h 673894"/>
              <a:gd name="connsiteX22" fmla="*/ 10534 w 48507"/>
              <a:gd name="connsiteY22" fmla="*/ 202407 h 673894"/>
              <a:gd name="connsiteX23" fmla="*/ 12916 w 48507"/>
              <a:gd name="connsiteY23" fmla="*/ 180975 h 673894"/>
              <a:gd name="connsiteX24" fmla="*/ 15297 w 48507"/>
              <a:gd name="connsiteY24" fmla="*/ 169069 h 673894"/>
              <a:gd name="connsiteX25" fmla="*/ 17678 w 48507"/>
              <a:gd name="connsiteY25" fmla="*/ 154782 h 673894"/>
              <a:gd name="connsiteX26" fmla="*/ 15297 w 48507"/>
              <a:gd name="connsiteY26" fmla="*/ 85725 h 673894"/>
              <a:gd name="connsiteX27" fmla="*/ 12916 w 48507"/>
              <a:gd name="connsiteY27" fmla="*/ 78582 h 673894"/>
              <a:gd name="connsiteX28" fmla="*/ 5772 w 48507"/>
              <a:gd name="connsiteY28" fmla="*/ 54769 h 673894"/>
              <a:gd name="connsiteX29" fmla="*/ 5772 w 48507"/>
              <a:gd name="connsiteY29" fmla="*/ 0 h 673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8507" h="673894">
                <a:moveTo>
                  <a:pt x="31966" y="673894"/>
                </a:moveTo>
                <a:cubicBezTo>
                  <a:pt x="30378" y="671513"/>
                  <a:pt x="27382" y="669606"/>
                  <a:pt x="27203" y="666750"/>
                </a:cubicBezTo>
                <a:cubicBezTo>
                  <a:pt x="25848" y="645074"/>
                  <a:pt x="27263" y="642754"/>
                  <a:pt x="31966" y="628650"/>
                </a:cubicBezTo>
                <a:cubicBezTo>
                  <a:pt x="29961" y="594578"/>
                  <a:pt x="26167" y="598939"/>
                  <a:pt x="31966" y="578644"/>
                </a:cubicBezTo>
                <a:cubicBezTo>
                  <a:pt x="32656" y="576230"/>
                  <a:pt x="32779" y="573460"/>
                  <a:pt x="34347" y="571500"/>
                </a:cubicBezTo>
                <a:cubicBezTo>
                  <a:pt x="36135" y="569265"/>
                  <a:pt x="39110" y="568325"/>
                  <a:pt x="41491" y="566738"/>
                </a:cubicBezTo>
                <a:cubicBezTo>
                  <a:pt x="42285" y="564357"/>
                  <a:pt x="43872" y="562104"/>
                  <a:pt x="43872" y="559594"/>
                </a:cubicBezTo>
                <a:cubicBezTo>
                  <a:pt x="43872" y="452267"/>
                  <a:pt x="48507" y="516285"/>
                  <a:pt x="39109" y="483394"/>
                </a:cubicBezTo>
                <a:cubicBezTo>
                  <a:pt x="38092" y="479835"/>
                  <a:pt x="36250" y="470530"/>
                  <a:pt x="34347" y="466725"/>
                </a:cubicBezTo>
                <a:cubicBezTo>
                  <a:pt x="33067" y="464165"/>
                  <a:pt x="31172" y="461963"/>
                  <a:pt x="29584" y="459582"/>
                </a:cubicBezTo>
                <a:cubicBezTo>
                  <a:pt x="28790" y="457201"/>
                  <a:pt x="28325" y="454683"/>
                  <a:pt x="27203" y="452438"/>
                </a:cubicBezTo>
                <a:cubicBezTo>
                  <a:pt x="17968" y="433965"/>
                  <a:pt x="26049" y="456114"/>
                  <a:pt x="20059" y="438150"/>
                </a:cubicBezTo>
                <a:cubicBezTo>
                  <a:pt x="20853" y="432594"/>
                  <a:pt x="21437" y="427004"/>
                  <a:pt x="22441" y="421482"/>
                </a:cubicBezTo>
                <a:cubicBezTo>
                  <a:pt x="23881" y="413563"/>
                  <a:pt x="27098" y="405128"/>
                  <a:pt x="29584" y="397669"/>
                </a:cubicBezTo>
                <a:cubicBezTo>
                  <a:pt x="30864" y="393829"/>
                  <a:pt x="31172" y="389732"/>
                  <a:pt x="31966" y="385763"/>
                </a:cubicBezTo>
                <a:cubicBezTo>
                  <a:pt x="31172" y="373063"/>
                  <a:pt x="30850" y="360325"/>
                  <a:pt x="29584" y="347663"/>
                </a:cubicBezTo>
                <a:cubicBezTo>
                  <a:pt x="29258" y="344407"/>
                  <a:pt x="27445" y="341402"/>
                  <a:pt x="27203" y="338138"/>
                </a:cubicBezTo>
                <a:cubicBezTo>
                  <a:pt x="25853" y="319914"/>
                  <a:pt x="26223" y="301589"/>
                  <a:pt x="24822" y="283369"/>
                </a:cubicBezTo>
                <a:cubicBezTo>
                  <a:pt x="24630" y="280866"/>
                  <a:pt x="23131" y="278639"/>
                  <a:pt x="22441" y="276225"/>
                </a:cubicBezTo>
                <a:cubicBezTo>
                  <a:pt x="21542" y="273078"/>
                  <a:pt x="20853" y="269875"/>
                  <a:pt x="20059" y="266700"/>
                </a:cubicBezTo>
                <a:cubicBezTo>
                  <a:pt x="19265" y="252413"/>
                  <a:pt x="19453" y="238037"/>
                  <a:pt x="17678" y="223838"/>
                </a:cubicBezTo>
                <a:cubicBezTo>
                  <a:pt x="17055" y="218857"/>
                  <a:pt x="14504" y="214313"/>
                  <a:pt x="12916" y="209550"/>
                </a:cubicBezTo>
                <a:lnTo>
                  <a:pt x="10534" y="202407"/>
                </a:lnTo>
                <a:cubicBezTo>
                  <a:pt x="11328" y="195263"/>
                  <a:pt x="11899" y="188091"/>
                  <a:pt x="12916" y="180975"/>
                </a:cubicBezTo>
                <a:cubicBezTo>
                  <a:pt x="13488" y="176968"/>
                  <a:pt x="14573" y="173051"/>
                  <a:pt x="15297" y="169069"/>
                </a:cubicBezTo>
                <a:cubicBezTo>
                  <a:pt x="16161" y="164319"/>
                  <a:pt x="16884" y="159544"/>
                  <a:pt x="17678" y="154782"/>
                </a:cubicBezTo>
                <a:cubicBezTo>
                  <a:pt x="16884" y="131763"/>
                  <a:pt x="16734" y="108713"/>
                  <a:pt x="15297" y="85725"/>
                </a:cubicBezTo>
                <a:cubicBezTo>
                  <a:pt x="15140" y="83220"/>
                  <a:pt x="13606" y="80995"/>
                  <a:pt x="12916" y="78582"/>
                </a:cubicBezTo>
                <a:cubicBezTo>
                  <a:pt x="5715" y="53381"/>
                  <a:pt x="17093" y="88737"/>
                  <a:pt x="5772" y="54769"/>
                </a:cubicBezTo>
                <a:cubicBezTo>
                  <a:pt x="0" y="37449"/>
                  <a:pt x="5772" y="18256"/>
                  <a:pt x="5772" y="0"/>
                </a:cubicBezTo>
              </a:path>
            </a:pathLst>
          </a:cu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7" name="TextBox 77"/>
          <p:cNvSpPr txBox="1"/>
          <p:nvPr/>
        </p:nvSpPr>
        <p:spPr>
          <a:xfrm rot="16200000">
            <a:off x="-999034" y="4570878"/>
            <a:ext cx="2571768" cy="430887"/>
          </a:xfrm>
          <a:prstGeom prst="rect">
            <a:avLst/>
          </a:prstGeom>
          <a:noFill/>
        </p:spPr>
        <p:txBody>
          <a:bodyPr wrap="square" rtlCol="0">
            <a:spAutoFit/>
          </a:bodyPr>
          <a:lstStyle/>
          <a:p>
            <a:pPr algn="l"/>
            <a:r>
              <a:rPr lang="en-US" sz="1100" dirty="0" smtClean="0">
                <a:latin typeface="Calibri" pitchFamily="34" charset="0"/>
              </a:rPr>
              <a:t>Ref. : Dr. H. Harlow</a:t>
            </a:r>
          </a:p>
          <a:p>
            <a:pPr algn="l"/>
            <a:r>
              <a:rPr lang="en-US" sz="1100" dirty="0" smtClean="0">
                <a:latin typeface="Calibri" pitchFamily="34" charset="0"/>
              </a:rPr>
              <a:t>University of Wisconsin - Madison</a:t>
            </a:r>
            <a:endParaRPr lang="en-US" sz="1100" dirty="0">
              <a:latin typeface="Calibri" pitchFamily="34" charset="0"/>
            </a:endParaRPr>
          </a:p>
        </p:txBody>
      </p:sp>
      <p:sp>
        <p:nvSpPr>
          <p:cNvPr id="59" name="Titre 1"/>
          <p:cNvSpPr>
            <a:spLocks noGrp="1"/>
          </p:cNvSpPr>
          <p:nvPr>
            <p:ph type="title"/>
          </p:nvPr>
        </p:nvSpPr>
        <p:spPr>
          <a:xfrm>
            <a:off x="457200" y="274638"/>
            <a:ext cx="8218488" cy="635000"/>
          </a:xfrm>
        </p:spPr>
        <p:txBody>
          <a:bodyPr/>
          <a:lstStyle/>
          <a:p>
            <a:r>
              <a:rPr lang="fr-FR" dirty="0" smtClean="0"/>
              <a:t>Expérience de la banane</a:t>
            </a:r>
            <a:endParaRPr lang="fr-FR" dirty="0"/>
          </a:p>
        </p:txBody>
      </p:sp>
      <p:sp>
        <p:nvSpPr>
          <p:cNvPr id="58" name="Espace réservé du pied de page 3"/>
          <p:cNvSpPr>
            <a:spLocks noGrp="1"/>
          </p:cNvSpPr>
          <p:nvPr>
            <p:ph type="ftr" sz="quarter" idx="4294967295"/>
          </p:nvPr>
        </p:nvSpPr>
        <p:spPr>
          <a:xfrm>
            <a:off x="457200" y="6411913"/>
            <a:ext cx="5562600" cy="365125"/>
          </a:xfrm>
          <a:prstGeom prst="rect">
            <a:avLst/>
          </a:prstGeom>
        </p:spPr>
        <p:txBody>
          <a:bodyPr/>
          <a:lstStyle/>
          <a:p>
            <a:pPr>
              <a:defRPr/>
            </a:pPr>
            <a:r>
              <a:rPr lang="fr-FR" altLang="fr-FR" sz="900" dirty="0" smtClean="0"/>
              <a:t>Kit intégration H3SE - TCG 4.2 – Travail en équipe, relation hiérarchie/EIA – V2</a:t>
            </a:r>
            <a:endParaRPr lang="fr-FR" altLang="fr-FR" sz="900" dirty="0"/>
          </a:p>
        </p:txBody>
      </p:sp>
    </p:spTree>
    <p:extLst>
      <p:ext uri="{BB962C8B-B14F-4D97-AF65-F5344CB8AC3E}">
        <p14:creationId xmlns="" xmlns:p14="http://schemas.microsoft.com/office/powerpoint/2010/main" val="5274657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4294967295"/>
          </p:nvPr>
        </p:nvSpPr>
        <p:spPr>
          <a:xfrm>
            <a:off x="6553200" y="6411913"/>
            <a:ext cx="725488" cy="365125"/>
          </a:xfrm>
          <a:prstGeom prst="rect">
            <a:avLst/>
          </a:prstGeom>
        </p:spPr>
        <p:txBody>
          <a:bodyPr/>
          <a:lstStyle/>
          <a:p>
            <a:fld id="{02164524-7C97-8945-A4B0-CAF166782E85}" type="slidenum">
              <a:rPr lang="fr-FR" altLang="fr-FR" smtClean="0">
                <a:solidFill>
                  <a:srgbClr val="898989"/>
                </a:solidFill>
                <a:latin typeface="Arial" charset="0"/>
                <a:ea typeface="Helvetica" charset="0"/>
                <a:cs typeface="Helvetica" charset="0"/>
              </a:rPr>
              <a:pPr/>
              <a:t>13</a:t>
            </a:fld>
            <a:endParaRPr lang="fr-FR" altLang="fr-FR" dirty="0">
              <a:solidFill>
                <a:srgbClr val="898989"/>
              </a:solidFill>
              <a:latin typeface="Arial" charset="0"/>
              <a:ea typeface="Helvetica" charset="0"/>
              <a:cs typeface="Helvetica" charset="0"/>
            </a:endParaRPr>
          </a:p>
        </p:txBody>
      </p:sp>
      <p:pic>
        <p:nvPicPr>
          <p:cNvPr id="6" name="Picture 81" descr="monkey7.jpg"/>
          <p:cNvPicPr>
            <a:picLocks noChangeAspect="1"/>
          </p:cNvPicPr>
          <p:nvPr/>
        </p:nvPicPr>
        <p:blipFill>
          <a:blip r:embed="rId2" cstate="print">
            <a:duotone>
              <a:schemeClr val="accent3">
                <a:shade val="45000"/>
                <a:satMod val="135000"/>
              </a:schemeClr>
              <a:prstClr val="white"/>
            </a:duotone>
          </a:blip>
          <a:stretch>
            <a:fillRect/>
          </a:stretch>
        </p:blipFill>
        <p:spPr>
          <a:xfrm>
            <a:off x="2214546" y="4032254"/>
            <a:ext cx="857256" cy="896944"/>
          </a:xfrm>
          <a:prstGeom prst="rect">
            <a:avLst/>
          </a:prstGeom>
        </p:spPr>
      </p:pic>
      <p:pic>
        <p:nvPicPr>
          <p:cNvPr id="7" name="Picture 79" descr="monkey2.jpg"/>
          <p:cNvPicPr>
            <a:picLocks noChangeAspect="1"/>
          </p:cNvPicPr>
          <p:nvPr/>
        </p:nvPicPr>
        <p:blipFill>
          <a:blip r:embed="rId3" cstate="print">
            <a:duotone>
              <a:schemeClr val="accent4">
                <a:shade val="45000"/>
                <a:satMod val="135000"/>
              </a:schemeClr>
              <a:prstClr val="white"/>
            </a:duotone>
          </a:blip>
          <a:stretch>
            <a:fillRect/>
          </a:stretch>
        </p:blipFill>
        <p:spPr>
          <a:xfrm>
            <a:off x="2571736" y="5072074"/>
            <a:ext cx="571504" cy="833724"/>
          </a:xfrm>
          <a:prstGeom prst="rect">
            <a:avLst/>
          </a:prstGeom>
        </p:spPr>
      </p:pic>
      <p:pic>
        <p:nvPicPr>
          <p:cNvPr id="8" name="Picture 78" descr="monkey2.jpg"/>
          <p:cNvPicPr>
            <a:picLocks noChangeAspect="1"/>
          </p:cNvPicPr>
          <p:nvPr/>
        </p:nvPicPr>
        <p:blipFill>
          <a:blip r:embed="rId3" cstate="print">
            <a:duotone>
              <a:schemeClr val="accent4">
                <a:shade val="45000"/>
                <a:satMod val="135000"/>
              </a:schemeClr>
              <a:prstClr val="white"/>
            </a:duotone>
          </a:blip>
          <a:stretch>
            <a:fillRect/>
          </a:stretch>
        </p:blipFill>
        <p:spPr>
          <a:xfrm>
            <a:off x="3143240" y="4786322"/>
            <a:ext cx="571504" cy="833724"/>
          </a:xfrm>
          <a:prstGeom prst="rect">
            <a:avLst/>
          </a:prstGeom>
        </p:spPr>
      </p:pic>
      <p:pic>
        <p:nvPicPr>
          <p:cNvPr id="9" name="Picture 71" descr="monkey2.jpg"/>
          <p:cNvPicPr>
            <a:picLocks noChangeAspect="1"/>
          </p:cNvPicPr>
          <p:nvPr/>
        </p:nvPicPr>
        <p:blipFill>
          <a:blip r:embed="rId3" cstate="print">
            <a:duotone>
              <a:schemeClr val="accent4">
                <a:shade val="45000"/>
                <a:satMod val="135000"/>
              </a:schemeClr>
              <a:prstClr val="white"/>
            </a:duotone>
          </a:blip>
          <a:stretch>
            <a:fillRect/>
          </a:stretch>
        </p:blipFill>
        <p:spPr>
          <a:xfrm>
            <a:off x="3571868" y="5072074"/>
            <a:ext cx="571504" cy="833724"/>
          </a:xfrm>
          <a:prstGeom prst="rect">
            <a:avLst/>
          </a:prstGeom>
        </p:spPr>
      </p:pic>
      <p:pic>
        <p:nvPicPr>
          <p:cNvPr id="10" name="Picture 76" descr="monkey2.jpg"/>
          <p:cNvPicPr>
            <a:picLocks noChangeAspect="1"/>
          </p:cNvPicPr>
          <p:nvPr/>
        </p:nvPicPr>
        <p:blipFill>
          <a:blip r:embed="rId3" cstate="print">
            <a:duotone>
              <a:schemeClr val="accent4">
                <a:shade val="45000"/>
                <a:satMod val="135000"/>
              </a:schemeClr>
              <a:prstClr val="white"/>
            </a:duotone>
          </a:blip>
          <a:stretch>
            <a:fillRect/>
          </a:stretch>
        </p:blipFill>
        <p:spPr>
          <a:xfrm>
            <a:off x="1928794" y="4500570"/>
            <a:ext cx="571504" cy="833724"/>
          </a:xfrm>
          <a:prstGeom prst="rect">
            <a:avLst/>
          </a:prstGeom>
        </p:spPr>
      </p:pic>
      <p:grpSp>
        <p:nvGrpSpPr>
          <p:cNvPr id="2" name="Group 44"/>
          <p:cNvGrpSpPr/>
          <p:nvPr/>
        </p:nvGrpSpPr>
        <p:grpSpPr>
          <a:xfrm rot="7823472">
            <a:off x="1435300" y="4341849"/>
            <a:ext cx="3479258" cy="312091"/>
            <a:chOff x="1071538" y="2310819"/>
            <a:chExt cx="3479258" cy="312091"/>
          </a:xfrm>
        </p:grpSpPr>
        <p:sp>
          <p:nvSpPr>
            <p:cNvPr id="12" name="Rectangle 11"/>
            <p:cNvSpPr/>
            <p:nvPr/>
          </p:nvSpPr>
          <p:spPr bwMode="auto">
            <a:xfrm>
              <a:off x="1071538" y="2310819"/>
              <a:ext cx="3479258" cy="46611"/>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3" name="Rectangle 12"/>
            <p:cNvSpPr/>
            <p:nvPr/>
          </p:nvSpPr>
          <p:spPr bwMode="auto">
            <a:xfrm>
              <a:off x="1071538" y="2571744"/>
              <a:ext cx="3334776" cy="51166"/>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4" name="Rectangle 13"/>
            <p:cNvSpPr/>
            <p:nvPr/>
          </p:nvSpPr>
          <p:spPr bwMode="auto">
            <a:xfrm rot="5400000">
              <a:off x="1110014"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5" name="Rectangle 14"/>
            <p:cNvSpPr/>
            <p:nvPr/>
          </p:nvSpPr>
          <p:spPr bwMode="auto">
            <a:xfrm rot="5400000">
              <a:off x="1252890"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6" name="Rectangle 15"/>
            <p:cNvSpPr/>
            <p:nvPr/>
          </p:nvSpPr>
          <p:spPr bwMode="auto">
            <a:xfrm rot="5400000">
              <a:off x="1395766"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7" name="Rectangle 16"/>
            <p:cNvSpPr/>
            <p:nvPr/>
          </p:nvSpPr>
          <p:spPr bwMode="auto">
            <a:xfrm rot="5400000">
              <a:off x="1538642"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8" name="Rectangle 17"/>
            <p:cNvSpPr/>
            <p:nvPr/>
          </p:nvSpPr>
          <p:spPr bwMode="auto">
            <a:xfrm rot="5400000">
              <a:off x="1681518"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9" name="Rectangle 18"/>
            <p:cNvSpPr/>
            <p:nvPr/>
          </p:nvSpPr>
          <p:spPr bwMode="auto">
            <a:xfrm rot="5400000">
              <a:off x="1824394"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0" name="Rectangle 19"/>
            <p:cNvSpPr/>
            <p:nvPr/>
          </p:nvSpPr>
          <p:spPr bwMode="auto">
            <a:xfrm rot="5400000">
              <a:off x="1967270"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1" name="Rectangle 20"/>
            <p:cNvSpPr/>
            <p:nvPr/>
          </p:nvSpPr>
          <p:spPr bwMode="auto">
            <a:xfrm rot="5400000">
              <a:off x="2110146"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2" name="Rectangle 21"/>
            <p:cNvSpPr/>
            <p:nvPr/>
          </p:nvSpPr>
          <p:spPr bwMode="auto">
            <a:xfrm rot="5400000">
              <a:off x="2253022"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3" name="Rectangle 22"/>
            <p:cNvSpPr/>
            <p:nvPr/>
          </p:nvSpPr>
          <p:spPr bwMode="auto">
            <a:xfrm rot="5400000">
              <a:off x="2395898"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4" name="Rectangle 23"/>
            <p:cNvSpPr/>
            <p:nvPr/>
          </p:nvSpPr>
          <p:spPr bwMode="auto">
            <a:xfrm rot="5400000">
              <a:off x="2538774"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5" name="Rectangle 24"/>
            <p:cNvSpPr/>
            <p:nvPr/>
          </p:nvSpPr>
          <p:spPr bwMode="auto">
            <a:xfrm rot="5400000">
              <a:off x="2681650"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6" name="Rectangle 25"/>
            <p:cNvSpPr/>
            <p:nvPr/>
          </p:nvSpPr>
          <p:spPr bwMode="auto">
            <a:xfrm rot="5400000">
              <a:off x="2824526"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7" name="Rectangle 26"/>
            <p:cNvSpPr/>
            <p:nvPr/>
          </p:nvSpPr>
          <p:spPr bwMode="auto">
            <a:xfrm rot="5400000">
              <a:off x="2967402"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8" name="Rectangle 27"/>
            <p:cNvSpPr/>
            <p:nvPr/>
          </p:nvSpPr>
          <p:spPr bwMode="auto">
            <a:xfrm rot="5400000">
              <a:off x="3110278"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9" name="Rectangle 28"/>
            <p:cNvSpPr/>
            <p:nvPr/>
          </p:nvSpPr>
          <p:spPr bwMode="auto">
            <a:xfrm rot="5400000">
              <a:off x="3253154"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0" name="Rectangle 29"/>
            <p:cNvSpPr/>
            <p:nvPr/>
          </p:nvSpPr>
          <p:spPr bwMode="auto">
            <a:xfrm rot="5400000">
              <a:off x="3396030"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1" name="Rectangle 30"/>
            <p:cNvSpPr/>
            <p:nvPr/>
          </p:nvSpPr>
          <p:spPr bwMode="auto">
            <a:xfrm rot="5400000">
              <a:off x="3538906"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2" name="Rectangle 31"/>
            <p:cNvSpPr/>
            <p:nvPr/>
          </p:nvSpPr>
          <p:spPr bwMode="auto">
            <a:xfrm rot="5400000">
              <a:off x="3681782"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3" name="Rectangle 32"/>
            <p:cNvSpPr/>
            <p:nvPr/>
          </p:nvSpPr>
          <p:spPr bwMode="auto">
            <a:xfrm rot="5400000">
              <a:off x="3824658"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4" name="Rectangle 33"/>
            <p:cNvSpPr/>
            <p:nvPr/>
          </p:nvSpPr>
          <p:spPr bwMode="auto">
            <a:xfrm rot="5400000">
              <a:off x="3967534"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5" name="Rectangle 34"/>
            <p:cNvSpPr/>
            <p:nvPr/>
          </p:nvSpPr>
          <p:spPr bwMode="auto">
            <a:xfrm rot="5400000">
              <a:off x="4110410"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sp>
        <p:nvSpPr>
          <p:cNvPr id="36" name="Rectangle 3"/>
          <p:cNvSpPr txBox="1">
            <a:spLocks noChangeArrowheads="1"/>
          </p:cNvSpPr>
          <p:nvPr/>
        </p:nvSpPr>
        <p:spPr bwMode="auto">
          <a:xfrm>
            <a:off x="214282" y="1142984"/>
            <a:ext cx="8715436" cy="221457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285750" indent="-285750" eaLnBrk="1" hangingPunct="1">
              <a:spcBef>
                <a:spcPts val="300"/>
              </a:spcBef>
              <a:spcAft>
                <a:spcPts val="300"/>
              </a:spcAft>
              <a:buClr>
                <a:srgbClr val="A90025"/>
              </a:buClr>
              <a:buSzPct val="120000"/>
              <a:buFont typeface="Lucida Grande" charset="0"/>
              <a:buChar char="●"/>
            </a:pPr>
            <a:r>
              <a:rPr lang="fr-FR" sz="1400" b="1" dirty="0" smtClean="0">
                <a:latin typeface="+mn-lt"/>
              </a:rPr>
              <a:t>L’un de ces singes de “seconde génération” fut remplacé à son tour, et le scénario se répéta à nouveau.</a:t>
            </a:r>
          </a:p>
          <a:p>
            <a:pPr marL="285750" indent="-285750" eaLnBrk="1" hangingPunct="1">
              <a:spcBef>
                <a:spcPts val="300"/>
              </a:spcBef>
              <a:spcAft>
                <a:spcPts val="300"/>
              </a:spcAft>
              <a:buClr>
                <a:srgbClr val="A90025"/>
              </a:buClr>
              <a:buSzPct val="120000"/>
              <a:buFont typeface="Lucida Grande" charset="0"/>
              <a:buChar char="●"/>
            </a:pPr>
            <a:r>
              <a:rPr lang="fr-FR" sz="1400" b="1" dirty="0" smtClean="0">
                <a:latin typeface="+mn-lt"/>
              </a:rPr>
              <a:t>Sans compréhension directe de la raison pour laquelle l’échelle ne devait pas être utilisée, tous les singes étaient devenus des “gardiens” de la </a:t>
            </a:r>
            <a:r>
              <a:rPr lang="fr-FR" sz="1400" b="1" dirty="0" smtClean="0"/>
              <a:t>“</a:t>
            </a:r>
            <a:r>
              <a:rPr lang="fr-FR" sz="1400" b="1" dirty="0" smtClean="0">
                <a:latin typeface="+mn-lt"/>
              </a:rPr>
              <a:t>règle”.</a:t>
            </a:r>
            <a:endParaRPr lang="fr-FR" sz="1400" b="1" dirty="0">
              <a:latin typeface="+mn-lt"/>
            </a:endParaRPr>
          </a:p>
        </p:txBody>
      </p:sp>
      <p:pic>
        <p:nvPicPr>
          <p:cNvPr id="37" name="Picture 13" descr="banana1.jpg"/>
          <p:cNvPicPr>
            <a:picLocks noChangeAspect="1"/>
          </p:cNvPicPr>
          <p:nvPr/>
        </p:nvPicPr>
        <p:blipFill>
          <a:blip r:embed="rId5" cstate="print"/>
          <a:stretch>
            <a:fillRect/>
          </a:stretch>
        </p:blipFill>
        <p:spPr>
          <a:xfrm rot="18840787">
            <a:off x="4286840" y="2849719"/>
            <a:ext cx="524706" cy="351149"/>
          </a:xfrm>
          <a:prstGeom prst="rect">
            <a:avLst/>
          </a:prstGeom>
        </p:spPr>
      </p:pic>
      <p:sp>
        <p:nvSpPr>
          <p:cNvPr id="38" name="Rectangle 37"/>
          <p:cNvSpPr/>
          <p:nvPr/>
        </p:nvSpPr>
        <p:spPr bwMode="auto">
          <a:xfrm>
            <a:off x="500034" y="5929330"/>
            <a:ext cx="5429288" cy="71438"/>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9" name="Rectangle 38"/>
          <p:cNvSpPr/>
          <p:nvPr/>
        </p:nvSpPr>
        <p:spPr bwMode="auto">
          <a:xfrm>
            <a:off x="1857356"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0" name="Rectangle 39"/>
          <p:cNvSpPr/>
          <p:nvPr/>
        </p:nvSpPr>
        <p:spPr bwMode="auto">
          <a:xfrm>
            <a:off x="2143108"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1" name="Rectangle 40"/>
          <p:cNvSpPr/>
          <p:nvPr/>
        </p:nvSpPr>
        <p:spPr bwMode="auto">
          <a:xfrm>
            <a:off x="2428860"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2" name="Rectangle 41"/>
          <p:cNvSpPr/>
          <p:nvPr/>
        </p:nvSpPr>
        <p:spPr bwMode="auto">
          <a:xfrm>
            <a:off x="2714612"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3" name="Rectangle 42"/>
          <p:cNvSpPr/>
          <p:nvPr/>
        </p:nvSpPr>
        <p:spPr bwMode="auto">
          <a:xfrm>
            <a:off x="3000364"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4" name="Rectangle 43"/>
          <p:cNvSpPr/>
          <p:nvPr/>
        </p:nvSpPr>
        <p:spPr bwMode="auto">
          <a:xfrm>
            <a:off x="3286116"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5" name="Rectangle 44"/>
          <p:cNvSpPr/>
          <p:nvPr/>
        </p:nvSpPr>
        <p:spPr bwMode="auto">
          <a:xfrm>
            <a:off x="3571868"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6" name="Rectangle 45"/>
          <p:cNvSpPr/>
          <p:nvPr/>
        </p:nvSpPr>
        <p:spPr bwMode="auto">
          <a:xfrm>
            <a:off x="3857620"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7" name="Rectangle 46"/>
          <p:cNvSpPr/>
          <p:nvPr/>
        </p:nvSpPr>
        <p:spPr bwMode="auto">
          <a:xfrm>
            <a:off x="4143372"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8" name="Rectangle 47"/>
          <p:cNvSpPr/>
          <p:nvPr/>
        </p:nvSpPr>
        <p:spPr bwMode="auto">
          <a:xfrm>
            <a:off x="4429124"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9" name="Rectangle 48"/>
          <p:cNvSpPr/>
          <p:nvPr/>
        </p:nvSpPr>
        <p:spPr bwMode="auto">
          <a:xfrm>
            <a:off x="4714876"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0" name="Rectangle 49"/>
          <p:cNvSpPr/>
          <p:nvPr/>
        </p:nvSpPr>
        <p:spPr bwMode="auto">
          <a:xfrm>
            <a:off x="5000628"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1" name="Rectangle 50"/>
          <p:cNvSpPr/>
          <p:nvPr/>
        </p:nvSpPr>
        <p:spPr bwMode="auto">
          <a:xfrm>
            <a:off x="5286380"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2" name="Rectangle 51"/>
          <p:cNvSpPr/>
          <p:nvPr/>
        </p:nvSpPr>
        <p:spPr bwMode="auto">
          <a:xfrm>
            <a:off x="5572132"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3" name="Rectangle 52"/>
          <p:cNvSpPr/>
          <p:nvPr/>
        </p:nvSpPr>
        <p:spPr bwMode="auto">
          <a:xfrm>
            <a:off x="5857884"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4" name="Rectangle 53"/>
          <p:cNvSpPr/>
          <p:nvPr/>
        </p:nvSpPr>
        <p:spPr bwMode="auto">
          <a:xfrm>
            <a:off x="1857356" y="3286124"/>
            <a:ext cx="4071966" cy="71438"/>
          </a:xfrm>
          <a:prstGeom prst="rect">
            <a:avLst/>
          </a:prstGeom>
          <a:gradFill flip="none" rotWithShape="1">
            <a:gsLst>
              <a:gs pos="0">
                <a:srgbClr val="8488C4"/>
              </a:gs>
              <a:gs pos="53000">
                <a:srgbClr val="D4DEFF"/>
              </a:gs>
              <a:gs pos="83000">
                <a:srgbClr val="D4DEFF"/>
              </a:gs>
              <a:gs pos="100000">
                <a:srgbClr val="96AB94"/>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5" name="Rectangle 54"/>
          <p:cNvSpPr/>
          <p:nvPr/>
        </p:nvSpPr>
        <p:spPr bwMode="auto">
          <a:xfrm>
            <a:off x="500034" y="3286124"/>
            <a:ext cx="1357322" cy="2643206"/>
          </a:xfrm>
          <a:prstGeom prst="rect">
            <a:avLst/>
          </a:prstGeom>
          <a:blipFill>
            <a:blip r:embed="rId7"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6" name="Freeform 86"/>
          <p:cNvSpPr/>
          <p:nvPr/>
        </p:nvSpPr>
        <p:spPr bwMode="auto">
          <a:xfrm>
            <a:off x="4572000" y="2143116"/>
            <a:ext cx="48507" cy="673894"/>
          </a:xfrm>
          <a:custGeom>
            <a:avLst/>
            <a:gdLst>
              <a:gd name="connsiteX0" fmla="*/ 31966 w 48507"/>
              <a:gd name="connsiteY0" fmla="*/ 673894 h 673894"/>
              <a:gd name="connsiteX1" fmla="*/ 27203 w 48507"/>
              <a:gd name="connsiteY1" fmla="*/ 666750 h 673894"/>
              <a:gd name="connsiteX2" fmla="*/ 31966 w 48507"/>
              <a:gd name="connsiteY2" fmla="*/ 628650 h 673894"/>
              <a:gd name="connsiteX3" fmla="*/ 31966 w 48507"/>
              <a:gd name="connsiteY3" fmla="*/ 578644 h 673894"/>
              <a:gd name="connsiteX4" fmla="*/ 34347 w 48507"/>
              <a:gd name="connsiteY4" fmla="*/ 571500 h 673894"/>
              <a:gd name="connsiteX5" fmla="*/ 41491 w 48507"/>
              <a:gd name="connsiteY5" fmla="*/ 566738 h 673894"/>
              <a:gd name="connsiteX6" fmla="*/ 43872 w 48507"/>
              <a:gd name="connsiteY6" fmla="*/ 559594 h 673894"/>
              <a:gd name="connsiteX7" fmla="*/ 39109 w 48507"/>
              <a:gd name="connsiteY7" fmla="*/ 483394 h 673894"/>
              <a:gd name="connsiteX8" fmla="*/ 34347 w 48507"/>
              <a:gd name="connsiteY8" fmla="*/ 466725 h 673894"/>
              <a:gd name="connsiteX9" fmla="*/ 29584 w 48507"/>
              <a:gd name="connsiteY9" fmla="*/ 459582 h 673894"/>
              <a:gd name="connsiteX10" fmla="*/ 27203 w 48507"/>
              <a:gd name="connsiteY10" fmla="*/ 452438 h 673894"/>
              <a:gd name="connsiteX11" fmla="*/ 20059 w 48507"/>
              <a:gd name="connsiteY11" fmla="*/ 438150 h 673894"/>
              <a:gd name="connsiteX12" fmla="*/ 22441 w 48507"/>
              <a:gd name="connsiteY12" fmla="*/ 421482 h 673894"/>
              <a:gd name="connsiteX13" fmla="*/ 29584 w 48507"/>
              <a:gd name="connsiteY13" fmla="*/ 397669 h 673894"/>
              <a:gd name="connsiteX14" fmla="*/ 31966 w 48507"/>
              <a:gd name="connsiteY14" fmla="*/ 385763 h 673894"/>
              <a:gd name="connsiteX15" fmla="*/ 29584 w 48507"/>
              <a:gd name="connsiteY15" fmla="*/ 347663 h 673894"/>
              <a:gd name="connsiteX16" fmla="*/ 27203 w 48507"/>
              <a:gd name="connsiteY16" fmla="*/ 338138 h 673894"/>
              <a:gd name="connsiteX17" fmla="*/ 24822 w 48507"/>
              <a:gd name="connsiteY17" fmla="*/ 283369 h 673894"/>
              <a:gd name="connsiteX18" fmla="*/ 22441 w 48507"/>
              <a:gd name="connsiteY18" fmla="*/ 276225 h 673894"/>
              <a:gd name="connsiteX19" fmla="*/ 20059 w 48507"/>
              <a:gd name="connsiteY19" fmla="*/ 266700 h 673894"/>
              <a:gd name="connsiteX20" fmla="*/ 17678 w 48507"/>
              <a:gd name="connsiteY20" fmla="*/ 223838 h 673894"/>
              <a:gd name="connsiteX21" fmla="*/ 12916 w 48507"/>
              <a:gd name="connsiteY21" fmla="*/ 209550 h 673894"/>
              <a:gd name="connsiteX22" fmla="*/ 10534 w 48507"/>
              <a:gd name="connsiteY22" fmla="*/ 202407 h 673894"/>
              <a:gd name="connsiteX23" fmla="*/ 12916 w 48507"/>
              <a:gd name="connsiteY23" fmla="*/ 180975 h 673894"/>
              <a:gd name="connsiteX24" fmla="*/ 15297 w 48507"/>
              <a:gd name="connsiteY24" fmla="*/ 169069 h 673894"/>
              <a:gd name="connsiteX25" fmla="*/ 17678 w 48507"/>
              <a:gd name="connsiteY25" fmla="*/ 154782 h 673894"/>
              <a:gd name="connsiteX26" fmla="*/ 15297 w 48507"/>
              <a:gd name="connsiteY26" fmla="*/ 85725 h 673894"/>
              <a:gd name="connsiteX27" fmla="*/ 12916 w 48507"/>
              <a:gd name="connsiteY27" fmla="*/ 78582 h 673894"/>
              <a:gd name="connsiteX28" fmla="*/ 5772 w 48507"/>
              <a:gd name="connsiteY28" fmla="*/ 54769 h 673894"/>
              <a:gd name="connsiteX29" fmla="*/ 5772 w 48507"/>
              <a:gd name="connsiteY29" fmla="*/ 0 h 673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8507" h="673894">
                <a:moveTo>
                  <a:pt x="31966" y="673894"/>
                </a:moveTo>
                <a:cubicBezTo>
                  <a:pt x="30378" y="671513"/>
                  <a:pt x="27382" y="669606"/>
                  <a:pt x="27203" y="666750"/>
                </a:cubicBezTo>
                <a:cubicBezTo>
                  <a:pt x="25848" y="645074"/>
                  <a:pt x="27263" y="642754"/>
                  <a:pt x="31966" y="628650"/>
                </a:cubicBezTo>
                <a:cubicBezTo>
                  <a:pt x="29961" y="594578"/>
                  <a:pt x="26167" y="598939"/>
                  <a:pt x="31966" y="578644"/>
                </a:cubicBezTo>
                <a:cubicBezTo>
                  <a:pt x="32656" y="576230"/>
                  <a:pt x="32779" y="573460"/>
                  <a:pt x="34347" y="571500"/>
                </a:cubicBezTo>
                <a:cubicBezTo>
                  <a:pt x="36135" y="569265"/>
                  <a:pt x="39110" y="568325"/>
                  <a:pt x="41491" y="566738"/>
                </a:cubicBezTo>
                <a:cubicBezTo>
                  <a:pt x="42285" y="564357"/>
                  <a:pt x="43872" y="562104"/>
                  <a:pt x="43872" y="559594"/>
                </a:cubicBezTo>
                <a:cubicBezTo>
                  <a:pt x="43872" y="452267"/>
                  <a:pt x="48507" y="516285"/>
                  <a:pt x="39109" y="483394"/>
                </a:cubicBezTo>
                <a:cubicBezTo>
                  <a:pt x="38092" y="479835"/>
                  <a:pt x="36250" y="470530"/>
                  <a:pt x="34347" y="466725"/>
                </a:cubicBezTo>
                <a:cubicBezTo>
                  <a:pt x="33067" y="464165"/>
                  <a:pt x="31172" y="461963"/>
                  <a:pt x="29584" y="459582"/>
                </a:cubicBezTo>
                <a:cubicBezTo>
                  <a:pt x="28790" y="457201"/>
                  <a:pt x="28325" y="454683"/>
                  <a:pt x="27203" y="452438"/>
                </a:cubicBezTo>
                <a:cubicBezTo>
                  <a:pt x="17968" y="433965"/>
                  <a:pt x="26049" y="456114"/>
                  <a:pt x="20059" y="438150"/>
                </a:cubicBezTo>
                <a:cubicBezTo>
                  <a:pt x="20853" y="432594"/>
                  <a:pt x="21437" y="427004"/>
                  <a:pt x="22441" y="421482"/>
                </a:cubicBezTo>
                <a:cubicBezTo>
                  <a:pt x="23881" y="413563"/>
                  <a:pt x="27098" y="405128"/>
                  <a:pt x="29584" y="397669"/>
                </a:cubicBezTo>
                <a:cubicBezTo>
                  <a:pt x="30864" y="393829"/>
                  <a:pt x="31172" y="389732"/>
                  <a:pt x="31966" y="385763"/>
                </a:cubicBezTo>
                <a:cubicBezTo>
                  <a:pt x="31172" y="373063"/>
                  <a:pt x="30850" y="360325"/>
                  <a:pt x="29584" y="347663"/>
                </a:cubicBezTo>
                <a:cubicBezTo>
                  <a:pt x="29258" y="344407"/>
                  <a:pt x="27445" y="341402"/>
                  <a:pt x="27203" y="338138"/>
                </a:cubicBezTo>
                <a:cubicBezTo>
                  <a:pt x="25853" y="319914"/>
                  <a:pt x="26223" y="301589"/>
                  <a:pt x="24822" y="283369"/>
                </a:cubicBezTo>
                <a:cubicBezTo>
                  <a:pt x="24630" y="280866"/>
                  <a:pt x="23131" y="278639"/>
                  <a:pt x="22441" y="276225"/>
                </a:cubicBezTo>
                <a:cubicBezTo>
                  <a:pt x="21542" y="273078"/>
                  <a:pt x="20853" y="269875"/>
                  <a:pt x="20059" y="266700"/>
                </a:cubicBezTo>
                <a:cubicBezTo>
                  <a:pt x="19265" y="252413"/>
                  <a:pt x="19453" y="238037"/>
                  <a:pt x="17678" y="223838"/>
                </a:cubicBezTo>
                <a:cubicBezTo>
                  <a:pt x="17055" y="218857"/>
                  <a:pt x="14504" y="214313"/>
                  <a:pt x="12916" y="209550"/>
                </a:cubicBezTo>
                <a:lnTo>
                  <a:pt x="10534" y="202407"/>
                </a:lnTo>
                <a:cubicBezTo>
                  <a:pt x="11328" y="195263"/>
                  <a:pt x="11899" y="188091"/>
                  <a:pt x="12916" y="180975"/>
                </a:cubicBezTo>
                <a:cubicBezTo>
                  <a:pt x="13488" y="176968"/>
                  <a:pt x="14573" y="173051"/>
                  <a:pt x="15297" y="169069"/>
                </a:cubicBezTo>
                <a:cubicBezTo>
                  <a:pt x="16161" y="164319"/>
                  <a:pt x="16884" y="159544"/>
                  <a:pt x="17678" y="154782"/>
                </a:cubicBezTo>
                <a:cubicBezTo>
                  <a:pt x="16884" y="131763"/>
                  <a:pt x="16734" y="108713"/>
                  <a:pt x="15297" y="85725"/>
                </a:cubicBezTo>
                <a:cubicBezTo>
                  <a:pt x="15140" y="83220"/>
                  <a:pt x="13606" y="80995"/>
                  <a:pt x="12916" y="78582"/>
                </a:cubicBezTo>
                <a:cubicBezTo>
                  <a:pt x="5715" y="53381"/>
                  <a:pt x="17093" y="88737"/>
                  <a:pt x="5772" y="54769"/>
                </a:cubicBezTo>
                <a:cubicBezTo>
                  <a:pt x="0" y="37449"/>
                  <a:pt x="5772" y="18256"/>
                  <a:pt x="5772" y="0"/>
                </a:cubicBezTo>
              </a:path>
            </a:pathLst>
          </a:cu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7" name="TextBox 77"/>
          <p:cNvSpPr txBox="1"/>
          <p:nvPr/>
        </p:nvSpPr>
        <p:spPr>
          <a:xfrm rot="16200000">
            <a:off x="-999034" y="4570878"/>
            <a:ext cx="2571768" cy="430887"/>
          </a:xfrm>
          <a:prstGeom prst="rect">
            <a:avLst/>
          </a:prstGeom>
          <a:noFill/>
        </p:spPr>
        <p:txBody>
          <a:bodyPr wrap="square" rtlCol="0">
            <a:spAutoFit/>
          </a:bodyPr>
          <a:lstStyle/>
          <a:p>
            <a:pPr algn="l"/>
            <a:r>
              <a:rPr lang="en-US" sz="1100" dirty="0" smtClean="0">
                <a:latin typeface="Calibri" pitchFamily="34" charset="0"/>
              </a:rPr>
              <a:t>Ref. : Dr. H. Harlow</a:t>
            </a:r>
          </a:p>
          <a:p>
            <a:pPr algn="l"/>
            <a:r>
              <a:rPr lang="en-US" sz="1100" dirty="0" smtClean="0">
                <a:latin typeface="Calibri" pitchFamily="34" charset="0"/>
              </a:rPr>
              <a:t>University of Wisconsin - Madison</a:t>
            </a:r>
            <a:endParaRPr lang="en-US" sz="1100" dirty="0">
              <a:latin typeface="Calibri" pitchFamily="34" charset="0"/>
            </a:endParaRPr>
          </a:p>
        </p:txBody>
      </p:sp>
      <p:sp>
        <p:nvSpPr>
          <p:cNvPr id="59" name="Titre 1"/>
          <p:cNvSpPr>
            <a:spLocks noGrp="1"/>
          </p:cNvSpPr>
          <p:nvPr>
            <p:ph type="title"/>
          </p:nvPr>
        </p:nvSpPr>
        <p:spPr>
          <a:xfrm>
            <a:off x="457200" y="274638"/>
            <a:ext cx="8218488" cy="635000"/>
          </a:xfrm>
        </p:spPr>
        <p:txBody>
          <a:bodyPr/>
          <a:lstStyle/>
          <a:p>
            <a:r>
              <a:rPr lang="fr-FR" smtClean="0"/>
              <a:t>Expérience de la banane</a:t>
            </a:r>
            <a:endParaRPr lang="fr-FR" dirty="0"/>
          </a:p>
        </p:txBody>
      </p:sp>
      <p:sp>
        <p:nvSpPr>
          <p:cNvPr id="58" name="Espace réservé du pied de page 3"/>
          <p:cNvSpPr>
            <a:spLocks noGrp="1"/>
          </p:cNvSpPr>
          <p:nvPr>
            <p:ph type="ftr" sz="quarter" idx="4294967295"/>
          </p:nvPr>
        </p:nvSpPr>
        <p:spPr>
          <a:xfrm>
            <a:off x="457200" y="6411913"/>
            <a:ext cx="5562600" cy="365125"/>
          </a:xfrm>
          <a:prstGeom prst="rect">
            <a:avLst/>
          </a:prstGeom>
        </p:spPr>
        <p:txBody>
          <a:bodyPr/>
          <a:lstStyle/>
          <a:p>
            <a:pPr>
              <a:defRPr/>
            </a:pPr>
            <a:r>
              <a:rPr lang="fr-FR" altLang="fr-FR" sz="900" dirty="0" smtClean="0"/>
              <a:t>Kit intégration H3SE - TCG 4.2 – Travail en équipe, relation hiérarchie/EIA – V2</a:t>
            </a:r>
            <a:endParaRPr lang="fr-FR" altLang="fr-FR" sz="900" dirty="0"/>
          </a:p>
        </p:txBody>
      </p:sp>
    </p:spTree>
    <p:extLst>
      <p:ext uri="{BB962C8B-B14F-4D97-AF65-F5344CB8AC3E}">
        <p14:creationId xmlns="" xmlns:p14="http://schemas.microsoft.com/office/powerpoint/2010/main" val="21400424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4294967295"/>
          </p:nvPr>
        </p:nvSpPr>
        <p:spPr>
          <a:xfrm>
            <a:off x="6553200" y="6411913"/>
            <a:ext cx="725488" cy="365125"/>
          </a:xfrm>
          <a:prstGeom prst="rect">
            <a:avLst/>
          </a:prstGeom>
        </p:spPr>
        <p:txBody>
          <a:bodyPr/>
          <a:lstStyle/>
          <a:p>
            <a:fld id="{02164524-7C97-8945-A4B0-CAF166782E85}" type="slidenum">
              <a:rPr lang="fr-FR" altLang="fr-FR" smtClean="0">
                <a:solidFill>
                  <a:srgbClr val="898989"/>
                </a:solidFill>
                <a:latin typeface="Arial" charset="0"/>
                <a:ea typeface="Helvetica" charset="0"/>
                <a:cs typeface="Helvetica" charset="0"/>
              </a:rPr>
              <a:pPr/>
              <a:t>14</a:t>
            </a:fld>
            <a:endParaRPr lang="fr-FR" altLang="fr-FR" dirty="0">
              <a:solidFill>
                <a:srgbClr val="898989"/>
              </a:solidFill>
              <a:latin typeface="Arial" charset="0"/>
              <a:ea typeface="Helvetica" charset="0"/>
              <a:cs typeface="Helvetica" charset="0"/>
            </a:endParaRPr>
          </a:p>
        </p:txBody>
      </p:sp>
      <p:pic>
        <p:nvPicPr>
          <p:cNvPr id="6" name="Picture 83" descr="monkey7.jpg"/>
          <p:cNvPicPr>
            <a:picLocks noChangeAspect="1"/>
          </p:cNvPicPr>
          <p:nvPr/>
        </p:nvPicPr>
        <p:blipFill>
          <a:blip r:embed="rId3" cstate="print">
            <a:duotone>
              <a:schemeClr val="accent3">
                <a:shade val="45000"/>
                <a:satMod val="135000"/>
              </a:schemeClr>
              <a:prstClr val="white"/>
            </a:duotone>
          </a:blip>
          <a:stretch>
            <a:fillRect/>
          </a:stretch>
        </p:blipFill>
        <p:spPr>
          <a:xfrm>
            <a:off x="5000628" y="5000636"/>
            <a:ext cx="857256" cy="896944"/>
          </a:xfrm>
          <a:prstGeom prst="rect">
            <a:avLst/>
          </a:prstGeom>
        </p:spPr>
      </p:pic>
      <p:pic>
        <p:nvPicPr>
          <p:cNvPr id="7" name="Picture 82" descr="monkey7.jpg"/>
          <p:cNvPicPr>
            <a:picLocks noChangeAspect="1"/>
          </p:cNvPicPr>
          <p:nvPr/>
        </p:nvPicPr>
        <p:blipFill>
          <a:blip r:embed="rId3" cstate="print">
            <a:duotone>
              <a:schemeClr val="accent3">
                <a:shade val="45000"/>
                <a:satMod val="135000"/>
              </a:schemeClr>
              <a:prstClr val="white"/>
            </a:duotone>
          </a:blip>
          <a:stretch>
            <a:fillRect/>
          </a:stretch>
        </p:blipFill>
        <p:spPr>
          <a:xfrm>
            <a:off x="4214810" y="4857760"/>
            <a:ext cx="857256" cy="896944"/>
          </a:xfrm>
          <a:prstGeom prst="rect">
            <a:avLst/>
          </a:prstGeom>
        </p:spPr>
      </p:pic>
      <p:pic>
        <p:nvPicPr>
          <p:cNvPr id="8" name="Picture 80" descr="monkey7.jpg"/>
          <p:cNvPicPr>
            <a:picLocks noChangeAspect="1"/>
          </p:cNvPicPr>
          <p:nvPr/>
        </p:nvPicPr>
        <p:blipFill>
          <a:blip r:embed="rId3" cstate="print">
            <a:duotone>
              <a:schemeClr val="accent3">
                <a:shade val="45000"/>
                <a:satMod val="135000"/>
              </a:schemeClr>
              <a:prstClr val="white"/>
            </a:duotone>
          </a:blip>
          <a:stretch>
            <a:fillRect/>
          </a:stretch>
        </p:blipFill>
        <p:spPr>
          <a:xfrm>
            <a:off x="3357554" y="5032386"/>
            <a:ext cx="857256" cy="896944"/>
          </a:xfrm>
          <a:prstGeom prst="rect">
            <a:avLst/>
          </a:prstGeom>
        </p:spPr>
      </p:pic>
      <p:pic>
        <p:nvPicPr>
          <p:cNvPr id="9" name="Picture 87" descr="monkey7.jpg"/>
          <p:cNvPicPr>
            <a:picLocks noChangeAspect="1"/>
          </p:cNvPicPr>
          <p:nvPr/>
        </p:nvPicPr>
        <p:blipFill>
          <a:blip r:embed="rId3" cstate="print">
            <a:duotone>
              <a:schemeClr val="accent3">
                <a:shade val="45000"/>
                <a:satMod val="135000"/>
              </a:schemeClr>
              <a:prstClr val="white"/>
            </a:duotone>
          </a:blip>
          <a:stretch>
            <a:fillRect/>
          </a:stretch>
        </p:blipFill>
        <p:spPr>
          <a:xfrm>
            <a:off x="1714480" y="5032386"/>
            <a:ext cx="857256" cy="896944"/>
          </a:xfrm>
          <a:prstGeom prst="rect">
            <a:avLst/>
          </a:prstGeom>
        </p:spPr>
      </p:pic>
      <p:pic>
        <p:nvPicPr>
          <p:cNvPr id="10" name="Picture 81" descr="monkey7.jpg"/>
          <p:cNvPicPr>
            <a:picLocks noChangeAspect="1"/>
          </p:cNvPicPr>
          <p:nvPr/>
        </p:nvPicPr>
        <p:blipFill>
          <a:blip r:embed="rId3" cstate="print">
            <a:duotone>
              <a:schemeClr val="accent3">
                <a:shade val="45000"/>
                <a:satMod val="135000"/>
              </a:schemeClr>
              <a:prstClr val="white"/>
            </a:duotone>
          </a:blip>
          <a:stretch>
            <a:fillRect/>
          </a:stretch>
        </p:blipFill>
        <p:spPr>
          <a:xfrm>
            <a:off x="2571736" y="5000636"/>
            <a:ext cx="857256" cy="896944"/>
          </a:xfrm>
          <a:prstGeom prst="rect">
            <a:avLst/>
          </a:prstGeom>
        </p:spPr>
      </p:pic>
      <p:grpSp>
        <p:nvGrpSpPr>
          <p:cNvPr id="2" name="Group 44"/>
          <p:cNvGrpSpPr/>
          <p:nvPr/>
        </p:nvGrpSpPr>
        <p:grpSpPr>
          <a:xfrm rot="7823472">
            <a:off x="1435300" y="4341849"/>
            <a:ext cx="3479258" cy="312091"/>
            <a:chOff x="1071538" y="2310819"/>
            <a:chExt cx="3479258" cy="312091"/>
          </a:xfrm>
        </p:grpSpPr>
        <p:sp>
          <p:nvSpPr>
            <p:cNvPr id="12" name="Rectangle 11"/>
            <p:cNvSpPr/>
            <p:nvPr/>
          </p:nvSpPr>
          <p:spPr bwMode="auto">
            <a:xfrm>
              <a:off x="1071538" y="2310819"/>
              <a:ext cx="3479258" cy="46611"/>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3" name="Rectangle 12"/>
            <p:cNvSpPr/>
            <p:nvPr/>
          </p:nvSpPr>
          <p:spPr bwMode="auto">
            <a:xfrm>
              <a:off x="1071538" y="2571744"/>
              <a:ext cx="3334776" cy="51166"/>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4" name="Rectangle 13"/>
            <p:cNvSpPr/>
            <p:nvPr/>
          </p:nvSpPr>
          <p:spPr bwMode="auto">
            <a:xfrm rot="5400000">
              <a:off x="1110014"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5" name="Rectangle 14"/>
            <p:cNvSpPr/>
            <p:nvPr/>
          </p:nvSpPr>
          <p:spPr bwMode="auto">
            <a:xfrm rot="5400000">
              <a:off x="1252890"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6" name="Rectangle 15"/>
            <p:cNvSpPr/>
            <p:nvPr/>
          </p:nvSpPr>
          <p:spPr bwMode="auto">
            <a:xfrm rot="5400000">
              <a:off x="1395766"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7" name="Rectangle 16"/>
            <p:cNvSpPr/>
            <p:nvPr/>
          </p:nvSpPr>
          <p:spPr bwMode="auto">
            <a:xfrm rot="5400000">
              <a:off x="1538642"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8" name="Rectangle 17"/>
            <p:cNvSpPr/>
            <p:nvPr/>
          </p:nvSpPr>
          <p:spPr bwMode="auto">
            <a:xfrm rot="5400000">
              <a:off x="1681518"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9" name="Rectangle 18"/>
            <p:cNvSpPr/>
            <p:nvPr/>
          </p:nvSpPr>
          <p:spPr bwMode="auto">
            <a:xfrm rot="5400000">
              <a:off x="1824394"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0" name="Rectangle 19"/>
            <p:cNvSpPr/>
            <p:nvPr/>
          </p:nvSpPr>
          <p:spPr bwMode="auto">
            <a:xfrm rot="5400000">
              <a:off x="1967270"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1" name="Rectangle 20"/>
            <p:cNvSpPr/>
            <p:nvPr/>
          </p:nvSpPr>
          <p:spPr bwMode="auto">
            <a:xfrm rot="5400000">
              <a:off x="2110146"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2" name="Rectangle 21"/>
            <p:cNvSpPr/>
            <p:nvPr/>
          </p:nvSpPr>
          <p:spPr bwMode="auto">
            <a:xfrm rot="5400000">
              <a:off x="2253022"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3" name="Rectangle 22"/>
            <p:cNvSpPr/>
            <p:nvPr/>
          </p:nvSpPr>
          <p:spPr bwMode="auto">
            <a:xfrm rot="5400000">
              <a:off x="2395898"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4" name="Rectangle 23"/>
            <p:cNvSpPr/>
            <p:nvPr/>
          </p:nvSpPr>
          <p:spPr bwMode="auto">
            <a:xfrm rot="5400000">
              <a:off x="2538774"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5" name="Rectangle 24"/>
            <p:cNvSpPr/>
            <p:nvPr/>
          </p:nvSpPr>
          <p:spPr bwMode="auto">
            <a:xfrm rot="5400000">
              <a:off x="2681650"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6" name="Rectangle 25"/>
            <p:cNvSpPr/>
            <p:nvPr/>
          </p:nvSpPr>
          <p:spPr bwMode="auto">
            <a:xfrm rot="5400000">
              <a:off x="2824526"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7" name="Rectangle 26"/>
            <p:cNvSpPr/>
            <p:nvPr/>
          </p:nvSpPr>
          <p:spPr bwMode="auto">
            <a:xfrm rot="5400000">
              <a:off x="2967402"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8" name="Rectangle 27"/>
            <p:cNvSpPr/>
            <p:nvPr/>
          </p:nvSpPr>
          <p:spPr bwMode="auto">
            <a:xfrm rot="5400000">
              <a:off x="3110278"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9" name="Rectangle 28"/>
            <p:cNvSpPr/>
            <p:nvPr/>
          </p:nvSpPr>
          <p:spPr bwMode="auto">
            <a:xfrm rot="5400000">
              <a:off x="3253154"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0" name="Rectangle 29"/>
            <p:cNvSpPr/>
            <p:nvPr/>
          </p:nvSpPr>
          <p:spPr bwMode="auto">
            <a:xfrm rot="5400000">
              <a:off x="3396030"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1" name="Rectangle 30"/>
            <p:cNvSpPr/>
            <p:nvPr/>
          </p:nvSpPr>
          <p:spPr bwMode="auto">
            <a:xfrm rot="5400000">
              <a:off x="3538906"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2" name="Rectangle 31"/>
            <p:cNvSpPr/>
            <p:nvPr/>
          </p:nvSpPr>
          <p:spPr bwMode="auto">
            <a:xfrm rot="5400000">
              <a:off x="3681782"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3" name="Rectangle 32"/>
            <p:cNvSpPr/>
            <p:nvPr/>
          </p:nvSpPr>
          <p:spPr bwMode="auto">
            <a:xfrm rot="5400000">
              <a:off x="3824658"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4" name="Rectangle 33"/>
            <p:cNvSpPr/>
            <p:nvPr/>
          </p:nvSpPr>
          <p:spPr bwMode="auto">
            <a:xfrm rot="5400000">
              <a:off x="3967534"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5" name="Rectangle 34"/>
            <p:cNvSpPr/>
            <p:nvPr/>
          </p:nvSpPr>
          <p:spPr bwMode="auto">
            <a:xfrm rot="5400000">
              <a:off x="4110410"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sp>
        <p:nvSpPr>
          <p:cNvPr id="36" name="Rectangle 3"/>
          <p:cNvSpPr txBox="1">
            <a:spLocks noChangeArrowheads="1"/>
          </p:cNvSpPr>
          <p:nvPr/>
        </p:nvSpPr>
        <p:spPr bwMode="auto">
          <a:xfrm>
            <a:off x="214282" y="1142984"/>
            <a:ext cx="8715436" cy="19288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285750" indent="-285750" eaLnBrk="1" hangingPunct="1">
              <a:spcBef>
                <a:spcPts val="300"/>
              </a:spcBef>
              <a:spcAft>
                <a:spcPts val="300"/>
              </a:spcAft>
              <a:buClr>
                <a:srgbClr val="A90025"/>
              </a:buClr>
              <a:buSzPct val="120000"/>
              <a:buFont typeface="Lucida Grande" charset="0"/>
              <a:buChar char="●"/>
            </a:pPr>
            <a:r>
              <a:rPr lang="fr-FR" sz="1400" b="1" dirty="0" smtClean="0">
                <a:latin typeface="+mn-lt"/>
              </a:rPr>
              <a:t>Appelons ça “conscience collective”, “la façon dont nous avons toujours fait”, “la façon dont les choses se passent ici ”</a:t>
            </a:r>
          </a:p>
          <a:p>
            <a:pPr marL="285750" indent="-285750" eaLnBrk="1" hangingPunct="1">
              <a:spcBef>
                <a:spcPts val="300"/>
              </a:spcBef>
              <a:spcAft>
                <a:spcPts val="300"/>
              </a:spcAft>
              <a:buClr>
                <a:srgbClr val="A90025"/>
              </a:buClr>
              <a:buSzPct val="120000"/>
              <a:buFont typeface="Lucida Grande" charset="0"/>
              <a:buChar char="●"/>
            </a:pPr>
            <a:r>
              <a:rPr lang="fr-FR" sz="1400" b="1" dirty="0" smtClean="0">
                <a:latin typeface="+mn-lt"/>
              </a:rPr>
              <a:t>Dans notre monde, les résultats sont les mêmes :</a:t>
            </a:r>
          </a:p>
          <a:p>
            <a:pPr marL="447675" lvl="1" indent="-180975" defTabSz="533400" eaLnBrk="1" hangingPunct="1">
              <a:spcBef>
                <a:spcPts val="300"/>
              </a:spcBef>
              <a:spcAft>
                <a:spcPts val="300"/>
              </a:spcAft>
              <a:buClr>
                <a:srgbClr val="A90025"/>
              </a:buClr>
              <a:buSzPct val="120000"/>
              <a:buFont typeface="Lucida Grande" charset="0"/>
              <a:buChar char="-"/>
            </a:pPr>
            <a:r>
              <a:rPr lang="fr-FR" sz="1400" b="1" dirty="0">
                <a:latin typeface="+mn-lt"/>
              </a:rPr>
              <a:t>Prolifération </a:t>
            </a:r>
            <a:r>
              <a:rPr lang="fr-FR" sz="1400" b="1" dirty="0" smtClean="0">
                <a:latin typeface="+mn-lt"/>
              </a:rPr>
              <a:t>de </a:t>
            </a:r>
            <a:r>
              <a:rPr lang="fr-FR" sz="1400" b="1" dirty="0">
                <a:latin typeface="+mn-lt"/>
              </a:rPr>
              <a:t>mauvaises habitudes, conditionnement négatif, répression de toute remise en question… peuvent être très </a:t>
            </a:r>
            <a:r>
              <a:rPr lang="fr-FR" sz="1400" b="1" u="sng" dirty="0">
                <a:latin typeface="+mn-lt"/>
              </a:rPr>
              <a:t>frustrantes</a:t>
            </a:r>
            <a:r>
              <a:rPr lang="fr-FR" sz="1400" b="1" dirty="0">
                <a:latin typeface="+mn-lt"/>
              </a:rPr>
              <a:t> pour quiconque essayant  d’initier un changement positif, en particulier quand il s’agit de comportements</a:t>
            </a:r>
            <a:r>
              <a:rPr lang="fr-FR" sz="1400" b="1" dirty="0" smtClean="0">
                <a:latin typeface="+mn-lt"/>
              </a:rPr>
              <a:t>.</a:t>
            </a:r>
            <a:endParaRPr lang="fr-FR" sz="1400" b="1" dirty="0">
              <a:latin typeface="+mn-lt"/>
            </a:endParaRPr>
          </a:p>
        </p:txBody>
      </p:sp>
      <p:pic>
        <p:nvPicPr>
          <p:cNvPr id="37" name="Picture 13" descr="banana1.jpg"/>
          <p:cNvPicPr>
            <a:picLocks noChangeAspect="1"/>
          </p:cNvPicPr>
          <p:nvPr/>
        </p:nvPicPr>
        <p:blipFill>
          <a:blip r:embed="rId5" cstate="print"/>
          <a:stretch>
            <a:fillRect/>
          </a:stretch>
        </p:blipFill>
        <p:spPr>
          <a:xfrm rot="18840787">
            <a:off x="4286840" y="2849719"/>
            <a:ext cx="524706" cy="351149"/>
          </a:xfrm>
          <a:prstGeom prst="rect">
            <a:avLst/>
          </a:prstGeom>
        </p:spPr>
      </p:pic>
      <p:sp>
        <p:nvSpPr>
          <p:cNvPr id="38" name="Rectangle 37"/>
          <p:cNvSpPr/>
          <p:nvPr/>
        </p:nvSpPr>
        <p:spPr bwMode="auto">
          <a:xfrm>
            <a:off x="500034" y="5929330"/>
            <a:ext cx="5429288" cy="71438"/>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9" name="Rectangle 38"/>
          <p:cNvSpPr/>
          <p:nvPr/>
        </p:nvSpPr>
        <p:spPr bwMode="auto">
          <a:xfrm>
            <a:off x="1857356"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0" name="Rectangle 39"/>
          <p:cNvSpPr/>
          <p:nvPr/>
        </p:nvSpPr>
        <p:spPr bwMode="auto">
          <a:xfrm>
            <a:off x="2143108"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1" name="Rectangle 40"/>
          <p:cNvSpPr/>
          <p:nvPr/>
        </p:nvSpPr>
        <p:spPr bwMode="auto">
          <a:xfrm>
            <a:off x="2428860"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2" name="Rectangle 41"/>
          <p:cNvSpPr/>
          <p:nvPr/>
        </p:nvSpPr>
        <p:spPr bwMode="auto">
          <a:xfrm>
            <a:off x="2714612"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3" name="Rectangle 42"/>
          <p:cNvSpPr/>
          <p:nvPr/>
        </p:nvSpPr>
        <p:spPr bwMode="auto">
          <a:xfrm>
            <a:off x="3000364"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4" name="Rectangle 43"/>
          <p:cNvSpPr/>
          <p:nvPr/>
        </p:nvSpPr>
        <p:spPr bwMode="auto">
          <a:xfrm>
            <a:off x="3286116"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5" name="Rectangle 44"/>
          <p:cNvSpPr/>
          <p:nvPr/>
        </p:nvSpPr>
        <p:spPr bwMode="auto">
          <a:xfrm>
            <a:off x="3571868"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6" name="Rectangle 45"/>
          <p:cNvSpPr/>
          <p:nvPr/>
        </p:nvSpPr>
        <p:spPr bwMode="auto">
          <a:xfrm>
            <a:off x="3857620"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7" name="Rectangle 46"/>
          <p:cNvSpPr/>
          <p:nvPr/>
        </p:nvSpPr>
        <p:spPr bwMode="auto">
          <a:xfrm>
            <a:off x="4143372"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8" name="Rectangle 47"/>
          <p:cNvSpPr/>
          <p:nvPr/>
        </p:nvSpPr>
        <p:spPr bwMode="auto">
          <a:xfrm>
            <a:off x="4429124"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9" name="Rectangle 48"/>
          <p:cNvSpPr/>
          <p:nvPr/>
        </p:nvSpPr>
        <p:spPr bwMode="auto">
          <a:xfrm>
            <a:off x="4714876"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0" name="Rectangle 49"/>
          <p:cNvSpPr/>
          <p:nvPr/>
        </p:nvSpPr>
        <p:spPr bwMode="auto">
          <a:xfrm>
            <a:off x="5000628"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1" name="Rectangle 50"/>
          <p:cNvSpPr/>
          <p:nvPr/>
        </p:nvSpPr>
        <p:spPr bwMode="auto">
          <a:xfrm>
            <a:off x="5286380"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2" name="Rectangle 51"/>
          <p:cNvSpPr/>
          <p:nvPr/>
        </p:nvSpPr>
        <p:spPr bwMode="auto">
          <a:xfrm>
            <a:off x="5572132"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3" name="Rectangle 52"/>
          <p:cNvSpPr/>
          <p:nvPr/>
        </p:nvSpPr>
        <p:spPr bwMode="auto">
          <a:xfrm>
            <a:off x="5857884"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4" name="Rectangle 53"/>
          <p:cNvSpPr/>
          <p:nvPr/>
        </p:nvSpPr>
        <p:spPr bwMode="auto">
          <a:xfrm>
            <a:off x="1857356" y="3286124"/>
            <a:ext cx="4071966" cy="71438"/>
          </a:xfrm>
          <a:prstGeom prst="rect">
            <a:avLst/>
          </a:prstGeom>
          <a:gradFill flip="none" rotWithShape="1">
            <a:gsLst>
              <a:gs pos="0">
                <a:srgbClr val="8488C4"/>
              </a:gs>
              <a:gs pos="53000">
                <a:srgbClr val="D4DEFF"/>
              </a:gs>
              <a:gs pos="83000">
                <a:srgbClr val="D4DEFF"/>
              </a:gs>
              <a:gs pos="100000">
                <a:srgbClr val="96AB94"/>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5" name="Rectangle 54"/>
          <p:cNvSpPr/>
          <p:nvPr/>
        </p:nvSpPr>
        <p:spPr bwMode="auto">
          <a:xfrm>
            <a:off x="500034" y="3286124"/>
            <a:ext cx="1357322" cy="2643206"/>
          </a:xfrm>
          <a:prstGeom prst="rect">
            <a:avLst/>
          </a:prstGeom>
          <a:blipFill>
            <a:blip r:embed="rId7"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6" name="Freeform 86"/>
          <p:cNvSpPr/>
          <p:nvPr/>
        </p:nvSpPr>
        <p:spPr bwMode="auto">
          <a:xfrm>
            <a:off x="4572000" y="2143116"/>
            <a:ext cx="48507" cy="673894"/>
          </a:xfrm>
          <a:custGeom>
            <a:avLst/>
            <a:gdLst>
              <a:gd name="connsiteX0" fmla="*/ 31966 w 48507"/>
              <a:gd name="connsiteY0" fmla="*/ 673894 h 673894"/>
              <a:gd name="connsiteX1" fmla="*/ 27203 w 48507"/>
              <a:gd name="connsiteY1" fmla="*/ 666750 h 673894"/>
              <a:gd name="connsiteX2" fmla="*/ 31966 w 48507"/>
              <a:gd name="connsiteY2" fmla="*/ 628650 h 673894"/>
              <a:gd name="connsiteX3" fmla="*/ 31966 w 48507"/>
              <a:gd name="connsiteY3" fmla="*/ 578644 h 673894"/>
              <a:gd name="connsiteX4" fmla="*/ 34347 w 48507"/>
              <a:gd name="connsiteY4" fmla="*/ 571500 h 673894"/>
              <a:gd name="connsiteX5" fmla="*/ 41491 w 48507"/>
              <a:gd name="connsiteY5" fmla="*/ 566738 h 673894"/>
              <a:gd name="connsiteX6" fmla="*/ 43872 w 48507"/>
              <a:gd name="connsiteY6" fmla="*/ 559594 h 673894"/>
              <a:gd name="connsiteX7" fmla="*/ 39109 w 48507"/>
              <a:gd name="connsiteY7" fmla="*/ 483394 h 673894"/>
              <a:gd name="connsiteX8" fmla="*/ 34347 w 48507"/>
              <a:gd name="connsiteY8" fmla="*/ 466725 h 673894"/>
              <a:gd name="connsiteX9" fmla="*/ 29584 w 48507"/>
              <a:gd name="connsiteY9" fmla="*/ 459582 h 673894"/>
              <a:gd name="connsiteX10" fmla="*/ 27203 w 48507"/>
              <a:gd name="connsiteY10" fmla="*/ 452438 h 673894"/>
              <a:gd name="connsiteX11" fmla="*/ 20059 w 48507"/>
              <a:gd name="connsiteY11" fmla="*/ 438150 h 673894"/>
              <a:gd name="connsiteX12" fmla="*/ 22441 w 48507"/>
              <a:gd name="connsiteY12" fmla="*/ 421482 h 673894"/>
              <a:gd name="connsiteX13" fmla="*/ 29584 w 48507"/>
              <a:gd name="connsiteY13" fmla="*/ 397669 h 673894"/>
              <a:gd name="connsiteX14" fmla="*/ 31966 w 48507"/>
              <a:gd name="connsiteY14" fmla="*/ 385763 h 673894"/>
              <a:gd name="connsiteX15" fmla="*/ 29584 w 48507"/>
              <a:gd name="connsiteY15" fmla="*/ 347663 h 673894"/>
              <a:gd name="connsiteX16" fmla="*/ 27203 w 48507"/>
              <a:gd name="connsiteY16" fmla="*/ 338138 h 673894"/>
              <a:gd name="connsiteX17" fmla="*/ 24822 w 48507"/>
              <a:gd name="connsiteY17" fmla="*/ 283369 h 673894"/>
              <a:gd name="connsiteX18" fmla="*/ 22441 w 48507"/>
              <a:gd name="connsiteY18" fmla="*/ 276225 h 673894"/>
              <a:gd name="connsiteX19" fmla="*/ 20059 w 48507"/>
              <a:gd name="connsiteY19" fmla="*/ 266700 h 673894"/>
              <a:gd name="connsiteX20" fmla="*/ 17678 w 48507"/>
              <a:gd name="connsiteY20" fmla="*/ 223838 h 673894"/>
              <a:gd name="connsiteX21" fmla="*/ 12916 w 48507"/>
              <a:gd name="connsiteY21" fmla="*/ 209550 h 673894"/>
              <a:gd name="connsiteX22" fmla="*/ 10534 w 48507"/>
              <a:gd name="connsiteY22" fmla="*/ 202407 h 673894"/>
              <a:gd name="connsiteX23" fmla="*/ 12916 w 48507"/>
              <a:gd name="connsiteY23" fmla="*/ 180975 h 673894"/>
              <a:gd name="connsiteX24" fmla="*/ 15297 w 48507"/>
              <a:gd name="connsiteY24" fmla="*/ 169069 h 673894"/>
              <a:gd name="connsiteX25" fmla="*/ 17678 w 48507"/>
              <a:gd name="connsiteY25" fmla="*/ 154782 h 673894"/>
              <a:gd name="connsiteX26" fmla="*/ 15297 w 48507"/>
              <a:gd name="connsiteY26" fmla="*/ 85725 h 673894"/>
              <a:gd name="connsiteX27" fmla="*/ 12916 w 48507"/>
              <a:gd name="connsiteY27" fmla="*/ 78582 h 673894"/>
              <a:gd name="connsiteX28" fmla="*/ 5772 w 48507"/>
              <a:gd name="connsiteY28" fmla="*/ 54769 h 673894"/>
              <a:gd name="connsiteX29" fmla="*/ 5772 w 48507"/>
              <a:gd name="connsiteY29" fmla="*/ 0 h 673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8507" h="673894">
                <a:moveTo>
                  <a:pt x="31966" y="673894"/>
                </a:moveTo>
                <a:cubicBezTo>
                  <a:pt x="30378" y="671513"/>
                  <a:pt x="27382" y="669606"/>
                  <a:pt x="27203" y="666750"/>
                </a:cubicBezTo>
                <a:cubicBezTo>
                  <a:pt x="25848" y="645074"/>
                  <a:pt x="27263" y="642754"/>
                  <a:pt x="31966" y="628650"/>
                </a:cubicBezTo>
                <a:cubicBezTo>
                  <a:pt x="29961" y="594578"/>
                  <a:pt x="26167" y="598939"/>
                  <a:pt x="31966" y="578644"/>
                </a:cubicBezTo>
                <a:cubicBezTo>
                  <a:pt x="32656" y="576230"/>
                  <a:pt x="32779" y="573460"/>
                  <a:pt x="34347" y="571500"/>
                </a:cubicBezTo>
                <a:cubicBezTo>
                  <a:pt x="36135" y="569265"/>
                  <a:pt x="39110" y="568325"/>
                  <a:pt x="41491" y="566738"/>
                </a:cubicBezTo>
                <a:cubicBezTo>
                  <a:pt x="42285" y="564357"/>
                  <a:pt x="43872" y="562104"/>
                  <a:pt x="43872" y="559594"/>
                </a:cubicBezTo>
                <a:cubicBezTo>
                  <a:pt x="43872" y="452267"/>
                  <a:pt x="48507" y="516285"/>
                  <a:pt x="39109" y="483394"/>
                </a:cubicBezTo>
                <a:cubicBezTo>
                  <a:pt x="38092" y="479835"/>
                  <a:pt x="36250" y="470530"/>
                  <a:pt x="34347" y="466725"/>
                </a:cubicBezTo>
                <a:cubicBezTo>
                  <a:pt x="33067" y="464165"/>
                  <a:pt x="31172" y="461963"/>
                  <a:pt x="29584" y="459582"/>
                </a:cubicBezTo>
                <a:cubicBezTo>
                  <a:pt x="28790" y="457201"/>
                  <a:pt x="28325" y="454683"/>
                  <a:pt x="27203" y="452438"/>
                </a:cubicBezTo>
                <a:cubicBezTo>
                  <a:pt x="17968" y="433965"/>
                  <a:pt x="26049" y="456114"/>
                  <a:pt x="20059" y="438150"/>
                </a:cubicBezTo>
                <a:cubicBezTo>
                  <a:pt x="20853" y="432594"/>
                  <a:pt x="21437" y="427004"/>
                  <a:pt x="22441" y="421482"/>
                </a:cubicBezTo>
                <a:cubicBezTo>
                  <a:pt x="23881" y="413563"/>
                  <a:pt x="27098" y="405128"/>
                  <a:pt x="29584" y="397669"/>
                </a:cubicBezTo>
                <a:cubicBezTo>
                  <a:pt x="30864" y="393829"/>
                  <a:pt x="31172" y="389732"/>
                  <a:pt x="31966" y="385763"/>
                </a:cubicBezTo>
                <a:cubicBezTo>
                  <a:pt x="31172" y="373063"/>
                  <a:pt x="30850" y="360325"/>
                  <a:pt x="29584" y="347663"/>
                </a:cubicBezTo>
                <a:cubicBezTo>
                  <a:pt x="29258" y="344407"/>
                  <a:pt x="27445" y="341402"/>
                  <a:pt x="27203" y="338138"/>
                </a:cubicBezTo>
                <a:cubicBezTo>
                  <a:pt x="25853" y="319914"/>
                  <a:pt x="26223" y="301589"/>
                  <a:pt x="24822" y="283369"/>
                </a:cubicBezTo>
                <a:cubicBezTo>
                  <a:pt x="24630" y="280866"/>
                  <a:pt x="23131" y="278639"/>
                  <a:pt x="22441" y="276225"/>
                </a:cubicBezTo>
                <a:cubicBezTo>
                  <a:pt x="21542" y="273078"/>
                  <a:pt x="20853" y="269875"/>
                  <a:pt x="20059" y="266700"/>
                </a:cubicBezTo>
                <a:cubicBezTo>
                  <a:pt x="19265" y="252413"/>
                  <a:pt x="19453" y="238037"/>
                  <a:pt x="17678" y="223838"/>
                </a:cubicBezTo>
                <a:cubicBezTo>
                  <a:pt x="17055" y="218857"/>
                  <a:pt x="14504" y="214313"/>
                  <a:pt x="12916" y="209550"/>
                </a:cubicBezTo>
                <a:lnTo>
                  <a:pt x="10534" y="202407"/>
                </a:lnTo>
                <a:cubicBezTo>
                  <a:pt x="11328" y="195263"/>
                  <a:pt x="11899" y="188091"/>
                  <a:pt x="12916" y="180975"/>
                </a:cubicBezTo>
                <a:cubicBezTo>
                  <a:pt x="13488" y="176968"/>
                  <a:pt x="14573" y="173051"/>
                  <a:pt x="15297" y="169069"/>
                </a:cubicBezTo>
                <a:cubicBezTo>
                  <a:pt x="16161" y="164319"/>
                  <a:pt x="16884" y="159544"/>
                  <a:pt x="17678" y="154782"/>
                </a:cubicBezTo>
                <a:cubicBezTo>
                  <a:pt x="16884" y="131763"/>
                  <a:pt x="16734" y="108713"/>
                  <a:pt x="15297" y="85725"/>
                </a:cubicBezTo>
                <a:cubicBezTo>
                  <a:pt x="15140" y="83220"/>
                  <a:pt x="13606" y="80995"/>
                  <a:pt x="12916" y="78582"/>
                </a:cubicBezTo>
                <a:cubicBezTo>
                  <a:pt x="5715" y="53381"/>
                  <a:pt x="17093" y="88737"/>
                  <a:pt x="5772" y="54769"/>
                </a:cubicBezTo>
                <a:cubicBezTo>
                  <a:pt x="0" y="37449"/>
                  <a:pt x="5772" y="18256"/>
                  <a:pt x="5772" y="0"/>
                </a:cubicBezTo>
              </a:path>
            </a:pathLst>
          </a:cu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7" name="Titre 1"/>
          <p:cNvSpPr>
            <a:spLocks noGrp="1"/>
          </p:cNvSpPr>
          <p:nvPr>
            <p:ph type="title"/>
          </p:nvPr>
        </p:nvSpPr>
        <p:spPr>
          <a:xfrm>
            <a:off x="457200" y="274638"/>
            <a:ext cx="8218488" cy="635000"/>
          </a:xfrm>
        </p:spPr>
        <p:txBody>
          <a:bodyPr/>
          <a:lstStyle/>
          <a:p>
            <a:r>
              <a:rPr lang="fr-FR" smtClean="0"/>
              <a:t>Expérience de la banane</a:t>
            </a:r>
            <a:endParaRPr lang="fr-FR" dirty="0"/>
          </a:p>
        </p:txBody>
      </p:sp>
      <p:sp>
        <p:nvSpPr>
          <p:cNvPr id="58" name="TextBox 77"/>
          <p:cNvSpPr txBox="1"/>
          <p:nvPr/>
        </p:nvSpPr>
        <p:spPr>
          <a:xfrm rot="16200000">
            <a:off x="-999034" y="4570878"/>
            <a:ext cx="2571768" cy="430887"/>
          </a:xfrm>
          <a:prstGeom prst="rect">
            <a:avLst/>
          </a:prstGeom>
          <a:noFill/>
        </p:spPr>
        <p:txBody>
          <a:bodyPr wrap="square" rtlCol="0">
            <a:spAutoFit/>
          </a:bodyPr>
          <a:lstStyle/>
          <a:p>
            <a:pPr algn="l"/>
            <a:r>
              <a:rPr lang="en-US" sz="1100" dirty="0" smtClean="0">
                <a:latin typeface="Calibri" pitchFamily="34" charset="0"/>
              </a:rPr>
              <a:t>Ref. : Dr. H. Harlow</a:t>
            </a:r>
          </a:p>
          <a:p>
            <a:pPr algn="l"/>
            <a:r>
              <a:rPr lang="en-US" sz="1100" dirty="0" smtClean="0">
                <a:latin typeface="Calibri" pitchFamily="34" charset="0"/>
              </a:rPr>
              <a:t>University of Wisconsin - Madison</a:t>
            </a:r>
            <a:endParaRPr lang="en-US" sz="1100" dirty="0">
              <a:latin typeface="Calibri" pitchFamily="34" charset="0"/>
            </a:endParaRPr>
          </a:p>
        </p:txBody>
      </p:sp>
      <p:sp>
        <p:nvSpPr>
          <p:cNvPr id="59" name="Espace réservé du pied de page 3"/>
          <p:cNvSpPr>
            <a:spLocks noGrp="1"/>
          </p:cNvSpPr>
          <p:nvPr>
            <p:ph type="ftr" sz="quarter" idx="4294967295"/>
          </p:nvPr>
        </p:nvSpPr>
        <p:spPr>
          <a:xfrm>
            <a:off x="457200" y="6411913"/>
            <a:ext cx="5562600" cy="365125"/>
          </a:xfrm>
          <a:prstGeom prst="rect">
            <a:avLst/>
          </a:prstGeom>
        </p:spPr>
        <p:txBody>
          <a:bodyPr/>
          <a:lstStyle/>
          <a:p>
            <a:pPr>
              <a:defRPr/>
            </a:pPr>
            <a:r>
              <a:rPr lang="fr-FR" altLang="fr-FR" sz="900" dirty="0" smtClean="0"/>
              <a:t>Kit intégration H3SE - TCG 4.2 – Travail en équipe, relation hiérarchie/EIA – V2</a:t>
            </a:r>
            <a:endParaRPr lang="fr-FR" altLang="fr-FR" sz="900" dirty="0"/>
          </a:p>
        </p:txBody>
      </p:sp>
    </p:spTree>
    <p:extLst>
      <p:ext uri="{BB962C8B-B14F-4D97-AF65-F5344CB8AC3E}">
        <p14:creationId xmlns="" xmlns:p14="http://schemas.microsoft.com/office/powerpoint/2010/main" val="15870414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RÉUNION DE LANCEMENT</a:t>
            </a:r>
            <a:endParaRPr lang="fr-FR" dirty="0"/>
          </a:p>
        </p:txBody>
      </p:sp>
      <p:sp>
        <p:nvSpPr>
          <p:cNvPr id="5" name="Espace réservé du numéro de diapositive 4"/>
          <p:cNvSpPr>
            <a:spLocks noGrp="1"/>
          </p:cNvSpPr>
          <p:nvPr>
            <p:ph type="sldNum" sz="quarter" idx="4294967295"/>
          </p:nvPr>
        </p:nvSpPr>
        <p:spPr>
          <a:xfrm>
            <a:off x="6553200" y="6411913"/>
            <a:ext cx="725488" cy="365125"/>
          </a:xfrm>
          <a:prstGeom prst="rect">
            <a:avLst/>
          </a:prstGeom>
        </p:spPr>
        <p:txBody>
          <a:bodyPr/>
          <a:lstStyle/>
          <a:p>
            <a:fld id="{02164524-7C97-8945-A4B0-CAF166782E85}" type="slidenum">
              <a:rPr lang="fr-FR" altLang="fr-FR" smtClean="0">
                <a:solidFill>
                  <a:srgbClr val="898989"/>
                </a:solidFill>
                <a:latin typeface="Arial" charset="0"/>
                <a:ea typeface="Helvetica" charset="0"/>
                <a:cs typeface="Helvetica" charset="0"/>
              </a:rPr>
              <a:pPr/>
              <a:t>15</a:t>
            </a:fld>
            <a:endParaRPr lang="fr-FR" altLang="fr-FR" dirty="0">
              <a:solidFill>
                <a:srgbClr val="898989"/>
              </a:solidFill>
              <a:latin typeface="Arial" charset="0"/>
              <a:ea typeface="Helvetica" charset="0"/>
              <a:cs typeface="Helvetica" charset="0"/>
            </a:endParaRPr>
          </a:p>
        </p:txBody>
      </p:sp>
      <p:pic>
        <p:nvPicPr>
          <p:cNvPr id="6" name="Image 5"/>
          <p:cNvPicPr>
            <a:picLocks noChangeAspect="1"/>
          </p:cNvPicPr>
          <p:nvPr/>
        </p:nvPicPr>
        <p:blipFill>
          <a:blip r:embed="rId2"/>
          <a:stretch>
            <a:fillRect/>
          </a:stretch>
        </p:blipFill>
        <p:spPr>
          <a:xfrm>
            <a:off x="2411760" y="1844824"/>
            <a:ext cx="4667510" cy="2880000"/>
          </a:xfrm>
          <a:prstGeom prst="rect">
            <a:avLst/>
          </a:prstGeom>
        </p:spPr>
      </p:pic>
      <p:sp>
        <p:nvSpPr>
          <p:cNvPr id="7" name="Espace réservé du pied de page 3"/>
          <p:cNvSpPr>
            <a:spLocks noGrp="1"/>
          </p:cNvSpPr>
          <p:nvPr>
            <p:ph type="ftr" sz="quarter" idx="4294967295"/>
          </p:nvPr>
        </p:nvSpPr>
        <p:spPr>
          <a:xfrm>
            <a:off x="457200" y="6411913"/>
            <a:ext cx="5562600" cy="365125"/>
          </a:xfrm>
          <a:prstGeom prst="rect">
            <a:avLst/>
          </a:prstGeom>
        </p:spPr>
        <p:txBody>
          <a:bodyPr/>
          <a:lstStyle/>
          <a:p>
            <a:pPr>
              <a:defRPr/>
            </a:pPr>
            <a:r>
              <a:rPr lang="fr-FR" altLang="fr-FR" sz="900" dirty="0" smtClean="0"/>
              <a:t>Kit intégration H3SE - TCG 4.2 – Travail en équipe, relation hiérarchie/EIA – V2</a:t>
            </a:r>
            <a:endParaRPr lang="fr-FR" altLang="fr-FR" sz="900" dirty="0"/>
          </a:p>
        </p:txBody>
      </p:sp>
    </p:spTree>
    <p:extLst>
      <p:ext uri="{BB962C8B-B14F-4D97-AF65-F5344CB8AC3E}">
        <p14:creationId xmlns="" xmlns:p14="http://schemas.microsoft.com/office/powerpoint/2010/main" val="4849662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Ce qui est attendu du manager</a:t>
            </a:r>
            <a:endParaRPr lang="fr-FR" dirty="0"/>
          </a:p>
        </p:txBody>
      </p:sp>
      <p:sp>
        <p:nvSpPr>
          <p:cNvPr id="3" name="Espace réservé du texte 2"/>
          <p:cNvSpPr>
            <a:spLocks noGrp="1"/>
          </p:cNvSpPr>
          <p:nvPr>
            <p:ph type="body" sz="quarter" idx="12"/>
          </p:nvPr>
        </p:nvSpPr>
        <p:spPr/>
        <p:txBody>
          <a:bodyPr/>
          <a:lstStyle/>
          <a:p>
            <a:pPr marL="0" indent="0" algn="just">
              <a:buNone/>
            </a:pPr>
            <a:r>
              <a:rPr lang="fr-FR" b="1" dirty="0" smtClean="0"/>
              <a:t>Associer </a:t>
            </a:r>
            <a:r>
              <a:rPr lang="fr-FR" b="1" dirty="0"/>
              <a:t>les messages aux </a:t>
            </a:r>
            <a:r>
              <a:rPr lang="fr-FR" b="1" dirty="0" smtClean="0"/>
              <a:t>pratiques :</a:t>
            </a:r>
            <a:endParaRPr lang="fr-FR" dirty="0"/>
          </a:p>
          <a:p>
            <a:pPr lvl="0" algn="just"/>
            <a:r>
              <a:rPr lang="fr-FR" dirty="0" smtClean="0"/>
              <a:t>Joindre </a:t>
            </a:r>
            <a:r>
              <a:rPr lang="fr-FR" dirty="0"/>
              <a:t>les actes aux </a:t>
            </a:r>
            <a:r>
              <a:rPr lang="fr-FR" dirty="0" smtClean="0"/>
              <a:t>paroles.</a:t>
            </a:r>
            <a:endParaRPr lang="fr-FR" dirty="0"/>
          </a:p>
          <a:p>
            <a:pPr lvl="0" algn="just"/>
            <a:r>
              <a:rPr lang="fr-FR" dirty="0" smtClean="0"/>
              <a:t>Donner </a:t>
            </a:r>
            <a:r>
              <a:rPr lang="fr-FR" dirty="0"/>
              <a:t>un vrai feedback sur les actions </a:t>
            </a:r>
            <a:r>
              <a:rPr lang="fr-FR" dirty="0" smtClean="0"/>
              <a:t>décidées.</a:t>
            </a:r>
            <a:endParaRPr lang="fr-FR" dirty="0"/>
          </a:p>
          <a:p>
            <a:pPr lvl="0" algn="just"/>
            <a:r>
              <a:rPr lang="fr-FR" dirty="0" smtClean="0"/>
              <a:t>Encourager le fait d’alerter </a:t>
            </a:r>
            <a:r>
              <a:rPr lang="fr-FR" dirty="0"/>
              <a:t>en cas de situation à </a:t>
            </a:r>
            <a:r>
              <a:rPr lang="fr-FR" dirty="0" smtClean="0"/>
              <a:t>risque.</a:t>
            </a:r>
            <a:endParaRPr lang="fr-FR" dirty="0"/>
          </a:p>
          <a:p>
            <a:pPr lvl="0" algn="just"/>
            <a:r>
              <a:rPr lang="fr-FR" dirty="0" smtClean="0"/>
              <a:t>Ecouter les </a:t>
            </a:r>
            <a:r>
              <a:rPr lang="fr-FR" dirty="0"/>
              <a:t>contracteurs et les représentants du </a:t>
            </a:r>
            <a:r>
              <a:rPr lang="fr-FR" dirty="0" smtClean="0"/>
              <a:t>personnel. </a:t>
            </a:r>
          </a:p>
          <a:p>
            <a:pPr lvl="0" algn="just"/>
            <a:r>
              <a:rPr lang="fr-FR" dirty="0" smtClean="0"/>
              <a:t>Ouvrir le débat sur les </a:t>
            </a:r>
            <a:r>
              <a:rPr lang="fr-FR" dirty="0"/>
              <a:t>contradictions entre les </a:t>
            </a:r>
            <a:r>
              <a:rPr lang="fr-FR" dirty="0" smtClean="0"/>
              <a:t>règles et </a:t>
            </a:r>
            <a:r>
              <a:rPr lang="fr-FR" dirty="0"/>
              <a:t>les </a:t>
            </a:r>
            <a:r>
              <a:rPr lang="fr-FR" dirty="0" smtClean="0"/>
              <a:t>consignes.</a:t>
            </a:r>
            <a:endParaRPr lang="fr-FR" dirty="0"/>
          </a:p>
          <a:p>
            <a:pPr algn="just"/>
            <a:r>
              <a:rPr lang="fr-FR" dirty="0"/>
              <a:t>Laisser tout le monde </a:t>
            </a:r>
            <a:r>
              <a:rPr lang="fr-FR" dirty="0" smtClean="0"/>
              <a:t>s’exprimer.</a:t>
            </a:r>
            <a:endParaRPr lang="fr-FR" dirty="0"/>
          </a:p>
          <a:p>
            <a:pPr algn="just"/>
            <a:r>
              <a:rPr lang="fr-FR" dirty="0" smtClean="0"/>
              <a:t>Assurer </a:t>
            </a:r>
            <a:r>
              <a:rPr lang="fr-FR" dirty="0"/>
              <a:t>d’apporter les clarifications en cas de doute de quelqu’un.</a:t>
            </a:r>
          </a:p>
          <a:p>
            <a:pPr algn="just"/>
            <a:r>
              <a:rPr lang="fr-FR" dirty="0" smtClean="0"/>
              <a:t>Trancher </a:t>
            </a:r>
            <a:r>
              <a:rPr lang="fr-FR" dirty="0"/>
              <a:t>en cas de situation sur laquelle arbitrer.</a:t>
            </a:r>
            <a:endParaRPr lang="fr-FR" b="1" dirty="0"/>
          </a:p>
          <a:p>
            <a:pPr lvl="0" algn="just"/>
            <a:r>
              <a:rPr lang="fr-FR" dirty="0" smtClean="0"/>
              <a:t>Prendre </a:t>
            </a:r>
            <a:r>
              <a:rPr lang="fr-FR" dirty="0"/>
              <a:t>en compte la réalité du </a:t>
            </a:r>
            <a:r>
              <a:rPr lang="fr-FR" dirty="0" smtClean="0"/>
              <a:t>terrain dans la </a:t>
            </a:r>
            <a:r>
              <a:rPr lang="fr-FR" dirty="0"/>
              <a:t>définition des tâches </a:t>
            </a:r>
          </a:p>
          <a:p>
            <a:pPr algn="just"/>
            <a:endParaRPr lang="fr-FR" dirty="0"/>
          </a:p>
        </p:txBody>
      </p:sp>
      <p:sp>
        <p:nvSpPr>
          <p:cNvPr id="5" name="Espace réservé du numéro de diapositive 4"/>
          <p:cNvSpPr>
            <a:spLocks noGrp="1"/>
          </p:cNvSpPr>
          <p:nvPr>
            <p:ph type="sldNum" sz="quarter" idx="4294967295"/>
          </p:nvPr>
        </p:nvSpPr>
        <p:spPr>
          <a:xfrm>
            <a:off x="6553200" y="6411913"/>
            <a:ext cx="725488" cy="365125"/>
          </a:xfrm>
          <a:prstGeom prst="rect">
            <a:avLst/>
          </a:prstGeom>
        </p:spPr>
        <p:txBody>
          <a:bodyPr/>
          <a:lstStyle/>
          <a:p>
            <a:fld id="{02164524-7C97-8945-A4B0-CAF166782E85}" type="slidenum">
              <a:rPr lang="fr-FR" altLang="fr-FR" smtClean="0">
                <a:solidFill>
                  <a:srgbClr val="898989"/>
                </a:solidFill>
                <a:latin typeface="Arial" charset="0"/>
                <a:ea typeface="Helvetica" charset="0"/>
                <a:cs typeface="Helvetica" charset="0"/>
              </a:rPr>
              <a:pPr/>
              <a:t>16</a:t>
            </a:fld>
            <a:endParaRPr lang="fr-FR" altLang="fr-FR" dirty="0">
              <a:solidFill>
                <a:srgbClr val="898989"/>
              </a:solidFill>
              <a:latin typeface="Arial" charset="0"/>
              <a:ea typeface="Helvetica" charset="0"/>
              <a:cs typeface="Helvetica" charset="0"/>
            </a:endParaRPr>
          </a:p>
        </p:txBody>
      </p:sp>
      <p:sp>
        <p:nvSpPr>
          <p:cNvPr id="6" name="Rectangle 8"/>
          <p:cNvSpPr>
            <a:spLocks noChangeArrowheads="1"/>
          </p:cNvSpPr>
          <p:nvPr/>
        </p:nvSpPr>
        <p:spPr bwMode="auto">
          <a:xfrm>
            <a:off x="1094836" y="5445224"/>
            <a:ext cx="6943216" cy="553998"/>
          </a:xfrm>
          <a:prstGeom prst="rect">
            <a:avLst/>
          </a:prstGeom>
          <a:solidFill>
            <a:schemeClr val="bg1"/>
          </a:solidFill>
          <a:ln w="19050">
            <a:solidFill>
              <a:srgbClr val="BD2B0B"/>
            </a:solidFill>
            <a:miter lim="800000"/>
            <a:headEnd/>
            <a:tailEnd/>
          </a:ln>
        </p:spPr>
        <p:txBody>
          <a:bodyPr wrap="square" lIns="0" tIns="0" rIns="252000" bIns="0" anchor="t">
            <a:spAutoFit/>
          </a:bodyPr>
          <a:lstStyle/>
          <a:p>
            <a:pPr algn="ctr" eaLnBrk="1" hangingPunct="1">
              <a:spcBef>
                <a:spcPts val="0"/>
              </a:spcBef>
              <a:spcAft>
                <a:spcPts val="0"/>
              </a:spcAft>
              <a:buFont typeface="Lucida Grande"/>
              <a:buNone/>
            </a:pPr>
            <a:endParaRPr lang="fr-FR" altLang="fr-FR" sz="800" b="1" dirty="0" smtClean="0">
              <a:solidFill>
                <a:srgbClr val="A90025"/>
              </a:solidFill>
            </a:endParaRPr>
          </a:p>
          <a:p>
            <a:pPr algn="ctr" eaLnBrk="1" hangingPunct="1">
              <a:spcBef>
                <a:spcPts val="0"/>
              </a:spcBef>
              <a:spcAft>
                <a:spcPts val="0"/>
              </a:spcAft>
              <a:buFont typeface="Lucida Grande"/>
              <a:buNone/>
            </a:pPr>
            <a:r>
              <a:rPr lang="fr-FR" sz="2000" b="1" dirty="0" smtClean="0">
                <a:solidFill>
                  <a:srgbClr val="A90025"/>
                </a:solidFill>
              </a:rPr>
              <a:t>Etre à l’écoute de son équipe</a:t>
            </a:r>
          </a:p>
          <a:p>
            <a:pPr algn="ctr" eaLnBrk="1" hangingPunct="1">
              <a:spcBef>
                <a:spcPts val="0"/>
              </a:spcBef>
              <a:spcAft>
                <a:spcPts val="0"/>
              </a:spcAft>
              <a:buFont typeface="Lucida Grande"/>
              <a:buNone/>
            </a:pPr>
            <a:endParaRPr lang="fr-FR" altLang="fr-FR" sz="800" b="1" dirty="0">
              <a:solidFill>
                <a:srgbClr val="A90025"/>
              </a:solidFill>
            </a:endParaRPr>
          </a:p>
        </p:txBody>
      </p:sp>
      <p:sp>
        <p:nvSpPr>
          <p:cNvPr id="7" name="Espace réservé du pied de page 3"/>
          <p:cNvSpPr>
            <a:spLocks noGrp="1"/>
          </p:cNvSpPr>
          <p:nvPr>
            <p:ph type="ftr" sz="quarter" idx="4294967295"/>
          </p:nvPr>
        </p:nvSpPr>
        <p:spPr>
          <a:xfrm>
            <a:off x="457200" y="6411913"/>
            <a:ext cx="5562600" cy="365125"/>
          </a:xfrm>
          <a:prstGeom prst="rect">
            <a:avLst/>
          </a:prstGeom>
        </p:spPr>
        <p:txBody>
          <a:bodyPr/>
          <a:lstStyle/>
          <a:p>
            <a:pPr>
              <a:defRPr/>
            </a:pPr>
            <a:r>
              <a:rPr lang="fr-FR" altLang="fr-FR" sz="900" dirty="0" smtClean="0"/>
              <a:t>Kit intégration H3SE - TCG 4.2 – Travail en équipe, relation hiérarchie/EIA – V2</a:t>
            </a:r>
            <a:endParaRPr lang="fr-FR" altLang="fr-FR" sz="900" dirty="0"/>
          </a:p>
        </p:txBody>
      </p:sp>
    </p:spTree>
    <p:extLst>
      <p:ext uri="{BB962C8B-B14F-4D97-AF65-F5344CB8AC3E}">
        <p14:creationId xmlns="" xmlns:p14="http://schemas.microsoft.com/office/powerpoint/2010/main" val="5589360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Ce qui est attendu de tous</a:t>
            </a:r>
            <a:endParaRPr lang="fr-FR" dirty="0"/>
          </a:p>
        </p:txBody>
      </p:sp>
      <p:sp>
        <p:nvSpPr>
          <p:cNvPr id="3" name="Espace réservé du texte 2"/>
          <p:cNvSpPr>
            <a:spLocks noGrp="1"/>
          </p:cNvSpPr>
          <p:nvPr>
            <p:ph type="body" sz="quarter" idx="12"/>
          </p:nvPr>
        </p:nvSpPr>
        <p:spPr/>
        <p:txBody>
          <a:bodyPr/>
          <a:lstStyle/>
          <a:p>
            <a:pPr marL="0" indent="0">
              <a:buNone/>
            </a:pPr>
            <a:endParaRPr lang="fr-FR" b="1" dirty="0" smtClean="0"/>
          </a:p>
          <a:p>
            <a:pPr marL="0" indent="0">
              <a:buNone/>
            </a:pPr>
            <a:r>
              <a:rPr lang="fr-FR" b="1" dirty="0" smtClean="0"/>
              <a:t>Implication de tout le monde:</a:t>
            </a:r>
          </a:p>
          <a:p>
            <a:r>
              <a:rPr lang="fr-FR" dirty="0" smtClean="0"/>
              <a:t>Exprimer/remonter </a:t>
            </a:r>
            <a:r>
              <a:rPr lang="fr-FR" dirty="0"/>
              <a:t>tout doute concernant une </a:t>
            </a:r>
            <a:r>
              <a:rPr lang="fr-FR" dirty="0" smtClean="0"/>
              <a:t>situation.</a:t>
            </a:r>
            <a:endParaRPr lang="fr-FR" dirty="0"/>
          </a:p>
          <a:p>
            <a:r>
              <a:rPr lang="fr-FR" dirty="0" smtClean="0"/>
              <a:t>Respecter </a:t>
            </a:r>
            <a:r>
              <a:rPr lang="fr-FR" dirty="0"/>
              <a:t>ce que disent vos </a:t>
            </a:r>
            <a:r>
              <a:rPr lang="fr-FR" dirty="0" smtClean="0"/>
              <a:t>collègues. </a:t>
            </a:r>
            <a:endParaRPr lang="fr-FR" dirty="0"/>
          </a:p>
          <a:p>
            <a:pPr lvl="0"/>
            <a:r>
              <a:rPr lang="fr-FR" dirty="0"/>
              <a:t>Le </a:t>
            </a:r>
            <a:r>
              <a:rPr lang="fr-FR" dirty="0" err="1"/>
              <a:t>reporting</a:t>
            </a:r>
            <a:r>
              <a:rPr lang="fr-FR" dirty="0"/>
              <a:t> des </a:t>
            </a:r>
            <a:r>
              <a:rPr lang="fr-FR" dirty="0" smtClean="0"/>
              <a:t>anomalies/déviations.</a:t>
            </a:r>
            <a:endParaRPr lang="fr-FR" dirty="0"/>
          </a:p>
          <a:p>
            <a:pPr lvl="0"/>
            <a:r>
              <a:rPr lang="fr-FR" dirty="0"/>
              <a:t>La création/révision </a:t>
            </a:r>
            <a:r>
              <a:rPr lang="fr-FR" dirty="0" smtClean="0"/>
              <a:t>des règles/procédures.</a:t>
            </a:r>
            <a:endParaRPr lang="fr-FR" dirty="0"/>
          </a:p>
          <a:p>
            <a:pPr lvl="0"/>
            <a:r>
              <a:rPr lang="fr-FR" dirty="0"/>
              <a:t>Le retour </a:t>
            </a:r>
            <a:r>
              <a:rPr lang="fr-FR" dirty="0" smtClean="0"/>
              <a:t>d’expérience.</a:t>
            </a:r>
            <a:endParaRPr lang="fr-FR" dirty="0"/>
          </a:p>
          <a:p>
            <a:pPr lvl="0"/>
            <a:endParaRPr lang="fr-FR" dirty="0" smtClean="0"/>
          </a:p>
          <a:p>
            <a:pPr marL="0" indent="0">
              <a:buNone/>
            </a:pPr>
            <a:endParaRPr lang="fr-FR" dirty="0"/>
          </a:p>
          <a:p>
            <a:pPr marL="0" indent="0">
              <a:buNone/>
            </a:pPr>
            <a:endParaRPr lang="fr-FR" dirty="0"/>
          </a:p>
        </p:txBody>
      </p:sp>
      <p:sp>
        <p:nvSpPr>
          <p:cNvPr id="5" name="Espace réservé du numéro de diapositive 4"/>
          <p:cNvSpPr>
            <a:spLocks noGrp="1"/>
          </p:cNvSpPr>
          <p:nvPr>
            <p:ph type="sldNum" sz="quarter" idx="4294967295"/>
          </p:nvPr>
        </p:nvSpPr>
        <p:spPr>
          <a:xfrm>
            <a:off x="6553200" y="6411913"/>
            <a:ext cx="725488" cy="365125"/>
          </a:xfrm>
          <a:prstGeom prst="rect">
            <a:avLst/>
          </a:prstGeom>
        </p:spPr>
        <p:txBody>
          <a:bodyPr/>
          <a:lstStyle/>
          <a:p>
            <a:fld id="{02164524-7C97-8945-A4B0-CAF166782E85}" type="slidenum">
              <a:rPr lang="fr-FR" altLang="fr-FR" smtClean="0">
                <a:solidFill>
                  <a:srgbClr val="898989"/>
                </a:solidFill>
                <a:latin typeface="Arial" charset="0"/>
                <a:ea typeface="Helvetica" charset="0"/>
                <a:cs typeface="Helvetica" charset="0"/>
              </a:rPr>
              <a:pPr/>
              <a:t>17</a:t>
            </a:fld>
            <a:endParaRPr lang="fr-FR" altLang="fr-FR" dirty="0">
              <a:solidFill>
                <a:srgbClr val="898989"/>
              </a:solidFill>
              <a:latin typeface="Arial" charset="0"/>
              <a:ea typeface="Helvetica" charset="0"/>
              <a:cs typeface="Helvetica" charset="0"/>
            </a:endParaRPr>
          </a:p>
        </p:txBody>
      </p:sp>
      <p:sp>
        <p:nvSpPr>
          <p:cNvPr id="6" name="Rectangle 8"/>
          <p:cNvSpPr>
            <a:spLocks noChangeArrowheads="1"/>
          </p:cNvSpPr>
          <p:nvPr/>
        </p:nvSpPr>
        <p:spPr bwMode="auto">
          <a:xfrm>
            <a:off x="1094836" y="4293096"/>
            <a:ext cx="6943216" cy="1477328"/>
          </a:xfrm>
          <a:prstGeom prst="rect">
            <a:avLst/>
          </a:prstGeom>
          <a:solidFill>
            <a:schemeClr val="bg1"/>
          </a:solidFill>
          <a:ln w="19050">
            <a:solidFill>
              <a:srgbClr val="BD2B0B"/>
            </a:solidFill>
            <a:miter lim="800000"/>
            <a:headEnd/>
            <a:tailEnd/>
          </a:ln>
        </p:spPr>
        <p:txBody>
          <a:bodyPr wrap="square" lIns="0" tIns="0" rIns="252000" bIns="0" anchor="t">
            <a:spAutoFit/>
          </a:bodyPr>
          <a:lstStyle/>
          <a:p>
            <a:pPr algn="ctr" eaLnBrk="1" hangingPunct="1">
              <a:spcBef>
                <a:spcPts val="0"/>
              </a:spcBef>
              <a:spcAft>
                <a:spcPts val="0"/>
              </a:spcAft>
              <a:buFont typeface="Lucida Grande"/>
              <a:buNone/>
            </a:pPr>
            <a:endParaRPr lang="fr-FR" altLang="fr-FR" sz="800" b="1" dirty="0" smtClean="0">
              <a:solidFill>
                <a:srgbClr val="A90025"/>
              </a:solidFill>
            </a:endParaRPr>
          </a:p>
          <a:p>
            <a:pPr algn="ctr" eaLnBrk="1" hangingPunct="1">
              <a:spcBef>
                <a:spcPts val="0"/>
              </a:spcBef>
              <a:spcAft>
                <a:spcPts val="0"/>
              </a:spcAft>
              <a:buFont typeface="Lucida Grande"/>
              <a:buNone/>
            </a:pPr>
            <a:r>
              <a:rPr lang="fr-FR" sz="2000" b="1" dirty="0" smtClean="0">
                <a:solidFill>
                  <a:srgbClr val="A90025"/>
                </a:solidFill>
              </a:rPr>
              <a:t>En </a:t>
            </a:r>
            <a:r>
              <a:rPr lang="fr-FR" sz="2000" b="1" dirty="0">
                <a:solidFill>
                  <a:srgbClr val="A90025"/>
                </a:solidFill>
              </a:rPr>
              <a:t>cas de </a:t>
            </a:r>
            <a:r>
              <a:rPr lang="fr-FR" sz="2000" b="1" dirty="0" smtClean="0">
                <a:solidFill>
                  <a:srgbClr val="A90025"/>
                </a:solidFill>
              </a:rPr>
              <a:t>doutes, exprimez-les systématiquement.</a:t>
            </a:r>
          </a:p>
          <a:p>
            <a:pPr algn="ctr" eaLnBrk="1" hangingPunct="1">
              <a:spcBef>
                <a:spcPts val="0"/>
              </a:spcBef>
              <a:spcAft>
                <a:spcPts val="0"/>
              </a:spcAft>
              <a:buFont typeface="Lucida Grande"/>
              <a:buNone/>
            </a:pPr>
            <a:r>
              <a:rPr lang="fr-FR" sz="2000" b="1" dirty="0" smtClean="0">
                <a:solidFill>
                  <a:srgbClr val="A90025"/>
                </a:solidFill>
              </a:rPr>
              <a:t>Ne </a:t>
            </a:r>
            <a:r>
              <a:rPr lang="fr-FR" sz="2000" b="1" dirty="0">
                <a:solidFill>
                  <a:srgbClr val="A90025"/>
                </a:solidFill>
              </a:rPr>
              <a:t>rien dire concernant un risque majeur ne fera pas de vous un héros, même s’il ne se produit pas d’accident</a:t>
            </a:r>
            <a:endParaRPr lang="fr-FR" sz="2000" b="1" dirty="0" smtClean="0">
              <a:solidFill>
                <a:srgbClr val="A90025"/>
              </a:solidFill>
            </a:endParaRPr>
          </a:p>
          <a:p>
            <a:pPr algn="ctr" eaLnBrk="1" hangingPunct="1">
              <a:spcBef>
                <a:spcPts val="0"/>
              </a:spcBef>
              <a:spcAft>
                <a:spcPts val="0"/>
              </a:spcAft>
              <a:buFont typeface="Lucida Grande"/>
              <a:buNone/>
            </a:pPr>
            <a:endParaRPr lang="fr-FR" altLang="fr-FR" sz="800" b="1" dirty="0">
              <a:solidFill>
                <a:srgbClr val="A90025"/>
              </a:solidFill>
            </a:endParaRPr>
          </a:p>
        </p:txBody>
      </p:sp>
      <p:sp>
        <p:nvSpPr>
          <p:cNvPr id="7" name="Espace réservé du pied de page 3"/>
          <p:cNvSpPr>
            <a:spLocks noGrp="1"/>
          </p:cNvSpPr>
          <p:nvPr>
            <p:ph type="ftr" sz="quarter" idx="4294967295"/>
          </p:nvPr>
        </p:nvSpPr>
        <p:spPr>
          <a:xfrm>
            <a:off x="457200" y="6411913"/>
            <a:ext cx="5562600" cy="365125"/>
          </a:xfrm>
          <a:prstGeom prst="rect">
            <a:avLst/>
          </a:prstGeom>
        </p:spPr>
        <p:txBody>
          <a:bodyPr/>
          <a:lstStyle/>
          <a:p>
            <a:pPr>
              <a:defRPr/>
            </a:pPr>
            <a:r>
              <a:rPr lang="fr-FR" altLang="fr-FR" sz="900" dirty="0" smtClean="0"/>
              <a:t>Kit intégration H3SE - TCG 4.2 – Travail en équipe, relation hiérarchie/EIA – V2</a:t>
            </a:r>
            <a:endParaRPr lang="fr-FR" altLang="fr-FR" sz="900" dirty="0"/>
          </a:p>
        </p:txBody>
      </p:sp>
    </p:spTree>
    <p:extLst>
      <p:ext uri="{BB962C8B-B14F-4D97-AF65-F5344CB8AC3E}">
        <p14:creationId xmlns="" xmlns:p14="http://schemas.microsoft.com/office/powerpoint/2010/main" val="13560651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L’entretien individuel annuel et le H3SE</a:t>
            </a:r>
            <a:endParaRPr lang="fr-FR" dirty="0"/>
          </a:p>
        </p:txBody>
      </p:sp>
      <p:sp>
        <p:nvSpPr>
          <p:cNvPr id="3" name="Espace réservé du texte 2"/>
          <p:cNvSpPr>
            <a:spLocks noGrp="1"/>
          </p:cNvSpPr>
          <p:nvPr>
            <p:ph type="body" sz="quarter" idx="12"/>
          </p:nvPr>
        </p:nvSpPr>
        <p:spPr/>
        <p:txBody>
          <a:bodyPr/>
          <a:lstStyle/>
          <a:p>
            <a:endParaRPr lang="fr-FR" dirty="0" smtClean="0"/>
          </a:p>
          <a:p>
            <a:r>
              <a:rPr lang="fr-FR" dirty="0" smtClean="0"/>
              <a:t>Quelles sont les intentions d’un EIA?</a:t>
            </a:r>
          </a:p>
          <a:p>
            <a:endParaRPr lang="fr-FR" dirty="0"/>
          </a:p>
          <a:p>
            <a:endParaRPr lang="fr-FR" dirty="0" smtClean="0"/>
          </a:p>
          <a:p>
            <a:endParaRPr lang="fr-FR" dirty="0"/>
          </a:p>
          <a:p>
            <a:r>
              <a:rPr lang="fr-FR" dirty="0" smtClean="0"/>
              <a:t>Un volet H3SE est-il intégré dans l’EIA?</a:t>
            </a:r>
          </a:p>
        </p:txBody>
      </p:sp>
      <p:sp>
        <p:nvSpPr>
          <p:cNvPr id="5" name="Espace réservé du numéro de diapositive 4"/>
          <p:cNvSpPr>
            <a:spLocks noGrp="1"/>
          </p:cNvSpPr>
          <p:nvPr>
            <p:ph type="sldNum" sz="quarter" idx="4294967295"/>
          </p:nvPr>
        </p:nvSpPr>
        <p:spPr>
          <a:xfrm>
            <a:off x="6553200" y="6411913"/>
            <a:ext cx="725488" cy="365125"/>
          </a:xfrm>
          <a:prstGeom prst="rect">
            <a:avLst/>
          </a:prstGeom>
        </p:spPr>
        <p:txBody>
          <a:bodyPr/>
          <a:lstStyle/>
          <a:p>
            <a:fld id="{02164524-7C97-8945-A4B0-CAF166782E85}" type="slidenum">
              <a:rPr lang="fr-FR" altLang="fr-FR" smtClean="0">
                <a:solidFill>
                  <a:srgbClr val="898989"/>
                </a:solidFill>
                <a:latin typeface="Arial" charset="0"/>
                <a:ea typeface="Helvetica" charset="0"/>
                <a:cs typeface="Helvetica" charset="0"/>
              </a:rPr>
              <a:pPr/>
              <a:t>18</a:t>
            </a:fld>
            <a:endParaRPr lang="fr-FR" altLang="fr-FR" dirty="0">
              <a:solidFill>
                <a:srgbClr val="898989"/>
              </a:solidFill>
              <a:latin typeface="Arial" charset="0"/>
              <a:ea typeface="Helvetica" charset="0"/>
              <a:cs typeface="Helvetica" charset="0"/>
            </a:endParaRPr>
          </a:p>
        </p:txBody>
      </p:sp>
      <p:sp>
        <p:nvSpPr>
          <p:cNvPr id="6" name="Espace réservé du pied de page 3"/>
          <p:cNvSpPr>
            <a:spLocks noGrp="1"/>
          </p:cNvSpPr>
          <p:nvPr>
            <p:ph type="ftr" sz="quarter" idx="4294967295"/>
          </p:nvPr>
        </p:nvSpPr>
        <p:spPr>
          <a:xfrm>
            <a:off x="457200" y="6411913"/>
            <a:ext cx="5562600" cy="365125"/>
          </a:xfrm>
          <a:prstGeom prst="rect">
            <a:avLst/>
          </a:prstGeom>
        </p:spPr>
        <p:txBody>
          <a:bodyPr/>
          <a:lstStyle/>
          <a:p>
            <a:pPr>
              <a:defRPr/>
            </a:pPr>
            <a:r>
              <a:rPr lang="fr-FR" altLang="fr-FR" sz="900" dirty="0" smtClean="0"/>
              <a:t>Kit intégration H3SE - TCG 4.2 – Travail en équipe, relation hiérarchie/EIA – V2</a:t>
            </a:r>
            <a:endParaRPr lang="fr-FR" altLang="fr-FR" sz="900" dirty="0"/>
          </a:p>
        </p:txBody>
      </p:sp>
    </p:spTree>
    <p:extLst>
      <p:ext uri="{BB962C8B-B14F-4D97-AF65-F5344CB8AC3E}">
        <p14:creationId xmlns="" xmlns:p14="http://schemas.microsoft.com/office/powerpoint/2010/main" val="9935710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EIA et performance H3SE</a:t>
            </a:r>
            <a:endParaRPr lang="fr-FR" dirty="0"/>
          </a:p>
        </p:txBody>
      </p:sp>
      <p:sp>
        <p:nvSpPr>
          <p:cNvPr id="3" name="Espace réservé du texte 2"/>
          <p:cNvSpPr>
            <a:spLocks noGrp="1"/>
          </p:cNvSpPr>
          <p:nvPr>
            <p:ph type="body" sz="quarter" idx="12"/>
          </p:nvPr>
        </p:nvSpPr>
        <p:spPr/>
        <p:txBody>
          <a:bodyPr/>
          <a:lstStyle/>
          <a:p>
            <a:pPr lvl="0" algn="just"/>
            <a:r>
              <a:rPr lang="fr-FR" dirty="0" smtClean="0"/>
              <a:t>Objectif H3SE de l’EIA</a:t>
            </a:r>
            <a:r>
              <a:rPr lang="fr-FR" dirty="0"/>
              <a:t> : </a:t>
            </a:r>
            <a:r>
              <a:rPr lang="fr-FR" dirty="0" smtClean="0"/>
              <a:t>développer les </a:t>
            </a:r>
            <a:r>
              <a:rPr lang="fr-FR" dirty="0"/>
              <a:t>performances </a:t>
            </a:r>
            <a:r>
              <a:rPr lang="fr-FR" dirty="0" smtClean="0"/>
              <a:t>H3SE </a:t>
            </a:r>
            <a:r>
              <a:rPr lang="fr-FR" dirty="0"/>
              <a:t>de </a:t>
            </a:r>
            <a:r>
              <a:rPr lang="fr-FR" dirty="0" smtClean="0"/>
              <a:t>chacun.</a:t>
            </a:r>
            <a:endParaRPr lang="fr-FR" dirty="0"/>
          </a:p>
          <a:p>
            <a:pPr lvl="0" algn="just"/>
            <a:endParaRPr lang="fr-FR" dirty="0" smtClean="0"/>
          </a:p>
          <a:p>
            <a:pPr lvl="0" algn="just"/>
            <a:r>
              <a:rPr lang="fr-FR" dirty="0" smtClean="0"/>
              <a:t>L’atteinte </a:t>
            </a:r>
            <a:r>
              <a:rPr lang="fr-FR" dirty="0"/>
              <a:t>des objectifs H3SE individuels </a:t>
            </a:r>
            <a:r>
              <a:rPr lang="fr-FR" dirty="0" smtClean="0"/>
              <a:t>contribue à la </a:t>
            </a:r>
            <a:r>
              <a:rPr lang="fr-FR" dirty="0"/>
              <a:t>performance H3SE de Total. </a:t>
            </a:r>
            <a:endParaRPr lang="fr-FR" dirty="0" smtClean="0"/>
          </a:p>
          <a:p>
            <a:pPr lvl="0" algn="just"/>
            <a:endParaRPr lang="fr-FR" dirty="0"/>
          </a:p>
          <a:p>
            <a:pPr lvl="0" algn="just"/>
            <a:r>
              <a:rPr lang="fr-FR" dirty="0" smtClean="0"/>
              <a:t>Exemples d’objectifs individuels H3SE en lien avec les objectifs H3SE groupe:</a:t>
            </a:r>
          </a:p>
          <a:p>
            <a:pPr lvl="1" algn="just"/>
            <a:r>
              <a:rPr lang="is-IS" dirty="0" smtClean="0"/>
              <a:t>… V</a:t>
            </a:r>
            <a:r>
              <a:rPr lang="fr-FR" dirty="0" smtClean="0"/>
              <a:t>o</a:t>
            </a:r>
            <a:r>
              <a:rPr lang="is-IS" dirty="0" smtClean="0"/>
              <a:t>ir Livret P5</a:t>
            </a:r>
            <a:endParaRPr lang="fr-FR" dirty="0"/>
          </a:p>
          <a:p>
            <a:pPr algn="just"/>
            <a:endParaRPr lang="fr-FR" dirty="0"/>
          </a:p>
        </p:txBody>
      </p:sp>
      <p:sp>
        <p:nvSpPr>
          <p:cNvPr id="5" name="Espace réservé du numéro de diapositive 4"/>
          <p:cNvSpPr>
            <a:spLocks noGrp="1"/>
          </p:cNvSpPr>
          <p:nvPr>
            <p:ph type="sldNum" sz="quarter" idx="4294967295"/>
          </p:nvPr>
        </p:nvSpPr>
        <p:spPr>
          <a:xfrm>
            <a:off x="6553200" y="6411913"/>
            <a:ext cx="725488" cy="365125"/>
          </a:xfrm>
          <a:prstGeom prst="rect">
            <a:avLst/>
          </a:prstGeom>
        </p:spPr>
        <p:txBody>
          <a:bodyPr/>
          <a:lstStyle/>
          <a:p>
            <a:fld id="{02164524-7C97-8945-A4B0-CAF166782E85}" type="slidenum">
              <a:rPr lang="fr-FR" altLang="fr-FR" smtClean="0">
                <a:solidFill>
                  <a:srgbClr val="898989"/>
                </a:solidFill>
                <a:latin typeface="Arial" charset="0"/>
                <a:ea typeface="Helvetica" charset="0"/>
                <a:cs typeface="Helvetica" charset="0"/>
              </a:rPr>
              <a:pPr/>
              <a:t>19</a:t>
            </a:fld>
            <a:endParaRPr lang="fr-FR" altLang="fr-FR" dirty="0">
              <a:solidFill>
                <a:srgbClr val="898989"/>
              </a:solidFill>
              <a:latin typeface="Arial" charset="0"/>
              <a:ea typeface="Helvetica" charset="0"/>
              <a:cs typeface="Helvetica" charset="0"/>
            </a:endParaRPr>
          </a:p>
        </p:txBody>
      </p:sp>
      <p:sp>
        <p:nvSpPr>
          <p:cNvPr id="6" name="Espace réservé du pied de page 3"/>
          <p:cNvSpPr>
            <a:spLocks noGrp="1"/>
          </p:cNvSpPr>
          <p:nvPr>
            <p:ph type="ftr" sz="quarter" idx="4294967295"/>
          </p:nvPr>
        </p:nvSpPr>
        <p:spPr>
          <a:xfrm>
            <a:off x="457200" y="6411913"/>
            <a:ext cx="5562600" cy="365125"/>
          </a:xfrm>
          <a:prstGeom prst="rect">
            <a:avLst/>
          </a:prstGeom>
        </p:spPr>
        <p:txBody>
          <a:bodyPr/>
          <a:lstStyle/>
          <a:p>
            <a:pPr>
              <a:defRPr/>
            </a:pPr>
            <a:r>
              <a:rPr lang="fr-FR" altLang="fr-FR" sz="900" dirty="0" smtClean="0"/>
              <a:t>Kit intégration H3SE - TCG 4.2 – Travail en équipe, relation hiérarchie/EIA – V2</a:t>
            </a:r>
            <a:endParaRPr lang="fr-FR" altLang="fr-FR" sz="900" dirty="0"/>
          </a:p>
        </p:txBody>
      </p:sp>
    </p:spTree>
    <p:extLst>
      <p:ext uri="{BB962C8B-B14F-4D97-AF65-F5344CB8AC3E}">
        <p14:creationId xmlns="" xmlns:p14="http://schemas.microsoft.com/office/powerpoint/2010/main" val="12301011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OBJECTIFS DU MODULE</a:t>
            </a:r>
            <a:endParaRPr lang="fr-FR" dirty="0"/>
          </a:p>
        </p:txBody>
      </p:sp>
      <p:sp>
        <p:nvSpPr>
          <p:cNvPr id="3" name="Espace réservé du texte 2"/>
          <p:cNvSpPr>
            <a:spLocks noGrp="1"/>
          </p:cNvSpPr>
          <p:nvPr>
            <p:ph type="body" sz="quarter" idx="12"/>
          </p:nvPr>
        </p:nvSpPr>
        <p:spPr/>
        <p:txBody>
          <a:bodyPr/>
          <a:lstStyle/>
          <a:p>
            <a:pPr marL="0" indent="0" algn="just">
              <a:buNone/>
            </a:pPr>
            <a:r>
              <a:rPr lang="fr-FR" altLang="fr-FR" b="1" dirty="0">
                <a:cs typeface="Arial" pitchFamily="34" charset="0"/>
              </a:rPr>
              <a:t>A l’issue de ce module, vous </a:t>
            </a:r>
            <a:r>
              <a:rPr lang="fr-FR" altLang="fr-FR" b="1" dirty="0" smtClean="0">
                <a:cs typeface="Arial" pitchFamily="34" charset="0"/>
              </a:rPr>
              <a:t>:</a:t>
            </a:r>
          </a:p>
          <a:p>
            <a:pPr marL="0" indent="0" algn="just">
              <a:buNone/>
            </a:pPr>
            <a:endParaRPr lang="fr-FR" altLang="fr-FR" b="1" dirty="0">
              <a:cs typeface="Arial" pitchFamily="34" charset="0"/>
            </a:endParaRPr>
          </a:p>
          <a:p>
            <a:pPr lvl="0" algn="just"/>
            <a:r>
              <a:rPr lang="fr-FR" dirty="0" smtClean="0"/>
              <a:t>Aurez compris </a:t>
            </a:r>
            <a:r>
              <a:rPr lang="fr-FR" dirty="0"/>
              <a:t>la valeur ajoutée du travail en équipe (collectif vs. individuel).</a:t>
            </a:r>
          </a:p>
          <a:p>
            <a:pPr lvl="0" algn="just"/>
            <a:r>
              <a:rPr lang="fr-FR" dirty="0" smtClean="0"/>
              <a:t>Aurez compris </a:t>
            </a:r>
            <a:r>
              <a:rPr lang="fr-FR" dirty="0"/>
              <a:t>l’importance de s’exprimer en cas de doute sur la sécurité.</a:t>
            </a:r>
          </a:p>
          <a:p>
            <a:pPr algn="just"/>
            <a:r>
              <a:rPr lang="fr-FR" dirty="0" smtClean="0"/>
              <a:t>Aurez compris </a:t>
            </a:r>
            <a:r>
              <a:rPr lang="fr-FR" dirty="0"/>
              <a:t>l’importance </a:t>
            </a:r>
            <a:r>
              <a:rPr lang="fr-FR" dirty="0" smtClean="0"/>
              <a:t>de </a:t>
            </a:r>
            <a:r>
              <a:rPr lang="fr-FR" dirty="0"/>
              <a:t>la composante HSE lors de l’EIA et </a:t>
            </a:r>
            <a:r>
              <a:rPr lang="fr-FR" dirty="0" smtClean="0"/>
              <a:t>serez </a:t>
            </a:r>
            <a:r>
              <a:rPr lang="fr-FR" dirty="0"/>
              <a:t>capables de faire le lien avec les éléments de la politique HSE. </a:t>
            </a:r>
          </a:p>
        </p:txBody>
      </p:sp>
      <p:sp>
        <p:nvSpPr>
          <p:cNvPr id="4" name="Espace réservé du pied de page 3"/>
          <p:cNvSpPr>
            <a:spLocks noGrp="1"/>
          </p:cNvSpPr>
          <p:nvPr>
            <p:ph type="ftr" sz="quarter" idx="4294967295"/>
          </p:nvPr>
        </p:nvSpPr>
        <p:spPr>
          <a:xfrm>
            <a:off x="457200" y="6411913"/>
            <a:ext cx="5562600" cy="365125"/>
          </a:xfrm>
          <a:prstGeom prst="rect">
            <a:avLst/>
          </a:prstGeom>
        </p:spPr>
        <p:txBody>
          <a:bodyPr/>
          <a:lstStyle/>
          <a:p>
            <a:pPr>
              <a:defRPr/>
            </a:pPr>
            <a:r>
              <a:rPr lang="fr-FR" altLang="fr-FR" sz="900" dirty="0" smtClean="0"/>
              <a:t>Kit intégration H3SE - TCG 4.2 – Travail en équipe, relation hiérarchie/EIA – V2</a:t>
            </a:r>
            <a:endParaRPr lang="fr-FR" altLang="fr-FR" sz="900" dirty="0"/>
          </a:p>
        </p:txBody>
      </p:sp>
      <p:sp>
        <p:nvSpPr>
          <p:cNvPr id="5" name="Espace réservé du numéro de diapositive 4"/>
          <p:cNvSpPr>
            <a:spLocks noGrp="1"/>
          </p:cNvSpPr>
          <p:nvPr>
            <p:ph type="sldNum" sz="quarter" idx="4294967295"/>
          </p:nvPr>
        </p:nvSpPr>
        <p:spPr>
          <a:xfrm>
            <a:off x="6553200" y="6411913"/>
            <a:ext cx="725488" cy="365125"/>
          </a:xfrm>
          <a:prstGeom prst="rect">
            <a:avLst/>
          </a:prstGeom>
        </p:spPr>
        <p:txBody>
          <a:bodyPr/>
          <a:lstStyle/>
          <a:p>
            <a:fld id="{02164524-7C97-8945-A4B0-CAF166782E85}" type="slidenum">
              <a:rPr lang="fr-FR" altLang="fr-FR" smtClean="0">
                <a:solidFill>
                  <a:srgbClr val="898989"/>
                </a:solidFill>
                <a:latin typeface="Arial" charset="0"/>
                <a:ea typeface="Helvetica" charset="0"/>
                <a:cs typeface="Helvetica" charset="0"/>
              </a:rPr>
              <a:pPr/>
              <a:t>2</a:t>
            </a:fld>
            <a:endParaRPr lang="fr-FR" altLang="fr-FR" dirty="0">
              <a:solidFill>
                <a:srgbClr val="898989"/>
              </a:solidFill>
              <a:latin typeface="Arial" charset="0"/>
              <a:ea typeface="Helvetica" charset="0"/>
              <a:cs typeface="Helvetica" charset="0"/>
            </a:endParaRPr>
          </a:p>
        </p:txBody>
      </p:sp>
    </p:spTree>
    <p:extLst>
      <p:ext uri="{BB962C8B-B14F-4D97-AF65-F5344CB8AC3E}">
        <p14:creationId xmlns="" xmlns:p14="http://schemas.microsoft.com/office/powerpoint/2010/main" val="18168972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hangingPunct="1">
              <a:defRPr/>
            </a:pPr>
            <a:r>
              <a:rPr lang="fr-FR" dirty="0" smtClean="0"/>
              <a:t>FILM : La force du collectif</a:t>
            </a:r>
            <a:endParaRPr lang="fr-FR" dirty="0"/>
          </a:p>
        </p:txBody>
      </p:sp>
      <p:sp>
        <p:nvSpPr>
          <p:cNvPr id="15363" name="Espace réservé du numéro de diapositive 4"/>
          <p:cNvSpPr>
            <a:spLocks noGrp="1"/>
          </p:cNvSpPr>
          <p:nvPr>
            <p:ph type="sldNum" sz="quarter" idx="4294967295"/>
          </p:nvPr>
        </p:nvSpPr>
        <p:spPr bwMode="auto">
          <a:xfrm>
            <a:off x="6553200" y="6411913"/>
            <a:ext cx="725488"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fld id="{4215D2BC-04AE-D046-A716-B7BD56B52070}" type="slidenum">
              <a:rPr lang="fr-FR" altLang="fr-FR">
                <a:solidFill>
                  <a:srgbClr val="898989"/>
                </a:solidFill>
                <a:ea typeface="Helvetica" charset="0"/>
                <a:cs typeface="Helvetica" charset="0"/>
              </a:rPr>
              <a:pPr/>
              <a:t>3</a:t>
            </a:fld>
            <a:endParaRPr lang="fr-FR" altLang="fr-FR">
              <a:solidFill>
                <a:srgbClr val="898989"/>
              </a:solidFill>
              <a:ea typeface="Helvetica" charset="0"/>
              <a:cs typeface="Helvetica" charset="0"/>
            </a:endParaRPr>
          </a:p>
        </p:txBody>
      </p:sp>
      <p:pic>
        <p:nvPicPr>
          <p:cNvPr id="15364" name="Image 5">
            <a:hlinkClick r:id="rId3" action="ppaction://hlinkfile"/>
          </p:cNvPr>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814388" y="1538288"/>
            <a:ext cx="7504112" cy="4214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Espace réservé du pied de page 3"/>
          <p:cNvSpPr>
            <a:spLocks noGrp="1"/>
          </p:cNvSpPr>
          <p:nvPr>
            <p:ph type="ftr" sz="quarter" idx="4294967295"/>
          </p:nvPr>
        </p:nvSpPr>
        <p:spPr>
          <a:xfrm>
            <a:off x="457200" y="6411913"/>
            <a:ext cx="5562600" cy="365125"/>
          </a:xfrm>
          <a:prstGeom prst="rect">
            <a:avLst/>
          </a:prstGeom>
        </p:spPr>
        <p:txBody>
          <a:bodyPr/>
          <a:lstStyle/>
          <a:p>
            <a:pPr>
              <a:defRPr/>
            </a:pPr>
            <a:r>
              <a:rPr lang="fr-FR" altLang="fr-FR" sz="900" dirty="0" smtClean="0"/>
              <a:t>Kit intégration H3SE - TCG 4.2 – Travail en équipe, relation hiérarchie/EIA – V2</a:t>
            </a:r>
            <a:endParaRPr lang="fr-FR" altLang="fr-FR" sz="9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hangingPunct="1">
              <a:defRPr/>
            </a:pPr>
            <a:r>
              <a:rPr lang="fr-FR" dirty="0" smtClean="0"/>
              <a:t>Points forts du travail en équipe</a:t>
            </a:r>
            <a:endParaRPr lang="fr-FR" dirty="0"/>
          </a:p>
        </p:txBody>
      </p:sp>
      <p:sp>
        <p:nvSpPr>
          <p:cNvPr id="17410" name="Espace réservé du texte 2"/>
          <p:cNvSpPr>
            <a:spLocks noGrp="1"/>
          </p:cNvSpPr>
          <p:nvPr>
            <p:ph type="body" sz="quarter" idx="12"/>
          </p:nvPr>
        </p:nvSpPr>
        <p:spPr>
          <a:xfrm>
            <a:off x="457200" y="1125538"/>
            <a:ext cx="8218488" cy="5040312"/>
          </a:xfrm>
        </p:spPr>
        <p:txBody>
          <a:bodyPr/>
          <a:lstStyle/>
          <a:p>
            <a:pPr eaLnBrk="1" hangingPunct="1"/>
            <a:endParaRPr lang="fr-FR" altLang="fr-FR" dirty="0">
              <a:cs typeface="Arial" charset="0"/>
            </a:endParaRPr>
          </a:p>
          <a:p>
            <a:pPr eaLnBrk="1" hangingPunct="1"/>
            <a:endParaRPr lang="fr-FR" altLang="fr-FR" dirty="0">
              <a:cs typeface="Arial" charset="0"/>
            </a:endParaRPr>
          </a:p>
          <a:p>
            <a:pPr eaLnBrk="1" hangingPunct="1"/>
            <a:r>
              <a:rPr lang="fr-FR" altLang="fr-FR" dirty="0">
                <a:cs typeface="Arial" charset="0"/>
              </a:rPr>
              <a:t>La dimension équipe, « la force du collectif », est une pierre angulaire de la sécurité :</a:t>
            </a:r>
          </a:p>
          <a:p>
            <a:pPr lvl="1" eaLnBrk="1" hangingPunct="1"/>
            <a:endParaRPr lang="fr-FR" altLang="fr-FR" dirty="0" smtClean="0">
              <a:cs typeface="Arial" charset="0"/>
            </a:endParaRPr>
          </a:p>
          <a:p>
            <a:pPr lvl="1" eaLnBrk="1" hangingPunct="1"/>
            <a:r>
              <a:rPr lang="fr-FR" altLang="fr-FR" dirty="0" smtClean="0">
                <a:cs typeface="Arial" charset="0"/>
              </a:rPr>
              <a:t>Puissance </a:t>
            </a:r>
            <a:r>
              <a:rPr lang="fr-FR" altLang="fr-FR" dirty="0">
                <a:cs typeface="Arial" charset="0"/>
              </a:rPr>
              <a:t>de la solidarité </a:t>
            </a:r>
          </a:p>
          <a:p>
            <a:pPr lvl="1" eaLnBrk="1" hangingPunct="1"/>
            <a:r>
              <a:rPr lang="fr-FR" altLang="fr-FR" dirty="0" smtClean="0">
                <a:cs typeface="Arial" charset="0"/>
              </a:rPr>
              <a:t>Différentes </a:t>
            </a:r>
            <a:r>
              <a:rPr lang="fr-FR" altLang="fr-FR" dirty="0">
                <a:cs typeface="Arial" charset="0"/>
              </a:rPr>
              <a:t>expériences</a:t>
            </a:r>
          </a:p>
          <a:p>
            <a:pPr lvl="1" eaLnBrk="1" hangingPunct="1"/>
            <a:r>
              <a:rPr lang="fr-FR" altLang="fr-FR" dirty="0">
                <a:cs typeface="Arial" charset="0"/>
              </a:rPr>
              <a:t>Connaissances différentes</a:t>
            </a:r>
          </a:p>
          <a:p>
            <a:pPr lvl="1" eaLnBrk="1" hangingPunct="1"/>
            <a:r>
              <a:rPr lang="fr-FR" altLang="fr-FR" dirty="0">
                <a:cs typeface="Arial" charset="0"/>
              </a:rPr>
              <a:t>Importance de l’œil </a:t>
            </a:r>
            <a:r>
              <a:rPr lang="fr-FR" altLang="fr-FR" dirty="0" smtClean="0">
                <a:cs typeface="Arial" charset="0"/>
              </a:rPr>
              <a:t>neuf</a:t>
            </a:r>
          </a:p>
          <a:p>
            <a:pPr lvl="1" eaLnBrk="1" hangingPunct="1"/>
            <a:endParaRPr lang="fr-FR" altLang="fr-FR" dirty="0">
              <a:cs typeface="Arial" charset="0"/>
            </a:endParaRPr>
          </a:p>
          <a:p>
            <a:pPr lvl="1" eaLnBrk="1" hangingPunct="1"/>
            <a:endParaRPr lang="fr-FR" altLang="fr-FR" dirty="0">
              <a:cs typeface="Arial" charset="0"/>
            </a:endParaRPr>
          </a:p>
        </p:txBody>
      </p:sp>
      <p:sp>
        <p:nvSpPr>
          <p:cNvPr id="17412" name="Espace réservé du numéro de diapositive 4"/>
          <p:cNvSpPr>
            <a:spLocks noGrp="1"/>
          </p:cNvSpPr>
          <p:nvPr>
            <p:ph type="sldNum" sz="quarter" idx="4294967295"/>
          </p:nvPr>
        </p:nvSpPr>
        <p:spPr bwMode="auto">
          <a:xfrm>
            <a:off x="6553200" y="6411913"/>
            <a:ext cx="725488"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fld id="{4CCB4E58-F8DB-F74E-913D-E38EC27657D1}" type="slidenum">
              <a:rPr lang="fr-FR" altLang="fr-FR">
                <a:solidFill>
                  <a:srgbClr val="898989"/>
                </a:solidFill>
                <a:ea typeface="Helvetica" charset="0"/>
                <a:cs typeface="Helvetica" charset="0"/>
              </a:rPr>
              <a:pPr/>
              <a:t>4</a:t>
            </a:fld>
            <a:endParaRPr lang="fr-FR" altLang="fr-FR" dirty="0">
              <a:solidFill>
                <a:srgbClr val="898989"/>
              </a:solidFill>
              <a:ea typeface="Helvetica" charset="0"/>
              <a:cs typeface="Helvetica" charset="0"/>
            </a:endParaRPr>
          </a:p>
        </p:txBody>
      </p:sp>
      <p:sp>
        <p:nvSpPr>
          <p:cNvPr id="6" name="Rectangle 8"/>
          <p:cNvSpPr>
            <a:spLocks noChangeArrowheads="1"/>
          </p:cNvSpPr>
          <p:nvPr/>
        </p:nvSpPr>
        <p:spPr bwMode="auto">
          <a:xfrm>
            <a:off x="1094836" y="4747210"/>
            <a:ext cx="6943216" cy="553998"/>
          </a:xfrm>
          <a:prstGeom prst="rect">
            <a:avLst/>
          </a:prstGeom>
          <a:solidFill>
            <a:schemeClr val="bg1"/>
          </a:solidFill>
          <a:ln w="19050">
            <a:solidFill>
              <a:srgbClr val="BD2B0B"/>
            </a:solidFill>
            <a:miter lim="800000"/>
            <a:headEnd/>
            <a:tailEnd/>
          </a:ln>
        </p:spPr>
        <p:txBody>
          <a:bodyPr wrap="square" lIns="0" tIns="0" rIns="252000" bIns="0" anchor="t">
            <a:spAutoFit/>
          </a:bodyPr>
          <a:lstStyle/>
          <a:p>
            <a:pPr algn="ctr" eaLnBrk="1" hangingPunct="1">
              <a:spcBef>
                <a:spcPts val="0"/>
              </a:spcBef>
              <a:spcAft>
                <a:spcPts val="0"/>
              </a:spcAft>
              <a:buFont typeface="Lucida Grande"/>
              <a:buNone/>
            </a:pPr>
            <a:endParaRPr lang="fr-FR" altLang="fr-FR" sz="800" b="1" dirty="0" smtClean="0">
              <a:solidFill>
                <a:srgbClr val="A90025"/>
              </a:solidFill>
            </a:endParaRPr>
          </a:p>
          <a:p>
            <a:pPr algn="ctr" eaLnBrk="1" hangingPunct="1">
              <a:spcBef>
                <a:spcPts val="0"/>
              </a:spcBef>
              <a:spcAft>
                <a:spcPts val="0"/>
              </a:spcAft>
              <a:buFont typeface="Lucida Grande"/>
              <a:buNone/>
            </a:pPr>
            <a:r>
              <a:rPr lang="fr-FR" sz="2000" b="1" dirty="0" smtClean="0">
                <a:solidFill>
                  <a:srgbClr val="A90025"/>
                </a:solidFill>
              </a:rPr>
              <a:t>L’union fait la force</a:t>
            </a:r>
          </a:p>
          <a:p>
            <a:pPr algn="ctr" eaLnBrk="1" hangingPunct="1">
              <a:spcBef>
                <a:spcPts val="0"/>
              </a:spcBef>
              <a:spcAft>
                <a:spcPts val="0"/>
              </a:spcAft>
              <a:buFont typeface="Lucida Grande"/>
              <a:buNone/>
            </a:pPr>
            <a:endParaRPr lang="fr-FR" altLang="fr-FR" sz="800" b="1" dirty="0">
              <a:solidFill>
                <a:srgbClr val="A90025"/>
              </a:solidFill>
            </a:endParaRPr>
          </a:p>
        </p:txBody>
      </p:sp>
      <p:sp>
        <p:nvSpPr>
          <p:cNvPr id="7" name="Espace réservé du pied de page 3"/>
          <p:cNvSpPr>
            <a:spLocks noGrp="1"/>
          </p:cNvSpPr>
          <p:nvPr>
            <p:ph type="ftr" sz="quarter" idx="4294967295"/>
          </p:nvPr>
        </p:nvSpPr>
        <p:spPr>
          <a:xfrm>
            <a:off x="457200" y="6411913"/>
            <a:ext cx="5562600" cy="365125"/>
          </a:xfrm>
          <a:prstGeom prst="rect">
            <a:avLst/>
          </a:prstGeom>
        </p:spPr>
        <p:txBody>
          <a:bodyPr/>
          <a:lstStyle/>
          <a:p>
            <a:pPr>
              <a:defRPr/>
            </a:pPr>
            <a:r>
              <a:rPr lang="fr-FR" altLang="fr-FR" sz="900" dirty="0" smtClean="0"/>
              <a:t>Kit intégration H3SE - TCG 4.2 – Travail en équipe, relation hiérarchie/EIA – V2</a:t>
            </a:r>
            <a:endParaRPr lang="fr-FR" altLang="fr-FR" sz="9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hangingPunct="1">
              <a:defRPr/>
            </a:pPr>
            <a:r>
              <a:rPr lang="fr-FR" dirty="0" smtClean="0"/>
              <a:t>FILM : Conformité au groupe</a:t>
            </a:r>
            <a:endParaRPr lang="fr-FR" dirty="0"/>
          </a:p>
        </p:txBody>
      </p:sp>
      <p:sp>
        <p:nvSpPr>
          <p:cNvPr id="18435" name="Espace réservé du numéro de diapositive 4"/>
          <p:cNvSpPr>
            <a:spLocks noGrp="1"/>
          </p:cNvSpPr>
          <p:nvPr>
            <p:ph type="sldNum" sz="quarter" idx="4294967295"/>
          </p:nvPr>
        </p:nvSpPr>
        <p:spPr bwMode="auto">
          <a:xfrm>
            <a:off x="6553200" y="6411913"/>
            <a:ext cx="725488"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fld id="{D8A15ECC-B3D1-F24D-8B04-7FD6359570C1}" type="slidenum">
              <a:rPr lang="fr-FR" altLang="fr-FR">
                <a:solidFill>
                  <a:srgbClr val="898989"/>
                </a:solidFill>
                <a:ea typeface="Helvetica" charset="0"/>
                <a:cs typeface="Helvetica" charset="0"/>
              </a:rPr>
              <a:pPr/>
              <a:t>5</a:t>
            </a:fld>
            <a:endParaRPr lang="fr-FR" altLang="fr-FR">
              <a:solidFill>
                <a:srgbClr val="898989"/>
              </a:solidFill>
              <a:ea typeface="Helvetica" charset="0"/>
              <a:cs typeface="Helvetica" charset="0"/>
            </a:endParaRPr>
          </a:p>
        </p:txBody>
      </p:sp>
      <p:pic>
        <p:nvPicPr>
          <p:cNvPr id="18436" name="Image 5"/>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362075" y="1250950"/>
            <a:ext cx="6408738" cy="4819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Espace réservé du pied de page 3"/>
          <p:cNvSpPr>
            <a:spLocks noGrp="1"/>
          </p:cNvSpPr>
          <p:nvPr>
            <p:ph type="ftr" sz="quarter" idx="4294967295"/>
          </p:nvPr>
        </p:nvSpPr>
        <p:spPr>
          <a:xfrm>
            <a:off x="457200" y="6411913"/>
            <a:ext cx="5562600" cy="365125"/>
          </a:xfrm>
          <a:prstGeom prst="rect">
            <a:avLst/>
          </a:prstGeom>
        </p:spPr>
        <p:txBody>
          <a:bodyPr/>
          <a:lstStyle/>
          <a:p>
            <a:pPr>
              <a:defRPr/>
            </a:pPr>
            <a:r>
              <a:rPr lang="fr-FR" altLang="fr-FR" sz="900" dirty="0" smtClean="0"/>
              <a:t>Kit intégration H3SE - TCG 4.2 – Travail en équipe, relation hiérarchie/EIA – V2</a:t>
            </a:r>
            <a:endParaRPr lang="fr-FR" altLang="fr-FR" sz="9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hangingPunct="1">
              <a:defRPr/>
            </a:pPr>
            <a:r>
              <a:rPr lang="fr-FR" dirty="0" smtClean="0"/>
              <a:t>Facteurs d’influence</a:t>
            </a:r>
            <a:endParaRPr lang="fr-FR" dirty="0"/>
          </a:p>
        </p:txBody>
      </p:sp>
      <p:sp>
        <p:nvSpPr>
          <p:cNvPr id="19458" name="Espace réservé du texte 2"/>
          <p:cNvSpPr>
            <a:spLocks noGrp="1"/>
          </p:cNvSpPr>
          <p:nvPr>
            <p:ph type="body" sz="quarter" idx="12"/>
          </p:nvPr>
        </p:nvSpPr>
        <p:spPr>
          <a:xfrm>
            <a:off x="457200" y="1125538"/>
            <a:ext cx="8218488" cy="5040312"/>
          </a:xfrm>
        </p:spPr>
        <p:txBody>
          <a:bodyPr/>
          <a:lstStyle/>
          <a:p>
            <a:pPr marL="0" indent="0" eaLnBrk="1" hangingPunct="1">
              <a:buFont typeface="Lucida Grande" charset="0"/>
              <a:buNone/>
            </a:pPr>
            <a:endParaRPr lang="fr-FR" altLang="fr-FR" dirty="0">
              <a:cs typeface="Arial" charset="0"/>
            </a:endParaRPr>
          </a:p>
          <a:p>
            <a:pPr marL="0" indent="0" eaLnBrk="1" hangingPunct="1">
              <a:buFont typeface="Lucida Grande" charset="0"/>
              <a:buNone/>
            </a:pPr>
            <a:r>
              <a:rPr lang="fr-FR" altLang="fr-FR" b="1" dirty="0" smtClean="0">
                <a:cs typeface="Arial" charset="0"/>
              </a:rPr>
              <a:t>Les </a:t>
            </a:r>
            <a:r>
              <a:rPr lang="fr-FR" altLang="fr-FR" b="1" dirty="0">
                <a:cs typeface="Arial" charset="0"/>
              </a:rPr>
              <a:t>comportements individuels au sein d’un groupe peuvent être influencés par différents facteurs :</a:t>
            </a:r>
          </a:p>
          <a:p>
            <a:pPr eaLnBrk="1" hangingPunct="1"/>
            <a:endParaRPr lang="fr-FR" altLang="fr-FR" dirty="0" smtClean="0">
              <a:cs typeface="Arial" charset="0"/>
            </a:endParaRPr>
          </a:p>
          <a:p>
            <a:pPr marL="361950" indent="-361950" eaLnBrk="1" hangingPunct="1"/>
            <a:r>
              <a:rPr lang="fr-FR" altLang="fr-FR" dirty="0" smtClean="0">
                <a:cs typeface="Arial" charset="0"/>
              </a:rPr>
              <a:t>Pression </a:t>
            </a:r>
            <a:r>
              <a:rPr lang="fr-FR" altLang="fr-FR" dirty="0">
                <a:cs typeface="Arial" charset="0"/>
              </a:rPr>
              <a:t>des </a:t>
            </a:r>
            <a:r>
              <a:rPr lang="fr-FR" altLang="fr-FR" dirty="0" smtClean="0">
                <a:cs typeface="Arial" charset="0"/>
              </a:rPr>
              <a:t>collègues</a:t>
            </a:r>
            <a:endParaRPr lang="fr-FR" altLang="fr-FR" dirty="0">
              <a:cs typeface="Arial" charset="0"/>
            </a:endParaRPr>
          </a:p>
          <a:p>
            <a:pPr marL="361950" indent="-361950" eaLnBrk="1" hangingPunct="1"/>
            <a:r>
              <a:rPr lang="fr-FR" altLang="fr-FR" dirty="0">
                <a:cs typeface="Arial" charset="0"/>
              </a:rPr>
              <a:t>Recherche de reconnaissance des collègues</a:t>
            </a:r>
          </a:p>
          <a:p>
            <a:pPr marL="361950" indent="-361950" eaLnBrk="1" hangingPunct="1"/>
            <a:r>
              <a:rPr lang="fr-FR" altLang="fr-FR" dirty="0">
                <a:cs typeface="Arial" charset="0"/>
              </a:rPr>
              <a:t>Souhait d’impressionner les autres</a:t>
            </a:r>
          </a:p>
          <a:p>
            <a:pPr marL="361950" indent="-361950" eaLnBrk="1" hangingPunct="1"/>
            <a:r>
              <a:rPr lang="fr-FR" altLang="fr-FR" dirty="0">
                <a:cs typeface="Arial" charset="0"/>
              </a:rPr>
              <a:t>Pression contractuelle pour les contracteurs</a:t>
            </a:r>
          </a:p>
          <a:p>
            <a:pPr marL="361950" indent="-361950" eaLnBrk="1" hangingPunct="1"/>
            <a:r>
              <a:rPr lang="fr-FR" altLang="fr-FR" dirty="0">
                <a:cs typeface="Arial" charset="0"/>
              </a:rPr>
              <a:t>Pression culturelle (le chef a toujours raison !)</a:t>
            </a:r>
          </a:p>
          <a:p>
            <a:pPr marL="361950" indent="-361950" eaLnBrk="1" hangingPunct="1"/>
            <a:r>
              <a:rPr lang="en-GB" altLang="fr-FR" dirty="0" smtClean="0">
                <a:cs typeface="Arial" charset="0"/>
              </a:rPr>
              <a:t>...</a:t>
            </a:r>
            <a:endParaRPr lang="fr-FR" altLang="fr-FR" dirty="0">
              <a:cs typeface="Arial" charset="0"/>
            </a:endParaRPr>
          </a:p>
        </p:txBody>
      </p:sp>
      <p:sp>
        <p:nvSpPr>
          <p:cNvPr id="19460" name="Espace réservé du numéro de diapositive 4"/>
          <p:cNvSpPr>
            <a:spLocks noGrp="1"/>
          </p:cNvSpPr>
          <p:nvPr>
            <p:ph type="sldNum" sz="quarter" idx="4294967295"/>
          </p:nvPr>
        </p:nvSpPr>
        <p:spPr bwMode="auto">
          <a:xfrm>
            <a:off x="6553200" y="6411913"/>
            <a:ext cx="725488"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fld id="{DD735BBF-5692-544A-B8EF-436380DFFB39}" type="slidenum">
              <a:rPr lang="fr-FR" altLang="fr-FR">
                <a:solidFill>
                  <a:srgbClr val="898989"/>
                </a:solidFill>
                <a:ea typeface="Helvetica" charset="0"/>
                <a:cs typeface="Helvetica" charset="0"/>
              </a:rPr>
              <a:pPr/>
              <a:t>6</a:t>
            </a:fld>
            <a:endParaRPr lang="fr-FR" altLang="fr-FR">
              <a:solidFill>
                <a:srgbClr val="898989"/>
              </a:solidFill>
              <a:ea typeface="Helvetica" charset="0"/>
              <a:cs typeface="Helvetica" charset="0"/>
            </a:endParaRPr>
          </a:p>
        </p:txBody>
      </p:sp>
      <p:sp>
        <p:nvSpPr>
          <p:cNvPr id="6" name="Espace réservé du pied de page 3"/>
          <p:cNvSpPr>
            <a:spLocks noGrp="1"/>
          </p:cNvSpPr>
          <p:nvPr>
            <p:ph type="ftr" sz="quarter" idx="4294967295"/>
          </p:nvPr>
        </p:nvSpPr>
        <p:spPr>
          <a:xfrm>
            <a:off x="457200" y="6411913"/>
            <a:ext cx="5562600" cy="365125"/>
          </a:xfrm>
          <a:prstGeom prst="rect">
            <a:avLst/>
          </a:prstGeom>
        </p:spPr>
        <p:txBody>
          <a:bodyPr/>
          <a:lstStyle/>
          <a:p>
            <a:pPr>
              <a:defRPr/>
            </a:pPr>
            <a:r>
              <a:rPr lang="fr-FR" altLang="fr-FR" sz="900" dirty="0" smtClean="0"/>
              <a:t>Kit intégration H3SE - TCG 4.2 – Travail en équipe, relation hiérarchie/EIA – V2</a:t>
            </a:r>
            <a:endParaRPr lang="fr-FR" altLang="fr-FR" sz="9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workshop</a:t>
            </a:r>
            <a:endParaRPr lang="fr-FR" dirty="0"/>
          </a:p>
        </p:txBody>
      </p:sp>
      <p:sp>
        <p:nvSpPr>
          <p:cNvPr id="3" name="Espace réservé du texte 2"/>
          <p:cNvSpPr>
            <a:spLocks noGrp="1"/>
          </p:cNvSpPr>
          <p:nvPr>
            <p:ph type="body" sz="quarter" idx="12"/>
          </p:nvPr>
        </p:nvSpPr>
        <p:spPr/>
        <p:txBody>
          <a:bodyPr/>
          <a:lstStyle/>
          <a:p>
            <a:pPr marL="0" indent="0" algn="ctr">
              <a:buNone/>
            </a:pPr>
            <a:endParaRPr lang="fr-FR" sz="2800" b="1" dirty="0" smtClean="0"/>
          </a:p>
          <a:p>
            <a:pPr marL="0" indent="0" algn="ctr">
              <a:buNone/>
            </a:pPr>
            <a:r>
              <a:rPr lang="fr-FR" sz="2800" b="1" dirty="0" smtClean="0"/>
              <a:t>Consigne</a:t>
            </a:r>
            <a:r>
              <a:rPr lang="fr-FR" sz="2400" b="1" dirty="0" smtClean="0"/>
              <a:t>:</a:t>
            </a:r>
          </a:p>
          <a:p>
            <a:pPr marL="0" indent="0" algn="ctr">
              <a:buNone/>
            </a:pPr>
            <a:endParaRPr lang="fr-FR" b="1" dirty="0" smtClean="0"/>
          </a:p>
          <a:p>
            <a:pPr marL="0" indent="0" algn="ctr">
              <a:buNone/>
            </a:pPr>
            <a:endParaRPr lang="fr-FR" b="1" dirty="0"/>
          </a:p>
          <a:p>
            <a:pPr marL="0" indent="0" algn="ctr">
              <a:buNone/>
            </a:pPr>
            <a:r>
              <a:rPr lang="fr-FR" sz="2400" i="1" dirty="0" smtClean="0"/>
              <a:t>« Listez </a:t>
            </a:r>
            <a:r>
              <a:rPr lang="fr-FR" sz="2400" i="1" dirty="0"/>
              <a:t>les problèmes que </a:t>
            </a:r>
            <a:r>
              <a:rPr lang="fr-FR" sz="2400" i="1" dirty="0" smtClean="0"/>
              <a:t>peut poser le fait </a:t>
            </a:r>
            <a:r>
              <a:rPr lang="fr-FR" sz="2400" i="1" dirty="0"/>
              <a:t>de se conformer aux décisions d’un groupe alors que l’on a le sentiment que quelque chose ne va </a:t>
            </a:r>
            <a:r>
              <a:rPr lang="fr-FR" sz="2400" i="1" dirty="0" smtClean="0"/>
              <a:t>pas »</a:t>
            </a:r>
            <a:endParaRPr lang="fr-FR" sz="2400" dirty="0" smtClean="0"/>
          </a:p>
          <a:p>
            <a:pPr marL="0" indent="0" algn="ctr">
              <a:buNone/>
            </a:pPr>
            <a:endParaRPr lang="fr-FR" sz="2400" dirty="0"/>
          </a:p>
          <a:p>
            <a:pPr marL="0" indent="0" algn="ctr">
              <a:buNone/>
            </a:pPr>
            <a:endParaRPr lang="fr-FR" sz="2400" dirty="0" smtClean="0"/>
          </a:p>
          <a:p>
            <a:pPr marL="0" indent="0">
              <a:buNone/>
            </a:pPr>
            <a:r>
              <a:rPr lang="fr-FR" dirty="0" smtClean="0"/>
              <a:t>Travail par paires (10 minutes)</a:t>
            </a:r>
          </a:p>
          <a:p>
            <a:pPr marL="0" indent="0">
              <a:buNone/>
            </a:pPr>
            <a:endParaRPr lang="fr-FR" dirty="0"/>
          </a:p>
          <a:p>
            <a:pPr marL="0" indent="0">
              <a:buNone/>
            </a:pPr>
            <a:r>
              <a:rPr lang="fr-FR" dirty="0" smtClean="0"/>
              <a:t>Restitution par une paire</a:t>
            </a:r>
            <a:endParaRPr lang="fr-FR" dirty="0"/>
          </a:p>
        </p:txBody>
      </p:sp>
      <p:sp>
        <p:nvSpPr>
          <p:cNvPr id="5" name="Espace réservé du numéro de diapositive 4"/>
          <p:cNvSpPr>
            <a:spLocks noGrp="1"/>
          </p:cNvSpPr>
          <p:nvPr>
            <p:ph type="sldNum" sz="quarter" idx="4294967295"/>
          </p:nvPr>
        </p:nvSpPr>
        <p:spPr>
          <a:xfrm>
            <a:off x="6553200" y="6411913"/>
            <a:ext cx="725488" cy="365125"/>
          </a:xfrm>
          <a:prstGeom prst="rect">
            <a:avLst/>
          </a:prstGeom>
        </p:spPr>
        <p:txBody>
          <a:bodyPr/>
          <a:lstStyle/>
          <a:p>
            <a:fld id="{02164524-7C97-8945-A4B0-CAF166782E85}" type="slidenum">
              <a:rPr lang="fr-FR" altLang="fr-FR" smtClean="0">
                <a:solidFill>
                  <a:srgbClr val="898989"/>
                </a:solidFill>
                <a:latin typeface="Arial" charset="0"/>
                <a:ea typeface="Helvetica" charset="0"/>
                <a:cs typeface="Helvetica" charset="0"/>
              </a:rPr>
              <a:pPr/>
              <a:t>7</a:t>
            </a:fld>
            <a:endParaRPr lang="fr-FR" altLang="fr-FR" dirty="0">
              <a:solidFill>
                <a:srgbClr val="898989"/>
              </a:solidFill>
              <a:latin typeface="Arial" charset="0"/>
              <a:ea typeface="Helvetica" charset="0"/>
              <a:cs typeface="Helvetica" charset="0"/>
            </a:endParaRPr>
          </a:p>
        </p:txBody>
      </p:sp>
      <p:sp>
        <p:nvSpPr>
          <p:cNvPr id="6" name="Espace réservé du pied de page 3"/>
          <p:cNvSpPr>
            <a:spLocks noGrp="1"/>
          </p:cNvSpPr>
          <p:nvPr>
            <p:ph type="ftr" sz="quarter" idx="4294967295"/>
          </p:nvPr>
        </p:nvSpPr>
        <p:spPr>
          <a:xfrm>
            <a:off x="457200" y="6411913"/>
            <a:ext cx="5562600" cy="365125"/>
          </a:xfrm>
          <a:prstGeom prst="rect">
            <a:avLst/>
          </a:prstGeom>
        </p:spPr>
        <p:txBody>
          <a:bodyPr/>
          <a:lstStyle/>
          <a:p>
            <a:pPr>
              <a:defRPr/>
            </a:pPr>
            <a:r>
              <a:rPr lang="fr-FR" altLang="fr-FR" sz="900" dirty="0" smtClean="0"/>
              <a:t>Kit intégration H3SE - TCG 4.2 – Travail en équipe, relation hiérarchie/EIA – V2</a:t>
            </a:r>
            <a:endParaRPr lang="fr-FR" altLang="fr-FR" sz="900" dirty="0"/>
          </a:p>
        </p:txBody>
      </p:sp>
    </p:spTree>
    <p:extLst>
      <p:ext uri="{BB962C8B-B14F-4D97-AF65-F5344CB8AC3E}">
        <p14:creationId xmlns="" xmlns:p14="http://schemas.microsoft.com/office/powerpoint/2010/main" val="8321530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re 1"/>
          <p:cNvSpPr>
            <a:spLocks noGrp="1"/>
          </p:cNvSpPr>
          <p:nvPr>
            <p:ph type="title"/>
          </p:nvPr>
        </p:nvSpPr>
        <p:spPr bwMode="auto"/>
        <p:txBody>
          <a:bodyPr wrap="square" numCol="1" anchorCtr="0" compatLnSpc="1">
            <a:prstTxWarp prst="textNoShape">
              <a:avLst/>
            </a:prstTxWarp>
          </a:bodyPr>
          <a:lstStyle/>
          <a:p>
            <a:pPr eaLnBrk="1" hangingPunct="1"/>
            <a:r>
              <a:rPr lang="fr-FR" altLang="fr-FR" dirty="0">
                <a:cs typeface="Arial" charset="0"/>
              </a:rPr>
              <a:t>Les risques </a:t>
            </a:r>
            <a:r>
              <a:rPr lang="fr-FR" altLang="fr-FR" dirty="0" smtClean="0">
                <a:cs typeface="Arial" charset="0"/>
              </a:rPr>
              <a:t>dus </a:t>
            </a:r>
            <a:r>
              <a:rPr lang="fr-FR" altLang="fr-FR" dirty="0">
                <a:cs typeface="Arial" charset="0"/>
              </a:rPr>
              <a:t>à </a:t>
            </a:r>
            <a:r>
              <a:rPr lang="fr-FR" altLang="fr-FR" dirty="0" smtClean="0">
                <a:cs typeface="Arial" charset="0"/>
              </a:rPr>
              <a:t>l’effet de groupe</a:t>
            </a:r>
            <a:endParaRPr lang="fr-FR" altLang="fr-FR" dirty="0">
              <a:cs typeface="Arial" charset="0"/>
            </a:endParaRPr>
          </a:p>
        </p:txBody>
      </p:sp>
      <p:sp>
        <p:nvSpPr>
          <p:cNvPr id="20482" name="Espace réservé du texte 2"/>
          <p:cNvSpPr>
            <a:spLocks noGrp="1"/>
          </p:cNvSpPr>
          <p:nvPr>
            <p:ph type="body" sz="quarter" idx="12"/>
          </p:nvPr>
        </p:nvSpPr>
        <p:spPr>
          <a:xfrm>
            <a:off x="457200" y="1125538"/>
            <a:ext cx="8218488" cy="5040312"/>
          </a:xfrm>
        </p:spPr>
        <p:txBody>
          <a:bodyPr/>
          <a:lstStyle/>
          <a:p>
            <a:pPr marL="0" indent="0" eaLnBrk="1" hangingPunct="1">
              <a:buFont typeface="Lucida Grande" charset="0"/>
              <a:buNone/>
            </a:pPr>
            <a:endParaRPr lang="fr-FR" altLang="fr-FR" dirty="0">
              <a:cs typeface="Arial" charset="0"/>
            </a:endParaRPr>
          </a:p>
          <a:p>
            <a:pPr marL="0" indent="0" eaLnBrk="1" hangingPunct="1">
              <a:buFont typeface="Lucida Grande" charset="0"/>
              <a:buNone/>
            </a:pPr>
            <a:r>
              <a:rPr lang="fr-FR" altLang="fr-FR" b="1" dirty="0" smtClean="0">
                <a:cs typeface="Arial" charset="0"/>
              </a:rPr>
              <a:t>En </a:t>
            </a:r>
            <a:r>
              <a:rPr lang="fr-FR" altLang="fr-FR" b="1" dirty="0">
                <a:cs typeface="Arial" charset="0"/>
              </a:rPr>
              <a:t>cas de doute, ne rien dire ou </a:t>
            </a:r>
            <a:r>
              <a:rPr lang="fr-FR" altLang="fr-FR" b="1" dirty="0" smtClean="0">
                <a:cs typeface="Arial" charset="0"/>
              </a:rPr>
              <a:t>ne rien demander </a:t>
            </a:r>
            <a:r>
              <a:rPr lang="fr-FR" altLang="fr-FR" b="1" dirty="0">
                <a:cs typeface="Arial" charset="0"/>
              </a:rPr>
              <a:t>peut présenter des risques :</a:t>
            </a:r>
          </a:p>
          <a:p>
            <a:pPr eaLnBrk="1" hangingPunct="1"/>
            <a:endParaRPr lang="fr-FR" altLang="fr-FR" dirty="0" smtClean="0">
              <a:cs typeface="Arial" charset="0"/>
            </a:endParaRPr>
          </a:p>
          <a:p>
            <a:pPr marL="361950" indent="-361950" eaLnBrk="1" hangingPunct="1"/>
            <a:r>
              <a:rPr lang="fr-FR" altLang="fr-FR" dirty="0" smtClean="0">
                <a:cs typeface="Arial" charset="0"/>
              </a:rPr>
              <a:t>Manquer </a:t>
            </a:r>
            <a:r>
              <a:rPr lang="fr-FR" altLang="fr-FR" dirty="0">
                <a:cs typeface="Arial" charset="0"/>
              </a:rPr>
              <a:t>quelque chose de majeur si vous avez raison</a:t>
            </a:r>
          </a:p>
          <a:p>
            <a:pPr marL="361950" indent="-361950" eaLnBrk="1" hangingPunct="1"/>
            <a:r>
              <a:rPr lang="fr-FR" altLang="fr-FR" dirty="0">
                <a:cs typeface="Arial" charset="0"/>
              </a:rPr>
              <a:t>Rester convaincu que ça ne peut pas fonctionner</a:t>
            </a:r>
          </a:p>
          <a:p>
            <a:pPr marL="361950" indent="-361950" eaLnBrk="1" hangingPunct="1"/>
            <a:r>
              <a:rPr lang="fr-FR" altLang="fr-FR" dirty="0">
                <a:cs typeface="Arial" charset="0"/>
              </a:rPr>
              <a:t>Laisser se mettre en place </a:t>
            </a:r>
            <a:r>
              <a:rPr lang="fr-FR" altLang="fr-FR" dirty="0" smtClean="0">
                <a:cs typeface="Arial" charset="0"/>
              </a:rPr>
              <a:t>un </a:t>
            </a:r>
            <a:r>
              <a:rPr lang="fr-FR" altLang="fr-FR" dirty="0">
                <a:cs typeface="Arial" charset="0"/>
              </a:rPr>
              <a:t>phénomène de complaisance</a:t>
            </a:r>
          </a:p>
          <a:p>
            <a:pPr eaLnBrk="1" hangingPunct="1"/>
            <a:endParaRPr lang="fr-FR" altLang="fr-FR" dirty="0" smtClean="0">
              <a:cs typeface="Arial" charset="0"/>
            </a:endParaRPr>
          </a:p>
        </p:txBody>
      </p:sp>
      <p:sp>
        <p:nvSpPr>
          <p:cNvPr id="20484" name="Espace réservé du numéro de diapositive 4"/>
          <p:cNvSpPr>
            <a:spLocks noGrp="1"/>
          </p:cNvSpPr>
          <p:nvPr>
            <p:ph type="sldNum" sz="quarter" idx="4294967295"/>
          </p:nvPr>
        </p:nvSpPr>
        <p:spPr bwMode="auto">
          <a:xfrm>
            <a:off x="6553200" y="6411913"/>
            <a:ext cx="725488"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fld id="{F57A35AA-8DB8-1B48-A80A-4BC13F40114E}" type="slidenum">
              <a:rPr lang="fr-FR" altLang="fr-FR">
                <a:solidFill>
                  <a:srgbClr val="898989"/>
                </a:solidFill>
                <a:ea typeface="Helvetica" charset="0"/>
                <a:cs typeface="Helvetica" charset="0"/>
              </a:rPr>
              <a:pPr/>
              <a:t>8</a:t>
            </a:fld>
            <a:endParaRPr lang="fr-FR" altLang="fr-FR">
              <a:solidFill>
                <a:srgbClr val="898989"/>
              </a:solidFill>
              <a:ea typeface="Helvetica" charset="0"/>
              <a:cs typeface="Helvetica" charset="0"/>
            </a:endParaRPr>
          </a:p>
        </p:txBody>
      </p:sp>
      <p:sp>
        <p:nvSpPr>
          <p:cNvPr id="6" name="Rectangle 8"/>
          <p:cNvSpPr>
            <a:spLocks noChangeArrowheads="1"/>
          </p:cNvSpPr>
          <p:nvPr/>
        </p:nvSpPr>
        <p:spPr bwMode="auto">
          <a:xfrm>
            <a:off x="1094836" y="4293096"/>
            <a:ext cx="6943216" cy="1477328"/>
          </a:xfrm>
          <a:prstGeom prst="rect">
            <a:avLst/>
          </a:prstGeom>
          <a:solidFill>
            <a:schemeClr val="bg1"/>
          </a:solidFill>
          <a:ln w="19050">
            <a:solidFill>
              <a:srgbClr val="BD2B0B"/>
            </a:solidFill>
            <a:miter lim="800000"/>
            <a:headEnd/>
            <a:tailEnd/>
          </a:ln>
        </p:spPr>
        <p:txBody>
          <a:bodyPr wrap="square" lIns="0" tIns="0" rIns="252000" bIns="0" anchor="t">
            <a:spAutoFit/>
          </a:bodyPr>
          <a:lstStyle/>
          <a:p>
            <a:pPr algn="ctr" eaLnBrk="1" hangingPunct="1">
              <a:spcBef>
                <a:spcPts val="0"/>
              </a:spcBef>
              <a:spcAft>
                <a:spcPts val="0"/>
              </a:spcAft>
              <a:buFont typeface="Lucida Grande"/>
              <a:buNone/>
            </a:pPr>
            <a:endParaRPr lang="fr-FR" altLang="fr-FR" sz="800" b="1" dirty="0" smtClean="0">
              <a:solidFill>
                <a:srgbClr val="A90025"/>
              </a:solidFill>
            </a:endParaRPr>
          </a:p>
          <a:p>
            <a:pPr algn="ctr" eaLnBrk="1" hangingPunct="1">
              <a:spcBef>
                <a:spcPts val="0"/>
              </a:spcBef>
              <a:spcAft>
                <a:spcPts val="0"/>
              </a:spcAft>
            </a:pPr>
            <a:r>
              <a:rPr lang="fr-FR" altLang="fr-FR" sz="2000" b="1" dirty="0">
                <a:solidFill>
                  <a:srgbClr val="A90025"/>
                </a:solidFill>
              </a:rPr>
              <a:t>Il est indispensable que </a:t>
            </a:r>
            <a:r>
              <a:rPr lang="fr-FR" altLang="fr-FR" sz="2000" b="1" dirty="0" smtClean="0">
                <a:solidFill>
                  <a:srgbClr val="A90025"/>
                </a:solidFill>
              </a:rPr>
              <a:t>tous les membres de l’équipe comprennent </a:t>
            </a:r>
            <a:r>
              <a:rPr lang="fr-FR" altLang="fr-FR" sz="2000" b="1" dirty="0">
                <a:solidFill>
                  <a:srgbClr val="A90025"/>
                </a:solidFill>
              </a:rPr>
              <a:t>complètement les décisions prises par les responsables hiérarchiques avant de commencer un travail</a:t>
            </a:r>
            <a:r>
              <a:rPr lang="fr-FR" altLang="fr-FR" sz="2000" b="1" dirty="0" smtClean="0">
                <a:solidFill>
                  <a:srgbClr val="A90025"/>
                </a:solidFill>
              </a:rPr>
              <a:t>.</a:t>
            </a:r>
            <a:endParaRPr lang="fr-FR" sz="2000" b="1" dirty="0" smtClean="0">
              <a:solidFill>
                <a:srgbClr val="A90025"/>
              </a:solidFill>
            </a:endParaRPr>
          </a:p>
          <a:p>
            <a:pPr algn="ctr" eaLnBrk="1" hangingPunct="1">
              <a:spcBef>
                <a:spcPts val="0"/>
              </a:spcBef>
              <a:spcAft>
                <a:spcPts val="0"/>
              </a:spcAft>
              <a:buFont typeface="Lucida Grande"/>
              <a:buNone/>
            </a:pPr>
            <a:endParaRPr lang="fr-FR" altLang="fr-FR" sz="800" b="1" dirty="0">
              <a:solidFill>
                <a:srgbClr val="A90025"/>
              </a:solidFill>
            </a:endParaRPr>
          </a:p>
        </p:txBody>
      </p:sp>
      <p:sp>
        <p:nvSpPr>
          <p:cNvPr id="7" name="Espace réservé du pied de page 3"/>
          <p:cNvSpPr>
            <a:spLocks noGrp="1"/>
          </p:cNvSpPr>
          <p:nvPr>
            <p:ph type="ftr" sz="quarter" idx="4294967295"/>
          </p:nvPr>
        </p:nvSpPr>
        <p:spPr>
          <a:xfrm>
            <a:off x="457200" y="6411913"/>
            <a:ext cx="5562600" cy="365125"/>
          </a:xfrm>
          <a:prstGeom prst="rect">
            <a:avLst/>
          </a:prstGeom>
        </p:spPr>
        <p:txBody>
          <a:bodyPr/>
          <a:lstStyle/>
          <a:p>
            <a:pPr>
              <a:defRPr/>
            </a:pPr>
            <a:r>
              <a:rPr lang="fr-FR" altLang="fr-FR" sz="900" dirty="0" smtClean="0"/>
              <a:t>Kit intégration H3SE - TCG 4.2 – Travail en équipe, relation hiérarchie/EIA – V2</a:t>
            </a:r>
            <a:endParaRPr lang="fr-FR" altLang="fr-FR" sz="9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Espace réservé du numéro de diapositive 4"/>
          <p:cNvSpPr>
            <a:spLocks noGrp="1"/>
          </p:cNvSpPr>
          <p:nvPr>
            <p:ph type="sldNum" sz="quarter" idx="4294967295"/>
          </p:nvPr>
        </p:nvSpPr>
        <p:spPr bwMode="auto">
          <a:xfrm>
            <a:off x="6553200" y="6411913"/>
            <a:ext cx="725488"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fld id="{FD092F57-71BD-CA41-9C69-B3E873ED19C0}" type="slidenum">
              <a:rPr lang="fr-FR" altLang="fr-FR">
                <a:solidFill>
                  <a:srgbClr val="898989"/>
                </a:solidFill>
                <a:ea typeface="Helvetica" charset="0"/>
                <a:cs typeface="Helvetica" charset="0"/>
              </a:rPr>
              <a:pPr/>
              <a:t>9</a:t>
            </a:fld>
            <a:endParaRPr lang="fr-FR" altLang="fr-FR">
              <a:solidFill>
                <a:srgbClr val="898989"/>
              </a:solidFill>
              <a:ea typeface="Helvetica" charset="0"/>
              <a:cs typeface="Helvetica" charset="0"/>
            </a:endParaRPr>
          </a:p>
        </p:txBody>
      </p:sp>
      <p:sp>
        <p:nvSpPr>
          <p:cNvPr id="2" name="Titre 1"/>
          <p:cNvSpPr>
            <a:spLocks noGrp="1"/>
          </p:cNvSpPr>
          <p:nvPr>
            <p:ph type="title"/>
          </p:nvPr>
        </p:nvSpPr>
        <p:spPr/>
        <p:txBody>
          <a:bodyPr/>
          <a:lstStyle/>
          <a:p>
            <a:r>
              <a:rPr lang="fr-FR" dirty="0" smtClean="0"/>
              <a:t>Expérience de la banane</a:t>
            </a:r>
            <a:endParaRPr lang="fr-FR" dirty="0"/>
          </a:p>
        </p:txBody>
      </p:sp>
      <p:grpSp>
        <p:nvGrpSpPr>
          <p:cNvPr id="3" name="Group 89"/>
          <p:cNvGrpSpPr/>
          <p:nvPr/>
        </p:nvGrpSpPr>
        <p:grpSpPr>
          <a:xfrm>
            <a:off x="4373618" y="2143116"/>
            <a:ext cx="351149" cy="1144531"/>
            <a:chOff x="4373618" y="2143116"/>
            <a:chExt cx="351149" cy="1144531"/>
          </a:xfrm>
        </p:grpSpPr>
        <p:pic>
          <p:nvPicPr>
            <p:cNvPr id="8" name="Picture 13" descr="banana1.jpg"/>
            <p:cNvPicPr>
              <a:picLocks noChangeAspect="1"/>
            </p:cNvPicPr>
            <p:nvPr/>
          </p:nvPicPr>
          <p:blipFill>
            <a:blip r:embed="rId2" cstate="print"/>
            <a:stretch>
              <a:fillRect/>
            </a:stretch>
          </p:blipFill>
          <p:spPr>
            <a:xfrm rot="18840787">
              <a:off x="4286840" y="2849719"/>
              <a:ext cx="524706" cy="351149"/>
            </a:xfrm>
            <a:prstGeom prst="rect">
              <a:avLst/>
            </a:prstGeom>
          </p:spPr>
        </p:pic>
        <p:sp>
          <p:nvSpPr>
            <p:cNvPr id="9" name="Freeform 86"/>
            <p:cNvSpPr/>
            <p:nvPr/>
          </p:nvSpPr>
          <p:spPr bwMode="auto">
            <a:xfrm>
              <a:off x="4572000" y="2143116"/>
              <a:ext cx="48507" cy="673894"/>
            </a:xfrm>
            <a:custGeom>
              <a:avLst/>
              <a:gdLst>
                <a:gd name="connsiteX0" fmla="*/ 31966 w 48507"/>
                <a:gd name="connsiteY0" fmla="*/ 673894 h 673894"/>
                <a:gd name="connsiteX1" fmla="*/ 27203 w 48507"/>
                <a:gd name="connsiteY1" fmla="*/ 666750 h 673894"/>
                <a:gd name="connsiteX2" fmla="*/ 31966 w 48507"/>
                <a:gd name="connsiteY2" fmla="*/ 628650 h 673894"/>
                <a:gd name="connsiteX3" fmla="*/ 31966 w 48507"/>
                <a:gd name="connsiteY3" fmla="*/ 578644 h 673894"/>
                <a:gd name="connsiteX4" fmla="*/ 34347 w 48507"/>
                <a:gd name="connsiteY4" fmla="*/ 571500 h 673894"/>
                <a:gd name="connsiteX5" fmla="*/ 41491 w 48507"/>
                <a:gd name="connsiteY5" fmla="*/ 566738 h 673894"/>
                <a:gd name="connsiteX6" fmla="*/ 43872 w 48507"/>
                <a:gd name="connsiteY6" fmla="*/ 559594 h 673894"/>
                <a:gd name="connsiteX7" fmla="*/ 39109 w 48507"/>
                <a:gd name="connsiteY7" fmla="*/ 483394 h 673894"/>
                <a:gd name="connsiteX8" fmla="*/ 34347 w 48507"/>
                <a:gd name="connsiteY8" fmla="*/ 466725 h 673894"/>
                <a:gd name="connsiteX9" fmla="*/ 29584 w 48507"/>
                <a:gd name="connsiteY9" fmla="*/ 459582 h 673894"/>
                <a:gd name="connsiteX10" fmla="*/ 27203 w 48507"/>
                <a:gd name="connsiteY10" fmla="*/ 452438 h 673894"/>
                <a:gd name="connsiteX11" fmla="*/ 20059 w 48507"/>
                <a:gd name="connsiteY11" fmla="*/ 438150 h 673894"/>
                <a:gd name="connsiteX12" fmla="*/ 22441 w 48507"/>
                <a:gd name="connsiteY12" fmla="*/ 421482 h 673894"/>
                <a:gd name="connsiteX13" fmla="*/ 29584 w 48507"/>
                <a:gd name="connsiteY13" fmla="*/ 397669 h 673894"/>
                <a:gd name="connsiteX14" fmla="*/ 31966 w 48507"/>
                <a:gd name="connsiteY14" fmla="*/ 385763 h 673894"/>
                <a:gd name="connsiteX15" fmla="*/ 29584 w 48507"/>
                <a:gd name="connsiteY15" fmla="*/ 347663 h 673894"/>
                <a:gd name="connsiteX16" fmla="*/ 27203 w 48507"/>
                <a:gd name="connsiteY16" fmla="*/ 338138 h 673894"/>
                <a:gd name="connsiteX17" fmla="*/ 24822 w 48507"/>
                <a:gd name="connsiteY17" fmla="*/ 283369 h 673894"/>
                <a:gd name="connsiteX18" fmla="*/ 22441 w 48507"/>
                <a:gd name="connsiteY18" fmla="*/ 276225 h 673894"/>
                <a:gd name="connsiteX19" fmla="*/ 20059 w 48507"/>
                <a:gd name="connsiteY19" fmla="*/ 266700 h 673894"/>
                <a:gd name="connsiteX20" fmla="*/ 17678 w 48507"/>
                <a:gd name="connsiteY20" fmla="*/ 223838 h 673894"/>
                <a:gd name="connsiteX21" fmla="*/ 12916 w 48507"/>
                <a:gd name="connsiteY21" fmla="*/ 209550 h 673894"/>
                <a:gd name="connsiteX22" fmla="*/ 10534 w 48507"/>
                <a:gd name="connsiteY22" fmla="*/ 202407 h 673894"/>
                <a:gd name="connsiteX23" fmla="*/ 12916 w 48507"/>
                <a:gd name="connsiteY23" fmla="*/ 180975 h 673894"/>
                <a:gd name="connsiteX24" fmla="*/ 15297 w 48507"/>
                <a:gd name="connsiteY24" fmla="*/ 169069 h 673894"/>
                <a:gd name="connsiteX25" fmla="*/ 17678 w 48507"/>
                <a:gd name="connsiteY25" fmla="*/ 154782 h 673894"/>
                <a:gd name="connsiteX26" fmla="*/ 15297 w 48507"/>
                <a:gd name="connsiteY26" fmla="*/ 85725 h 673894"/>
                <a:gd name="connsiteX27" fmla="*/ 12916 w 48507"/>
                <a:gd name="connsiteY27" fmla="*/ 78582 h 673894"/>
                <a:gd name="connsiteX28" fmla="*/ 5772 w 48507"/>
                <a:gd name="connsiteY28" fmla="*/ 54769 h 673894"/>
                <a:gd name="connsiteX29" fmla="*/ 5772 w 48507"/>
                <a:gd name="connsiteY29" fmla="*/ 0 h 673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8507" h="673894">
                  <a:moveTo>
                    <a:pt x="31966" y="673894"/>
                  </a:moveTo>
                  <a:cubicBezTo>
                    <a:pt x="30378" y="671513"/>
                    <a:pt x="27382" y="669606"/>
                    <a:pt x="27203" y="666750"/>
                  </a:cubicBezTo>
                  <a:cubicBezTo>
                    <a:pt x="25848" y="645074"/>
                    <a:pt x="27263" y="642754"/>
                    <a:pt x="31966" y="628650"/>
                  </a:cubicBezTo>
                  <a:cubicBezTo>
                    <a:pt x="29961" y="594578"/>
                    <a:pt x="26167" y="598939"/>
                    <a:pt x="31966" y="578644"/>
                  </a:cubicBezTo>
                  <a:cubicBezTo>
                    <a:pt x="32656" y="576230"/>
                    <a:pt x="32779" y="573460"/>
                    <a:pt x="34347" y="571500"/>
                  </a:cubicBezTo>
                  <a:cubicBezTo>
                    <a:pt x="36135" y="569265"/>
                    <a:pt x="39110" y="568325"/>
                    <a:pt x="41491" y="566738"/>
                  </a:cubicBezTo>
                  <a:cubicBezTo>
                    <a:pt x="42285" y="564357"/>
                    <a:pt x="43872" y="562104"/>
                    <a:pt x="43872" y="559594"/>
                  </a:cubicBezTo>
                  <a:cubicBezTo>
                    <a:pt x="43872" y="452267"/>
                    <a:pt x="48507" y="516285"/>
                    <a:pt x="39109" y="483394"/>
                  </a:cubicBezTo>
                  <a:cubicBezTo>
                    <a:pt x="38092" y="479835"/>
                    <a:pt x="36250" y="470530"/>
                    <a:pt x="34347" y="466725"/>
                  </a:cubicBezTo>
                  <a:cubicBezTo>
                    <a:pt x="33067" y="464165"/>
                    <a:pt x="31172" y="461963"/>
                    <a:pt x="29584" y="459582"/>
                  </a:cubicBezTo>
                  <a:cubicBezTo>
                    <a:pt x="28790" y="457201"/>
                    <a:pt x="28325" y="454683"/>
                    <a:pt x="27203" y="452438"/>
                  </a:cubicBezTo>
                  <a:cubicBezTo>
                    <a:pt x="17968" y="433965"/>
                    <a:pt x="26049" y="456114"/>
                    <a:pt x="20059" y="438150"/>
                  </a:cubicBezTo>
                  <a:cubicBezTo>
                    <a:pt x="20853" y="432594"/>
                    <a:pt x="21437" y="427004"/>
                    <a:pt x="22441" y="421482"/>
                  </a:cubicBezTo>
                  <a:cubicBezTo>
                    <a:pt x="23881" y="413563"/>
                    <a:pt x="27098" y="405128"/>
                    <a:pt x="29584" y="397669"/>
                  </a:cubicBezTo>
                  <a:cubicBezTo>
                    <a:pt x="30864" y="393829"/>
                    <a:pt x="31172" y="389732"/>
                    <a:pt x="31966" y="385763"/>
                  </a:cubicBezTo>
                  <a:cubicBezTo>
                    <a:pt x="31172" y="373063"/>
                    <a:pt x="30850" y="360325"/>
                    <a:pt x="29584" y="347663"/>
                  </a:cubicBezTo>
                  <a:cubicBezTo>
                    <a:pt x="29258" y="344407"/>
                    <a:pt x="27445" y="341402"/>
                    <a:pt x="27203" y="338138"/>
                  </a:cubicBezTo>
                  <a:cubicBezTo>
                    <a:pt x="25853" y="319914"/>
                    <a:pt x="26223" y="301589"/>
                    <a:pt x="24822" y="283369"/>
                  </a:cubicBezTo>
                  <a:cubicBezTo>
                    <a:pt x="24630" y="280866"/>
                    <a:pt x="23131" y="278639"/>
                    <a:pt x="22441" y="276225"/>
                  </a:cubicBezTo>
                  <a:cubicBezTo>
                    <a:pt x="21542" y="273078"/>
                    <a:pt x="20853" y="269875"/>
                    <a:pt x="20059" y="266700"/>
                  </a:cubicBezTo>
                  <a:cubicBezTo>
                    <a:pt x="19265" y="252413"/>
                    <a:pt x="19453" y="238037"/>
                    <a:pt x="17678" y="223838"/>
                  </a:cubicBezTo>
                  <a:cubicBezTo>
                    <a:pt x="17055" y="218857"/>
                    <a:pt x="14504" y="214313"/>
                    <a:pt x="12916" y="209550"/>
                  </a:cubicBezTo>
                  <a:lnTo>
                    <a:pt x="10534" y="202407"/>
                  </a:lnTo>
                  <a:cubicBezTo>
                    <a:pt x="11328" y="195263"/>
                    <a:pt x="11899" y="188091"/>
                    <a:pt x="12916" y="180975"/>
                  </a:cubicBezTo>
                  <a:cubicBezTo>
                    <a:pt x="13488" y="176968"/>
                    <a:pt x="14573" y="173051"/>
                    <a:pt x="15297" y="169069"/>
                  </a:cubicBezTo>
                  <a:cubicBezTo>
                    <a:pt x="16161" y="164319"/>
                    <a:pt x="16884" y="159544"/>
                    <a:pt x="17678" y="154782"/>
                  </a:cubicBezTo>
                  <a:cubicBezTo>
                    <a:pt x="16884" y="131763"/>
                    <a:pt x="16734" y="108713"/>
                    <a:pt x="15297" y="85725"/>
                  </a:cubicBezTo>
                  <a:cubicBezTo>
                    <a:pt x="15140" y="83220"/>
                    <a:pt x="13606" y="80995"/>
                    <a:pt x="12916" y="78582"/>
                  </a:cubicBezTo>
                  <a:cubicBezTo>
                    <a:pt x="5715" y="53381"/>
                    <a:pt x="17093" y="88737"/>
                    <a:pt x="5772" y="54769"/>
                  </a:cubicBezTo>
                  <a:cubicBezTo>
                    <a:pt x="0" y="37449"/>
                    <a:pt x="5772" y="18256"/>
                    <a:pt x="5772" y="0"/>
                  </a:cubicBezTo>
                </a:path>
              </a:pathLst>
            </a:cu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pic>
        <p:nvPicPr>
          <p:cNvPr id="10" name="Picture 65" descr="AG00386_">
            <a:hlinkClick r:id="" action="ppaction://noaction">
              <a:snd r:embed="rId3" name="laser.wav"/>
            </a:hlinkClick>
          </p:cNvPr>
          <p:cNvPicPr>
            <a:picLocks noChangeAspect="1" noChangeArrowheads="1" noCrop="1"/>
          </p:cNvPicPr>
          <p:nvPr/>
        </p:nvPicPr>
        <p:blipFill>
          <a:blip r:embed="rId4" cstate="print"/>
          <a:srcRect/>
          <a:stretch>
            <a:fillRect/>
          </a:stretch>
        </p:blipFill>
        <p:spPr bwMode="auto">
          <a:xfrm>
            <a:off x="714380" y="2377660"/>
            <a:ext cx="1928794" cy="904656"/>
          </a:xfrm>
          <a:prstGeom prst="rect">
            <a:avLst/>
          </a:prstGeom>
          <a:noFill/>
        </p:spPr>
      </p:pic>
      <p:pic>
        <p:nvPicPr>
          <p:cNvPr id="11" name="Picture 9" descr="monkey1.jpg"/>
          <p:cNvPicPr>
            <a:picLocks noChangeAspect="1"/>
          </p:cNvPicPr>
          <p:nvPr/>
        </p:nvPicPr>
        <p:blipFill>
          <a:blip r:embed="rId5" cstate="print"/>
          <a:stretch>
            <a:fillRect/>
          </a:stretch>
        </p:blipFill>
        <p:spPr>
          <a:xfrm>
            <a:off x="2708992" y="3714752"/>
            <a:ext cx="720000" cy="720000"/>
          </a:xfrm>
          <a:prstGeom prst="rect">
            <a:avLst/>
          </a:prstGeom>
        </p:spPr>
      </p:pic>
      <p:grpSp>
        <p:nvGrpSpPr>
          <p:cNvPr id="4" name="Group 44"/>
          <p:cNvGrpSpPr/>
          <p:nvPr/>
        </p:nvGrpSpPr>
        <p:grpSpPr>
          <a:xfrm rot="7823472">
            <a:off x="1435300" y="4341849"/>
            <a:ext cx="3479258" cy="312091"/>
            <a:chOff x="1071538" y="2310819"/>
            <a:chExt cx="3479258" cy="312091"/>
          </a:xfrm>
        </p:grpSpPr>
        <p:sp>
          <p:nvSpPr>
            <p:cNvPr id="13" name="Rectangle 12"/>
            <p:cNvSpPr/>
            <p:nvPr/>
          </p:nvSpPr>
          <p:spPr bwMode="auto">
            <a:xfrm>
              <a:off x="1071538" y="2310819"/>
              <a:ext cx="3479258" cy="46611"/>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4" name="Rectangle 13"/>
            <p:cNvSpPr/>
            <p:nvPr/>
          </p:nvSpPr>
          <p:spPr bwMode="auto">
            <a:xfrm>
              <a:off x="1071538" y="2571744"/>
              <a:ext cx="3334776" cy="51166"/>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5" name="Rectangle 14"/>
            <p:cNvSpPr/>
            <p:nvPr/>
          </p:nvSpPr>
          <p:spPr bwMode="auto">
            <a:xfrm rot="5400000">
              <a:off x="1110014"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6" name="Rectangle 15"/>
            <p:cNvSpPr/>
            <p:nvPr/>
          </p:nvSpPr>
          <p:spPr bwMode="auto">
            <a:xfrm rot="5400000">
              <a:off x="1252890"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7" name="Rectangle 16"/>
            <p:cNvSpPr/>
            <p:nvPr/>
          </p:nvSpPr>
          <p:spPr bwMode="auto">
            <a:xfrm rot="5400000">
              <a:off x="1395766"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8" name="Rectangle 17"/>
            <p:cNvSpPr/>
            <p:nvPr/>
          </p:nvSpPr>
          <p:spPr bwMode="auto">
            <a:xfrm rot="5400000">
              <a:off x="1538642"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9" name="Rectangle 18"/>
            <p:cNvSpPr/>
            <p:nvPr/>
          </p:nvSpPr>
          <p:spPr bwMode="auto">
            <a:xfrm rot="5400000">
              <a:off x="1681518"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0" name="Rectangle 19"/>
            <p:cNvSpPr/>
            <p:nvPr/>
          </p:nvSpPr>
          <p:spPr bwMode="auto">
            <a:xfrm rot="5400000">
              <a:off x="1824394"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1" name="Rectangle 20"/>
            <p:cNvSpPr/>
            <p:nvPr/>
          </p:nvSpPr>
          <p:spPr bwMode="auto">
            <a:xfrm rot="5400000">
              <a:off x="1967270"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2" name="Rectangle 21"/>
            <p:cNvSpPr/>
            <p:nvPr/>
          </p:nvSpPr>
          <p:spPr bwMode="auto">
            <a:xfrm rot="5400000">
              <a:off x="2110146"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3" name="Rectangle 22"/>
            <p:cNvSpPr/>
            <p:nvPr/>
          </p:nvSpPr>
          <p:spPr bwMode="auto">
            <a:xfrm rot="5400000">
              <a:off x="2253022"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4" name="Rectangle 23"/>
            <p:cNvSpPr/>
            <p:nvPr/>
          </p:nvSpPr>
          <p:spPr bwMode="auto">
            <a:xfrm rot="5400000">
              <a:off x="2395898"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5" name="Rectangle 24"/>
            <p:cNvSpPr/>
            <p:nvPr/>
          </p:nvSpPr>
          <p:spPr bwMode="auto">
            <a:xfrm rot="5400000">
              <a:off x="2538774"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6" name="Rectangle 25"/>
            <p:cNvSpPr/>
            <p:nvPr/>
          </p:nvSpPr>
          <p:spPr bwMode="auto">
            <a:xfrm rot="5400000">
              <a:off x="2681650"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7" name="Rectangle 26"/>
            <p:cNvSpPr/>
            <p:nvPr/>
          </p:nvSpPr>
          <p:spPr bwMode="auto">
            <a:xfrm rot="5400000">
              <a:off x="2824526"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8" name="Rectangle 27"/>
            <p:cNvSpPr/>
            <p:nvPr/>
          </p:nvSpPr>
          <p:spPr bwMode="auto">
            <a:xfrm rot="5400000">
              <a:off x="2967402"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9" name="Rectangle 28"/>
            <p:cNvSpPr/>
            <p:nvPr/>
          </p:nvSpPr>
          <p:spPr bwMode="auto">
            <a:xfrm rot="5400000">
              <a:off x="3110278"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0" name="Rectangle 29"/>
            <p:cNvSpPr/>
            <p:nvPr/>
          </p:nvSpPr>
          <p:spPr bwMode="auto">
            <a:xfrm rot="5400000">
              <a:off x="3253154"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1" name="Rectangle 30"/>
            <p:cNvSpPr/>
            <p:nvPr/>
          </p:nvSpPr>
          <p:spPr bwMode="auto">
            <a:xfrm rot="5400000">
              <a:off x="3396030"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2" name="Rectangle 31"/>
            <p:cNvSpPr/>
            <p:nvPr/>
          </p:nvSpPr>
          <p:spPr bwMode="auto">
            <a:xfrm rot="5400000">
              <a:off x="3538906"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3" name="Rectangle 32"/>
            <p:cNvSpPr/>
            <p:nvPr/>
          </p:nvSpPr>
          <p:spPr bwMode="auto">
            <a:xfrm rot="5400000">
              <a:off x="3681782"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4" name="Rectangle 33"/>
            <p:cNvSpPr/>
            <p:nvPr/>
          </p:nvSpPr>
          <p:spPr bwMode="auto">
            <a:xfrm rot="5400000">
              <a:off x="3824658"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5" name="Rectangle 34"/>
            <p:cNvSpPr/>
            <p:nvPr/>
          </p:nvSpPr>
          <p:spPr bwMode="auto">
            <a:xfrm rot="5400000">
              <a:off x="3967534"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6" name="Rectangle 35"/>
            <p:cNvSpPr/>
            <p:nvPr/>
          </p:nvSpPr>
          <p:spPr bwMode="auto">
            <a:xfrm rot="5400000">
              <a:off x="4110410"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sp>
        <p:nvSpPr>
          <p:cNvPr id="37" name="Rectangle 3"/>
          <p:cNvSpPr txBox="1">
            <a:spLocks noChangeArrowheads="1"/>
          </p:cNvSpPr>
          <p:nvPr/>
        </p:nvSpPr>
        <p:spPr bwMode="auto">
          <a:xfrm>
            <a:off x="214282" y="1142984"/>
            <a:ext cx="8715436" cy="221457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285750" indent="-285750" eaLnBrk="1" hangingPunct="1">
              <a:spcBef>
                <a:spcPts val="300"/>
              </a:spcBef>
              <a:spcAft>
                <a:spcPts val="300"/>
              </a:spcAft>
              <a:buClr>
                <a:srgbClr val="A90025"/>
              </a:buClr>
              <a:buSzPct val="120000"/>
              <a:buFont typeface="Lucida Grande" charset="0"/>
              <a:buChar char="●"/>
            </a:pPr>
            <a:r>
              <a:rPr lang="fr-FR" sz="1400" b="1" dirty="0" smtClean="0">
                <a:latin typeface="+mn-lt"/>
              </a:rPr>
              <a:t>Cinq singes furent placés dans une cage, au-dessus de laquelle une banane était suspendue (hors de portée).</a:t>
            </a:r>
          </a:p>
          <a:p>
            <a:pPr marL="285750" indent="-285750" eaLnBrk="1" hangingPunct="1">
              <a:spcBef>
                <a:spcPts val="300"/>
              </a:spcBef>
              <a:spcAft>
                <a:spcPts val="300"/>
              </a:spcAft>
              <a:buClr>
                <a:srgbClr val="A90025"/>
              </a:buClr>
              <a:buSzPct val="120000"/>
              <a:buFont typeface="Lucida Grande" charset="0"/>
              <a:buChar char="●"/>
            </a:pPr>
            <a:r>
              <a:rPr lang="fr-FR" sz="1400" b="1" dirty="0" smtClean="0">
                <a:latin typeface="+mn-lt"/>
              </a:rPr>
              <a:t>Une échelle fut placée dans la cage, permettant un accès à la banane.</a:t>
            </a:r>
          </a:p>
          <a:p>
            <a:pPr marL="285750" indent="-285750" eaLnBrk="1" hangingPunct="1">
              <a:spcBef>
                <a:spcPts val="300"/>
              </a:spcBef>
              <a:spcAft>
                <a:spcPts val="300"/>
              </a:spcAft>
              <a:buClr>
                <a:srgbClr val="A90025"/>
              </a:buClr>
              <a:buSzPct val="120000"/>
              <a:buFont typeface="Lucida Grande" charset="0"/>
              <a:buChar char="●"/>
            </a:pPr>
            <a:r>
              <a:rPr lang="fr-FR" sz="1400" b="1" dirty="0" smtClean="0">
                <a:latin typeface="+mn-lt"/>
              </a:rPr>
              <a:t>A chaque fois qu’un singe essaya de monter à l’échelle, </a:t>
            </a:r>
            <a:r>
              <a:rPr lang="fr-FR" sz="1400" b="1" u="sng" dirty="0" smtClean="0">
                <a:latin typeface="+mn-lt"/>
              </a:rPr>
              <a:t>tous</a:t>
            </a:r>
            <a:r>
              <a:rPr lang="fr-FR" sz="1400" b="1" dirty="0" smtClean="0">
                <a:latin typeface="+mn-lt"/>
              </a:rPr>
              <a:t> les singes furent aspergés avec de l’eau froide</a:t>
            </a:r>
            <a:endParaRPr lang="fr-FR" sz="1400" b="1" dirty="0">
              <a:latin typeface="+mn-lt"/>
            </a:endParaRPr>
          </a:p>
        </p:txBody>
      </p:sp>
      <p:pic>
        <p:nvPicPr>
          <p:cNvPr id="38" name="Picture 15" descr="monkey1.jpg"/>
          <p:cNvPicPr>
            <a:picLocks noChangeAspect="1"/>
          </p:cNvPicPr>
          <p:nvPr/>
        </p:nvPicPr>
        <p:blipFill>
          <a:blip r:embed="rId5" cstate="print"/>
          <a:stretch>
            <a:fillRect/>
          </a:stretch>
        </p:blipFill>
        <p:spPr>
          <a:xfrm>
            <a:off x="2857488" y="5072074"/>
            <a:ext cx="720000" cy="720000"/>
          </a:xfrm>
          <a:prstGeom prst="rect">
            <a:avLst/>
          </a:prstGeom>
        </p:spPr>
      </p:pic>
      <p:pic>
        <p:nvPicPr>
          <p:cNvPr id="39" name="Picture 16" descr="monkey1.jpg"/>
          <p:cNvPicPr>
            <a:picLocks noChangeAspect="1"/>
          </p:cNvPicPr>
          <p:nvPr/>
        </p:nvPicPr>
        <p:blipFill>
          <a:blip r:embed="rId5" cstate="print"/>
          <a:stretch>
            <a:fillRect/>
          </a:stretch>
        </p:blipFill>
        <p:spPr>
          <a:xfrm>
            <a:off x="3643306" y="5143512"/>
            <a:ext cx="720000" cy="720000"/>
          </a:xfrm>
          <a:prstGeom prst="rect">
            <a:avLst/>
          </a:prstGeom>
        </p:spPr>
      </p:pic>
      <p:pic>
        <p:nvPicPr>
          <p:cNvPr id="40" name="Picture 17" descr="monkey1.jpg"/>
          <p:cNvPicPr>
            <a:picLocks noChangeAspect="1"/>
          </p:cNvPicPr>
          <p:nvPr/>
        </p:nvPicPr>
        <p:blipFill>
          <a:blip r:embed="rId5" cstate="print"/>
          <a:stretch>
            <a:fillRect/>
          </a:stretch>
        </p:blipFill>
        <p:spPr>
          <a:xfrm>
            <a:off x="4429124" y="5000636"/>
            <a:ext cx="720000" cy="720000"/>
          </a:xfrm>
          <a:prstGeom prst="rect">
            <a:avLst/>
          </a:prstGeom>
        </p:spPr>
      </p:pic>
      <p:pic>
        <p:nvPicPr>
          <p:cNvPr id="41" name="Picture 18" descr="monkey1.jpg"/>
          <p:cNvPicPr>
            <a:picLocks noChangeAspect="1"/>
          </p:cNvPicPr>
          <p:nvPr/>
        </p:nvPicPr>
        <p:blipFill>
          <a:blip r:embed="rId5" cstate="print"/>
          <a:stretch>
            <a:fillRect/>
          </a:stretch>
        </p:blipFill>
        <p:spPr>
          <a:xfrm>
            <a:off x="5143504" y="5214950"/>
            <a:ext cx="720000" cy="720000"/>
          </a:xfrm>
          <a:prstGeom prst="rect">
            <a:avLst/>
          </a:prstGeom>
        </p:spPr>
      </p:pic>
      <p:sp>
        <p:nvSpPr>
          <p:cNvPr id="42" name="Rectangle 41"/>
          <p:cNvSpPr/>
          <p:nvPr/>
        </p:nvSpPr>
        <p:spPr bwMode="auto">
          <a:xfrm>
            <a:off x="500034" y="5929330"/>
            <a:ext cx="5429288" cy="71438"/>
          </a:xfrm>
          <a:prstGeom prst="rect">
            <a:avLst/>
          </a:prstGeom>
          <a:blipFill>
            <a:blip r:embed="rId7"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3" name="Rectangle 42"/>
          <p:cNvSpPr/>
          <p:nvPr/>
        </p:nvSpPr>
        <p:spPr bwMode="auto">
          <a:xfrm>
            <a:off x="1857356"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4" name="Rectangle 43"/>
          <p:cNvSpPr/>
          <p:nvPr/>
        </p:nvSpPr>
        <p:spPr bwMode="auto">
          <a:xfrm>
            <a:off x="2143108"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5" name="Rectangle 44"/>
          <p:cNvSpPr/>
          <p:nvPr/>
        </p:nvSpPr>
        <p:spPr bwMode="auto">
          <a:xfrm>
            <a:off x="2428860"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6" name="Rectangle 45"/>
          <p:cNvSpPr/>
          <p:nvPr/>
        </p:nvSpPr>
        <p:spPr bwMode="auto">
          <a:xfrm>
            <a:off x="2714612"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7" name="Rectangle 46"/>
          <p:cNvSpPr/>
          <p:nvPr/>
        </p:nvSpPr>
        <p:spPr bwMode="auto">
          <a:xfrm>
            <a:off x="3000364"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8" name="Rectangle 47"/>
          <p:cNvSpPr/>
          <p:nvPr/>
        </p:nvSpPr>
        <p:spPr bwMode="auto">
          <a:xfrm>
            <a:off x="3286116"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9" name="Rectangle 48"/>
          <p:cNvSpPr/>
          <p:nvPr/>
        </p:nvSpPr>
        <p:spPr bwMode="auto">
          <a:xfrm>
            <a:off x="3571868"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0" name="Rectangle 49"/>
          <p:cNvSpPr/>
          <p:nvPr/>
        </p:nvSpPr>
        <p:spPr bwMode="auto">
          <a:xfrm>
            <a:off x="3857620"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1" name="Rectangle 50"/>
          <p:cNvSpPr/>
          <p:nvPr/>
        </p:nvSpPr>
        <p:spPr bwMode="auto">
          <a:xfrm>
            <a:off x="4143372"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2" name="Rectangle 51"/>
          <p:cNvSpPr/>
          <p:nvPr/>
        </p:nvSpPr>
        <p:spPr bwMode="auto">
          <a:xfrm>
            <a:off x="4429124"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3" name="Rectangle 52"/>
          <p:cNvSpPr/>
          <p:nvPr/>
        </p:nvSpPr>
        <p:spPr bwMode="auto">
          <a:xfrm>
            <a:off x="4714876"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4" name="Rectangle 53"/>
          <p:cNvSpPr/>
          <p:nvPr/>
        </p:nvSpPr>
        <p:spPr bwMode="auto">
          <a:xfrm>
            <a:off x="5000628"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5" name="Rectangle 54"/>
          <p:cNvSpPr/>
          <p:nvPr/>
        </p:nvSpPr>
        <p:spPr bwMode="auto">
          <a:xfrm>
            <a:off x="5286380"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6" name="Rectangle 55"/>
          <p:cNvSpPr/>
          <p:nvPr/>
        </p:nvSpPr>
        <p:spPr bwMode="auto">
          <a:xfrm>
            <a:off x="5572132"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7" name="Rectangle 56"/>
          <p:cNvSpPr/>
          <p:nvPr/>
        </p:nvSpPr>
        <p:spPr bwMode="auto">
          <a:xfrm>
            <a:off x="5857884"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8" name="Rectangle 57"/>
          <p:cNvSpPr/>
          <p:nvPr/>
        </p:nvSpPr>
        <p:spPr bwMode="auto">
          <a:xfrm>
            <a:off x="1857356" y="3286124"/>
            <a:ext cx="4071966" cy="71438"/>
          </a:xfrm>
          <a:prstGeom prst="rect">
            <a:avLst/>
          </a:prstGeom>
          <a:gradFill flip="none" rotWithShape="1">
            <a:gsLst>
              <a:gs pos="0">
                <a:srgbClr val="8488C4"/>
              </a:gs>
              <a:gs pos="53000">
                <a:srgbClr val="D4DEFF"/>
              </a:gs>
              <a:gs pos="83000">
                <a:srgbClr val="D4DEFF"/>
              </a:gs>
              <a:gs pos="100000">
                <a:srgbClr val="96AB94"/>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9" name="Rectangle 58"/>
          <p:cNvSpPr/>
          <p:nvPr/>
        </p:nvSpPr>
        <p:spPr bwMode="auto">
          <a:xfrm>
            <a:off x="500034" y="3286124"/>
            <a:ext cx="1357322" cy="2643206"/>
          </a:xfrm>
          <a:prstGeom prst="rect">
            <a:avLst/>
          </a:prstGeom>
          <a:blipFill>
            <a:blip r:embed="rId8"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0" name="TextBox 87"/>
          <p:cNvSpPr txBox="1"/>
          <p:nvPr/>
        </p:nvSpPr>
        <p:spPr>
          <a:xfrm rot="16200000">
            <a:off x="-999034" y="4570878"/>
            <a:ext cx="2571768" cy="430887"/>
          </a:xfrm>
          <a:prstGeom prst="rect">
            <a:avLst/>
          </a:prstGeom>
          <a:noFill/>
        </p:spPr>
        <p:txBody>
          <a:bodyPr wrap="square" rtlCol="0">
            <a:spAutoFit/>
          </a:bodyPr>
          <a:lstStyle/>
          <a:p>
            <a:pPr algn="l"/>
            <a:r>
              <a:rPr lang="en-US" sz="1100" dirty="0" smtClean="0">
                <a:latin typeface="Calibri" pitchFamily="34" charset="0"/>
              </a:rPr>
              <a:t>Ref. : Dr. H. Harlow</a:t>
            </a:r>
          </a:p>
          <a:p>
            <a:pPr algn="l"/>
            <a:r>
              <a:rPr lang="en-US" sz="1100" dirty="0" smtClean="0">
                <a:latin typeface="Calibri" pitchFamily="34" charset="0"/>
              </a:rPr>
              <a:t>University of Wisconsin - Madison</a:t>
            </a:r>
            <a:endParaRPr lang="en-US" sz="1100" dirty="0">
              <a:latin typeface="Calibri" pitchFamily="34" charset="0"/>
            </a:endParaRPr>
          </a:p>
        </p:txBody>
      </p:sp>
      <p:sp>
        <p:nvSpPr>
          <p:cNvPr id="61" name="Rectangle 3"/>
          <p:cNvSpPr txBox="1">
            <a:spLocks noChangeArrowheads="1"/>
          </p:cNvSpPr>
          <p:nvPr/>
        </p:nvSpPr>
        <p:spPr bwMode="auto">
          <a:xfrm>
            <a:off x="6215074" y="2928934"/>
            <a:ext cx="2714644" cy="928694"/>
          </a:xfrm>
          <a:prstGeom prst="rect">
            <a:avLst/>
          </a:prstGeom>
          <a:noFill/>
          <a:ln w="9525">
            <a:solidFill>
              <a:srgbClr val="E20031"/>
            </a:solidFill>
            <a:miter lim="800000"/>
            <a:headEnd/>
            <a:tailEnd/>
          </a:ln>
        </p:spPr>
        <p:txBody>
          <a:bodyPr vert="horz" wrap="square" lIns="72000" tIns="72000" rIns="72000" bIns="72000" numCol="1" anchor="t" anchorCtr="0" compatLnSpc="1">
            <a:prstTxWarp prst="textNoShape">
              <a:avLst/>
            </a:prstTxWarp>
          </a:bodyPr>
          <a:lstStyle/>
          <a:p>
            <a:pPr marR="0" lvl="0" algn="ctr" defTabSz="914400" eaLnBrk="0" latinLnBrk="0" hangingPunct="0">
              <a:lnSpc>
                <a:spcPct val="100000"/>
              </a:lnSpc>
              <a:spcBef>
                <a:spcPts val="600"/>
              </a:spcBef>
              <a:buClr>
                <a:schemeClr val="bg2"/>
              </a:buClr>
              <a:buSzTx/>
              <a:tabLst/>
              <a:defRPr/>
            </a:pPr>
            <a:r>
              <a:rPr lang="fr-FR" sz="1600" b="1" kern="0" dirty="0" smtClean="0">
                <a:solidFill>
                  <a:srgbClr val="E20031"/>
                </a:solidFill>
                <a:latin typeface="Calibri" pitchFamily="34" charset="0"/>
              </a:rPr>
              <a:t>Les singes ont rapidement appris à rester éloignés de l’échelle !</a:t>
            </a:r>
          </a:p>
        </p:txBody>
      </p:sp>
      <p:sp>
        <p:nvSpPr>
          <p:cNvPr id="65" name="Espace réservé du pied de page 3"/>
          <p:cNvSpPr>
            <a:spLocks noGrp="1"/>
          </p:cNvSpPr>
          <p:nvPr>
            <p:ph type="ftr" sz="quarter" idx="4294967295"/>
          </p:nvPr>
        </p:nvSpPr>
        <p:spPr>
          <a:xfrm>
            <a:off x="504816" y="6381328"/>
            <a:ext cx="5562600" cy="365125"/>
          </a:xfrm>
          <a:prstGeom prst="rect">
            <a:avLst/>
          </a:prstGeom>
        </p:spPr>
        <p:txBody>
          <a:bodyPr/>
          <a:lstStyle/>
          <a:p>
            <a:pPr>
              <a:defRPr/>
            </a:pPr>
            <a:r>
              <a:rPr lang="fr-FR" altLang="fr-FR" sz="900" dirty="0" smtClean="0"/>
              <a:t>Kit intégration H3SE - TCG 4.2 – Travail en équipe, relation hiérarchie/EIA – V2</a:t>
            </a:r>
            <a:endParaRPr lang="fr-FR" altLang="fr-FR" sz="9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ppt_x"/>
                                          </p:val>
                                        </p:tav>
                                        <p:tav tm="100000">
                                          <p:val>
                                            <p:strVal val="#ppt_x"/>
                                          </p:val>
                                        </p:tav>
                                      </p:tavLst>
                                    </p:anim>
                                    <p:anim calcmode="lin" valueType="num">
                                      <p:cBhvr additive="base">
                                        <p:cTn id="8" dur="20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 presetClass="entr" presetSubtype="2" fill="hold" nodeType="after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additive="base">
                                        <p:cTn id="12" dur="2000" fill="hold"/>
                                        <p:tgtEl>
                                          <p:spTgt spid="38"/>
                                        </p:tgtEl>
                                        <p:attrNameLst>
                                          <p:attrName>ppt_x</p:attrName>
                                        </p:attrNameLst>
                                      </p:cBhvr>
                                      <p:tavLst>
                                        <p:tav tm="0">
                                          <p:val>
                                            <p:strVal val="1+#ppt_w/2"/>
                                          </p:val>
                                        </p:tav>
                                        <p:tav tm="100000">
                                          <p:val>
                                            <p:strVal val="#ppt_x"/>
                                          </p:val>
                                        </p:tav>
                                      </p:tavLst>
                                    </p:anim>
                                    <p:anim calcmode="lin" valueType="num">
                                      <p:cBhvr additive="base">
                                        <p:cTn id="13" dur="2000" fill="hold"/>
                                        <p:tgtEl>
                                          <p:spTgt spid="38"/>
                                        </p:tgtEl>
                                        <p:attrNameLst>
                                          <p:attrName>ppt_y</p:attrName>
                                        </p:attrNameLst>
                                      </p:cBhvr>
                                      <p:tavLst>
                                        <p:tav tm="0">
                                          <p:val>
                                            <p:strVal val="#ppt_y"/>
                                          </p:val>
                                        </p:tav>
                                        <p:tav tm="100000">
                                          <p:val>
                                            <p:strVal val="#ppt_y"/>
                                          </p:val>
                                        </p:tav>
                                      </p:tavLst>
                                    </p:anim>
                                  </p:childTnLst>
                                </p:cTn>
                              </p:par>
                            </p:childTnLst>
                          </p:cTn>
                        </p:par>
                        <p:par>
                          <p:cTn id="14" fill="hold">
                            <p:stCondLst>
                              <p:cond delay="4000"/>
                            </p:stCondLst>
                            <p:childTnLst>
                              <p:par>
                                <p:cTn id="15" presetID="2" presetClass="entr" presetSubtype="2"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2000" fill="hold"/>
                                        <p:tgtEl>
                                          <p:spTgt spid="39"/>
                                        </p:tgtEl>
                                        <p:attrNameLst>
                                          <p:attrName>ppt_x</p:attrName>
                                        </p:attrNameLst>
                                      </p:cBhvr>
                                      <p:tavLst>
                                        <p:tav tm="0">
                                          <p:val>
                                            <p:strVal val="1+#ppt_w/2"/>
                                          </p:val>
                                        </p:tav>
                                        <p:tav tm="100000">
                                          <p:val>
                                            <p:strVal val="#ppt_x"/>
                                          </p:val>
                                        </p:tav>
                                      </p:tavLst>
                                    </p:anim>
                                    <p:anim calcmode="lin" valueType="num">
                                      <p:cBhvr additive="base">
                                        <p:cTn id="18" dur="2000" fill="hold"/>
                                        <p:tgtEl>
                                          <p:spTgt spid="39"/>
                                        </p:tgtEl>
                                        <p:attrNameLst>
                                          <p:attrName>ppt_y</p:attrName>
                                        </p:attrNameLst>
                                      </p:cBhvr>
                                      <p:tavLst>
                                        <p:tav tm="0">
                                          <p:val>
                                            <p:strVal val="#ppt_y"/>
                                          </p:val>
                                        </p:tav>
                                        <p:tav tm="100000">
                                          <p:val>
                                            <p:strVal val="#ppt_y"/>
                                          </p:val>
                                        </p:tav>
                                      </p:tavLst>
                                    </p:anim>
                                  </p:childTnLst>
                                </p:cTn>
                              </p:par>
                            </p:childTnLst>
                          </p:cTn>
                        </p:par>
                        <p:par>
                          <p:cTn id="19" fill="hold">
                            <p:stCondLst>
                              <p:cond delay="6000"/>
                            </p:stCondLst>
                            <p:childTnLst>
                              <p:par>
                                <p:cTn id="20" presetID="2" presetClass="entr" presetSubtype="2"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additive="base">
                                        <p:cTn id="22" dur="2000" fill="hold"/>
                                        <p:tgtEl>
                                          <p:spTgt spid="40"/>
                                        </p:tgtEl>
                                        <p:attrNameLst>
                                          <p:attrName>ppt_x</p:attrName>
                                        </p:attrNameLst>
                                      </p:cBhvr>
                                      <p:tavLst>
                                        <p:tav tm="0">
                                          <p:val>
                                            <p:strVal val="1+#ppt_w/2"/>
                                          </p:val>
                                        </p:tav>
                                        <p:tav tm="100000">
                                          <p:val>
                                            <p:strVal val="#ppt_x"/>
                                          </p:val>
                                        </p:tav>
                                      </p:tavLst>
                                    </p:anim>
                                    <p:anim calcmode="lin" valueType="num">
                                      <p:cBhvr additive="base">
                                        <p:cTn id="23" dur="2000" fill="hold"/>
                                        <p:tgtEl>
                                          <p:spTgt spid="40"/>
                                        </p:tgtEl>
                                        <p:attrNameLst>
                                          <p:attrName>ppt_y</p:attrName>
                                        </p:attrNameLst>
                                      </p:cBhvr>
                                      <p:tavLst>
                                        <p:tav tm="0">
                                          <p:val>
                                            <p:strVal val="#ppt_y"/>
                                          </p:val>
                                        </p:tav>
                                        <p:tav tm="100000">
                                          <p:val>
                                            <p:strVal val="#ppt_y"/>
                                          </p:val>
                                        </p:tav>
                                      </p:tavLst>
                                    </p:anim>
                                  </p:childTnLst>
                                </p:cTn>
                              </p:par>
                            </p:childTnLst>
                          </p:cTn>
                        </p:par>
                        <p:par>
                          <p:cTn id="24" fill="hold">
                            <p:stCondLst>
                              <p:cond delay="8000"/>
                            </p:stCondLst>
                            <p:childTnLst>
                              <p:par>
                                <p:cTn id="25" presetID="2" presetClass="entr" presetSubtype="2" fill="hold" nodeType="afterEffect">
                                  <p:stCondLst>
                                    <p:cond delay="0"/>
                                  </p:stCondLst>
                                  <p:childTnLst>
                                    <p:set>
                                      <p:cBhvr>
                                        <p:cTn id="26" dur="1" fill="hold">
                                          <p:stCondLst>
                                            <p:cond delay="0"/>
                                          </p:stCondLst>
                                        </p:cTn>
                                        <p:tgtEl>
                                          <p:spTgt spid="41"/>
                                        </p:tgtEl>
                                        <p:attrNameLst>
                                          <p:attrName>style.visibility</p:attrName>
                                        </p:attrNameLst>
                                      </p:cBhvr>
                                      <p:to>
                                        <p:strVal val="visible"/>
                                      </p:to>
                                    </p:set>
                                    <p:anim calcmode="lin" valueType="num">
                                      <p:cBhvr additive="base">
                                        <p:cTn id="27" dur="2000" fill="hold"/>
                                        <p:tgtEl>
                                          <p:spTgt spid="41"/>
                                        </p:tgtEl>
                                        <p:attrNameLst>
                                          <p:attrName>ppt_x</p:attrName>
                                        </p:attrNameLst>
                                      </p:cBhvr>
                                      <p:tavLst>
                                        <p:tav tm="0">
                                          <p:val>
                                            <p:strVal val="1+#ppt_w/2"/>
                                          </p:val>
                                        </p:tav>
                                        <p:tav tm="100000">
                                          <p:val>
                                            <p:strVal val="#ppt_x"/>
                                          </p:val>
                                        </p:tav>
                                      </p:tavLst>
                                    </p:anim>
                                    <p:anim calcmode="lin" valueType="num">
                                      <p:cBhvr additive="base">
                                        <p:cTn id="28" dur="2000" fill="hold"/>
                                        <p:tgtEl>
                                          <p:spTgt spid="41"/>
                                        </p:tgtEl>
                                        <p:attrNameLst>
                                          <p:attrName>ppt_y</p:attrName>
                                        </p:attrNameLst>
                                      </p:cBhvr>
                                      <p:tavLst>
                                        <p:tav tm="0">
                                          <p:val>
                                            <p:strVal val="#ppt_y"/>
                                          </p:val>
                                        </p:tav>
                                        <p:tav tm="100000">
                                          <p:val>
                                            <p:strVal val="#ppt_y"/>
                                          </p:val>
                                        </p:tav>
                                      </p:tavLst>
                                    </p:anim>
                                  </p:childTnLst>
                                </p:cTn>
                              </p:par>
                            </p:childTnLst>
                          </p:cTn>
                        </p:par>
                        <p:par>
                          <p:cTn id="29" fill="hold">
                            <p:stCondLst>
                              <p:cond delay="10000"/>
                            </p:stCondLst>
                            <p:childTnLst>
                              <p:par>
                                <p:cTn id="30" presetID="2" presetClass="entr" presetSubtype="2"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2000" fill="hold"/>
                                        <p:tgtEl>
                                          <p:spTgt spid="4"/>
                                        </p:tgtEl>
                                        <p:attrNameLst>
                                          <p:attrName>ppt_x</p:attrName>
                                        </p:attrNameLst>
                                      </p:cBhvr>
                                      <p:tavLst>
                                        <p:tav tm="0">
                                          <p:val>
                                            <p:strVal val="1+#ppt_w/2"/>
                                          </p:val>
                                        </p:tav>
                                        <p:tav tm="100000">
                                          <p:val>
                                            <p:strVal val="#ppt_x"/>
                                          </p:val>
                                        </p:tav>
                                      </p:tavLst>
                                    </p:anim>
                                    <p:anim calcmode="lin" valueType="num">
                                      <p:cBhvr additive="base">
                                        <p:cTn id="33" dur="2000" fill="hold"/>
                                        <p:tgtEl>
                                          <p:spTgt spid="4"/>
                                        </p:tgtEl>
                                        <p:attrNameLst>
                                          <p:attrName>ppt_y</p:attrName>
                                        </p:attrNameLst>
                                      </p:cBhvr>
                                      <p:tavLst>
                                        <p:tav tm="0">
                                          <p:val>
                                            <p:strVal val="#ppt_y"/>
                                          </p:val>
                                        </p:tav>
                                        <p:tav tm="100000">
                                          <p:val>
                                            <p:strVal val="#ppt_y"/>
                                          </p:val>
                                        </p:tav>
                                      </p:tavLst>
                                    </p:anim>
                                  </p:childTnLst>
                                </p:cTn>
                              </p:par>
                            </p:childTnLst>
                          </p:cTn>
                        </p:par>
                        <p:par>
                          <p:cTn id="34" fill="hold">
                            <p:stCondLst>
                              <p:cond delay="120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12500"/>
                            </p:stCondLst>
                            <p:childTnLst>
                              <p:par>
                                <p:cTn id="40" presetID="2" presetClass="entr" presetSubtype="8" fill="hold"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2000" fill="hold"/>
                                        <p:tgtEl>
                                          <p:spTgt spid="10"/>
                                        </p:tgtEl>
                                        <p:attrNameLst>
                                          <p:attrName>ppt_x</p:attrName>
                                        </p:attrNameLst>
                                      </p:cBhvr>
                                      <p:tavLst>
                                        <p:tav tm="0">
                                          <p:val>
                                            <p:strVal val="0-#ppt_w/2"/>
                                          </p:val>
                                        </p:tav>
                                        <p:tav tm="100000">
                                          <p:val>
                                            <p:strVal val="#ppt_x"/>
                                          </p:val>
                                        </p:tav>
                                      </p:tavLst>
                                    </p:anim>
                                    <p:anim calcmode="lin" valueType="num">
                                      <p:cBhvr additive="base">
                                        <p:cTn id="43"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OTAL-FR-modele rouge fonce">
  <a:themeElements>
    <a:clrScheme name="TOTAL CORPO">
      <a:dk1>
        <a:sysClr val="windowText" lastClr="000000"/>
      </a:dk1>
      <a:lt1>
        <a:sysClr val="window" lastClr="FFFFFF"/>
      </a:lt1>
      <a:dk2>
        <a:srgbClr val="707173"/>
      </a:dk2>
      <a:lt2>
        <a:srgbClr val="00A37F"/>
      </a:lt2>
      <a:accent1>
        <a:srgbClr val="4A96CD"/>
      </a:accent1>
      <a:accent2>
        <a:srgbClr val="F39800"/>
      </a:accent2>
      <a:accent3>
        <a:srgbClr val="E20031"/>
      </a:accent3>
      <a:accent4>
        <a:srgbClr val="004494"/>
      </a:accent4>
      <a:accent5>
        <a:srgbClr val="E8561E"/>
      </a:accent5>
      <a:accent6>
        <a:srgbClr val="97B2AD"/>
      </a:accent6>
      <a:hlink>
        <a:srgbClr val="175A99"/>
      </a:hlink>
      <a:folHlink>
        <a:srgbClr val="B12F87"/>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FR PPT ROUGE FONCE LOGO.pptx" id="{61CC4C7C-92FC-429F-A50D-CFA4B2695BBB}" vid="{B8EC27D0-A928-40AB-9C2D-136AEEA527D0}"/>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TOTAL-FR-modele rouge fonce</Template>
  <TotalTime>8</TotalTime>
  <Words>1149</Words>
  <Application>Microsoft Office PowerPoint</Application>
  <PresentationFormat>Affichage à l'écran (4:3)</PresentationFormat>
  <Paragraphs>165</Paragraphs>
  <Slides>19</Slides>
  <Notes>3</Notes>
  <HiddenSlides>0</HiddenSlides>
  <MMClips>0</MMClips>
  <ScaleCrop>false</ScaleCrop>
  <HeadingPairs>
    <vt:vector size="4" baseType="variant">
      <vt:variant>
        <vt:lpstr>Thème</vt:lpstr>
      </vt:variant>
      <vt:variant>
        <vt:i4>1</vt:i4>
      </vt:variant>
      <vt:variant>
        <vt:lpstr>Titres des diapositives</vt:lpstr>
      </vt:variant>
      <vt:variant>
        <vt:i4>19</vt:i4>
      </vt:variant>
    </vt:vector>
  </HeadingPairs>
  <TitlesOfParts>
    <vt:vector size="20" baseType="lpstr">
      <vt:lpstr>TOTAL-FR-modele rouge fonce</vt:lpstr>
      <vt:lpstr>Travail en équipe, relation hiérarchie/eia</vt:lpstr>
      <vt:lpstr>LES OBJECTIFS DU MODULE</vt:lpstr>
      <vt:lpstr>FILM : La force du collectif</vt:lpstr>
      <vt:lpstr>Points forts du travail en équipe</vt:lpstr>
      <vt:lpstr>FILM : Conformité au groupe</vt:lpstr>
      <vt:lpstr>Facteurs d’influence</vt:lpstr>
      <vt:lpstr>workshop</vt:lpstr>
      <vt:lpstr>Les risques dus à l’effet de groupe</vt:lpstr>
      <vt:lpstr>Expérience de la banane</vt:lpstr>
      <vt:lpstr>Expérience de la banane</vt:lpstr>
      <vt:lpstr>Expérience de la banane</vt:lpstr>
      <vt:lpstr>Expérience de la banane</vt:lpstr>
      <vt:lpstr>Expérience de la banane</vt:lpstr>
      <vt:lpstr>Expérience de la banane</vt:lpstr>
      <vt:lpstr>RÉUNION DE LANCEMENT</vt:lpstr>
      <vt:lpstr>Ce qui est attendu du manager</vt:lpstr>
      <vt:lpstr>Ce qui est attendu de tous</vt:lpstr>
      <vt:lpstr>L’entretien individuel annuel et le H3SE</vt:lpstr>
      <vt:lpstr>EIA et performance H3SE</vt:lpstr>
    </vt:vector>
  </TitlesOfParts>
  <Company>TOTAL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Travail en équipe, relation hiérarchie/eia</dc:title>
  <dc:creator>J0489914</dc:creator>
  <cp:lastModifiedBy>J0489914</cp:lastModifiedBy>
  <cp:revision>2</cp:revision>
  <dcterms:created xsi:type="dcterms:W3CDTF">2017-09-21T10:50:37Z</dcterms:created>
  <dcterms:modified xsi:type="dcterms:W3CDTF">2017-09-21T10:59:29Z</dcterms:modified>
</cp:coreProperties>
</file>