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1"/>
  </p:notesMasterIdLst>
  <p:handoutMasterIdLst>
    <p:handoutMasterId r:id="rId22"/>
  </p:handoutMasterIdLst>
  <p:sldIdLst>
    <p:sldId id="256" r:id="rId2"/>
    <p:sldId id="283" r:id="rId3"/>
    <p:sldId id="264" r:id="rId4"/>
    <p:sldId id="265" r:id="rId5"/>
    <p:sldId id="266" r:id="rId6"/>
    <p:sldId id="267" r:id="rId7"/>
    <p:sldId id="285" r:id="rId8"/>
    <p:sldId id="268" r:id="rId9"/>
    <p:sldId id="269" r:id="rId10"/>
    <p:sldId id="272" r:id="rId11"/>
    <p:sldId id="273" r:id="rId12"/>
    <p:sldId id="274" r:id="rId13"/>
    <p:sldId id="275" r:id="rId14"/>
    <p:sldId id="276" r:id="rId15"/>
    <p:sldId id="284" r:id="rId16"/>
    <p:sldId id="277" r:id="rId17"/>
    <p:sldId id="278" r:id="rId18"/>
    <p:sldId id="280" r:id="rId19"/>
    <p:sldId id="281" r:id="rId20"/>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6" autoAdjust="0"/>
    <p:restoredTop sz="94721" autoAdjust="0"/>
  </p:normalViewPr>
  <p:slideViewPr>
    <p:cSldViewPr snapToObjects="1">
      <p:cViewPr>
        <p:scale>
          <a:sx n="60" d="100"/>
          <a:sy n="60" d="100"/>
        </p:scale>
        <p:origin x="-72" y="-10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5B21E86-06EE-474E-97F4-5923EA1F4C95}" type="datetimeFigureOut">
              <a:rPr lang="fr-FR" altLang="fr-FR"/>
              <a:pPr/>
              <a:t>08/06/2017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5431E71-0FCC-A34C-B4AE-A5CFABADD9C5}" type="slidenum">
              <a:rPr lang="fr-FR" altLang="fr-FR"/>
              <a:pPr/>
              <a:t>‹N°›</a:t>
            </a:fld>
            <a:endParaRPr lang="fr-FR" altLang="fr-FR"/>
          </a:p>
        </p:txBody>
      </p:sp>
    </p:spTree>
    <p:extLst>
      <p:ext uri="{BB962C8B-B14F-4D97-AF65-F5344CB8AC3E}">
        <p14:creationId xmlns:p14="http://schemas.microsoft.com/office/powerpoint/2010/main" val="1889421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7C6D4F3A-7D4B-C741-9312-5720137D8935}" type="datetimeFigureOut">
              <a:rPr lang="fr-FR" altLang="fr-FR"/>
              <a:pPr/>
              <a:t>08/06/2017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0452A67-6C5B-254E-8E51-961EBCEC8394}" type="slidenum">
              <a:rPr lang="fr-FR" altLang="fr-FR"/>
              <a:pPr/>
              <a:t>‹N°›</a:t>
            </a:fld>
            <a:endParaRPr lang="fr-FR" altLang="fr-FR"/>
          </a:p>
        </p:txBody>
      </p:sp>
    </p:spTree>
    <p:extLst>
      <p:ext uri="{BB962C8B-B14F-4D97-AF65-F5344CB8AC3E}">
        <p14:creationId xmlns:p14="http://schemas.microsoft.com/office/powerpoint/2010/main" val="2653695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it"/>
          </a:p>
        </p:txBody>
      </p:sp>
      <p:sp>
        <p:nvSpPr>
          <p:cNvPr id="4" name="Espace réservé du numéro de diapositive 3"/>
          <p:cNvSpPr>
            <a:spLocks noGrp="1"/>
          </p:cNvSpPr>
          <p:nvPr>
            <p:ph type="sldNum" sz="quarter" idx="10"/>
          </p:nvPr>
        </p:nvSpPr>
        <p:spPr/>
        <p:txBody>
          <a:bodyPr/>
          <a:lstStyle/>
          <a:p>
            <a:pPr algn="l" rtl="0"/>
            <a:fld id="{80452A67-6C5B-254E-8E51-961EBCEC8394}" type="slidenum">
              <a:rPr/>
              <a:pPr/>
              <a:t>2</a:t>
            </a:fld>
            <a:endParaRPr lang="it" altLang="fr-FR"/>
          </a:p>
        </p:txBody>
      </p:sp>
    </p:spTree>
    <p:extLst>
      <p:ext uri="{BB962C8B-B14F-4D97-AF65-F5344CB8AC3E}">
        <p14:creationId xmlns:p14="http://schemas.microsoft.com/office/powerpoint/2010/main" val="12568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l" rtl="0" eaLnBrk="1" hangingPunct="1"/>
            <a:endParaRPr lang="it"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A6B8BF3E-8016-644B-BA44-279C3F55DC6E}" type="slidenum">
              <a:rPr>
                <a:latin typeface="Calibri" charset="0"/>
              </a:rPr>
              <a:pPr/>
              <a:t>3</a:t>
            </a:fld>
            <a:endParaRPr lang="it" altLang="fr-FR">
              <a:latin typeface="Calibri" charset="0"/>
            </a:endParaRPr>
          </a:p>
        </p:txBody>
      </p:sp>
    </p:spTree>
    <p:extLst>
      <p:ext uri="{BB962C8B-B14F-4D97-AF65-F5344CB8AC3E}">
        <p14:creationId xmlns:p14="http://schemas.microsoft.com/office/powerpoint/2010/main" val="6588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it" sz="1200" b="0" i="0" u="none" kern="1200" baseline="0">
                <a:solidFill>
                  <a:schemeClr val="tx1"/>
                </a:solidFill>
                <a:effectLst/>
                <a:latin typeface="+mn-lt"/>
                <a:ea typeface="+mn-ea"/>
                <a:cs typeface="+mn-cs"/>
              </a:rPr>
              <a:t>Si noterà che quest'effetto gruppo può avere conseguenze positive soprattutto nel rispetto delle regole elementari di sicurezza. Ma quando è un comportamento inadeguato che è riprodotto per effetto del gruppo, invertire la tendenza è molto complicato, poichè prendere iniziative a favore della sicurezza viene vissuto come rimessa in discussione della regola tacita.</a:t>
            </a:r>
          </a:p>
          <a:p>
            <a:endParaRPr lang="it" dirty="0"/>
          </a:p>
        </p:txBody>
      </p:sp>
      <p:sp>
        <p:nvSpPr>
          <p:cNvPr id="4" name="Espace réservé du numéro de diapositive 3"/>
          <p:cNvSpPr>
            <a:spLocks noGrp="1"/>
          </p:cNvSpPr>
          <p:nvPr>
            <p:ph type="sldNum" sz="quarter" idx="10"/>
          </p:nvPr>
        </p:nvSpPr>
        <p:spPr/>
        <p:txBody>
          <a:bodyPr/>
          <a:lstStyle/>
          <a:p>
            <a:pPr algn="l" rtl="0"/>
            <a:fld id="{80452A67-6C5B-254E-8E51-961EBCEC8394}" type="slidenum">
              <a:rPr/>
              <a:pPr/>
              <a:t>14</a:t>
            </a:fld>
            <a:endParaRPr lang="it" altLang="fr-FR"/>
          </a:p>
        </p:txBody>
      </p:sp>
    </p:spTree>
    <p:extLst>
      <p:ext uri="{BB962C8B-B14F-4D97-AF65-F5344CB8AC3E}">
        <p14:creationId xmlns:p14="http://schemas.microsoft.com/office/powerpoint/2010/main" val="11914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84508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6082A72C-907A-1F49-9E1B-FB91313C1A89}" type="slidenum">
              <a:rPr lang="fr-FR" altLang="fr-FR"/>
              <a:pPr/>
              <a:t>‹N°›</a:t>
            </a:fld>
            <a:endParaRPr lang="fr-FR" altLang="fr-FR"/>
          </a:p>
        </p:txBody>
      </p:sp>
    </p:spTree>
    <p:extLst>
      <p:ext uri="{BB962C8B-B14F-4D97-AF65-F5344CB8AC3E}">
        <p14:creationId xmlns:p14="http://schemas.microsoft.com/office/powerpoint/2010/main" val="166980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altLang="fr-FR" smtClean="0"/>
              <a:t>Kit intégration H3SE - TCG 4.2 – Travail en équipe, relation hiérarchie/EIA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02164524-7C97-8945-A4B0-CAF166782E85}" type="slidenum">
              <a:rPr lang="fr-FR" altLang="fr-FR"/>
              <a:pPr/>
              <a:t>‹N°›</a:t>
            </a:fld>
            <a:endParaRPr lang="fr-FR" altLang="fr-FR"/>
          </a:p>
        </p:txBody>
      </p:sp>
    </p:spTree>
    <p:extLst>
      <p:ext uri="{BB962C8B-B14F-4D97-AF65-F5344CB8AC3E}">
        <p14:creationId xmlns:p14="http://schemas.microsoft.com/office/powerpoint/2010/main" val="210563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4EBE22A4-125D-644D-89C2-C406A352A50F}" type="slidenum">
              <a:rPr lang="fr-FR" altLang="fr-FR"/>
              <a:pPr/>
              <a:t>‹N°›</a:t>
            </a:fld>
            <a:endParaRPr lang="fr-FR" altLang="fr-FR"/>
          </a:p>
        </p:txBody>
      </p:sp>
    </p:spTree>
    <p:extLst>
      <p:ext uri="{BB962C8B-B14F-4D97-AF65-F5344CB8AC3E}">
        <p14:creationId xmlns:p14="http://schemas.microsoft.com/office/powerpoint/2010/main" val="99963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BDEFDC57-D556-614A-9DB5-981CF0580FAF}" type="slidenum">
              <a:rPr lang="fr-FR" altLang="fr-FR"/>
              <a:pPr/>
              <a:t>‹N°›</a:t>
            </a:fld>
            <a:endParaRPr lang="fr-FR" altLang="fr-FR"/>
          </a:p>
        </p:txBody>
      </p:sp>
    </p:spTree>
    <p:extLst>
      <p:ext uri="{BB962C8B-B14F-4D97-AF65-F5344CB8AC3E}">
        <p14:creationId xmlns:p14="http://schemas.microsoft.com/office/powerpoint/2010/main" val="111368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91D48E60-D482-C649-81EE-9C970FD34746}" type="slidenum">
              <a:rPr lang="fr-FR" altLang="fr-FR"/>
              <a:pPr/>
              <a:t>‹N°›</a:t>
            </a:fld>
            <a:endParaRPr lang="fr-FR" altLang="fr-FR"/>
          </a:p>
        </p:txBody>
      </p:sp>
    </p:spTree>
    <p:extLst>
      <p:ext uri="{BB962C8B-B14F-4D97-AF65-F5344CB8AC3E}">
        <p14:creationId xmlns:p14="http://schemas.microsoft.com/office/powerpoint/2010/main" val="1767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A2FB604D-D9C3-6645-8187-1F35B9B27A83}" type="slidenum">
              <a:rPr lang="fr-FR" altLang="fr-FR"/>
              <a:pPr/>
              <a:t>‹N°›</a:t>
            </a:fld>
            <a:endParaRPr lang="fr-FR" altLang="fr-FR"/>
          </a:p>
        </p:txBody>
      </p:sp>
    </p:spTree>
    <p:extLst>
      <p:ext uri="{BB962C8B-B14F-4D97-AF65-F5344CB8AC3E}">
        <p14:creationId xmlns:p14="http://schemas.microsoft.com/office/powerpoint/2010/main" val="5086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950FD7B0-AA3C-0C4A-AC7F-1CD5E3135EE7}" type="slidenum">
              <a:rPr lang="fr-FR" altLang="fr-FR"/>
              <a:pPr/>
              <a:t>‹N°›</a:t>
            </a:fld>
            <a:endParaRPr lang="fr-FR" altLang="fr-FR"/>
          </a:p>
        </p:txBody>
      </p:sp>
    </p:spTree>
    <p:extLst>
      <p:ext uri="{BB962C8B-B14F-4D97-AF65-F5344CB8AC3E}">
        <p14:creationId xmlns:p14="http://schemas.microsoft.com/office/powerpoint/2010/main" val="2506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2DE65293-B7FB-4D4D-85BE-77E2A57E09E3}" type="slidenum">
              <a:rPr lang="fr-FR" altLang="fr-FR"/>
              <a:pPr/>
              <a:t>‹N°›</a:t>
            </a:fld>
            <a:endParaRPr lang="fr-FR" altLang="fr-FR"/>
          </a:p>
        </p:txBody>
      </p:sp>
    </p:spTree>
    <p:extLst>
      <p:ext uri="{BB962C8B-B14F-4D97-AF65-F5344CB8AC3E}">
        <p14:creationId xmlns:p14="http://schemas.microsoft.com/office/powerpoint/2010/main" val="72831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29B0EA38-C34A-6248-BF0F-2D26C5354A38}" type="slidenum">
              <a:rPr lang="fr-FR" altLang="fr-FR"/>
              <a:pPr/>
              <a:t>‹N°›</a:t>
            </a:fld>
            <a:endParaRPr lang="fr-FR" altLang="fr-FR"/>
          </a:p>
        </p:txBody>
      </p:sp>
    </p:spTree>
    <p:extLst>
      <p:ext uri="{BB962C8B-B14F-4D97-AF65-F5344CB8AC3E}">
        <p14:creationId xmlns:p14="http://schemas.microsoft.com/office/powerpoint/2010/main" val="1545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altLang="fr-FR" smtClean="0"/>
              <a:t>Kit intégration H3SE - TCG 4.2 – Travail en équipe, relation hiérarchie/EIA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5C7BD7A6-31B9-0D41-921F-8AA046391265}"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teriel/L_union_fait_la_Forc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it"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it" b="1" i="0" u="none" baseline="0">
                <a:ea typeface="+mj-ea"/>
              </a:rPr>
              <a:t>Lavoro di squadra,</a:t>
            </a:r>
            <a:r>
              <a:rPr lang="it">
                <a:ea typeface="+mj-ea"/>
              </a:rPr>
              <a:t/>
            </a:r>
            <a:br>
              <a:rPr lang="it">
                <a:ea typeface="+mj-ea"/>
              </a:rPr>
            </a:br>
            <a:r>
              <a:rPr lang="it" b="1" i="0" u="none" baseline="0">
                <a:ea typeface="+mj-ea"/>
              </a:rPr>
              <a:t>rapporto coi superiori/eia</a:t>
            </a:r>
            <a:endParaRPr lang="it"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it" b="0" i="0" u="none" baseline="0">
                <a:cs typeface="Arial" charset="0"/>
              </a:rPr>
              <a:t>Kit di inserimento H3SE</a:t>
            </a:r>
          </a:p>
          <a:p>
            <a:pPr algn="l" rtl="0" eaLnBrk="1" hangingPunct="1"/>
            <a:r>
              <a:rPr lang="it" b="0" i="0" u="none" baseline="0">
                <a:cs typeface="Arial" charset="0"/>
              </a:rPr>
              <a:t>Modulo TCG 4.2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fld id="{02164524-7C97-8945-A4B0-CAF166782E85}" type="slidenum">
              <a:rPr/>
              <a:pPr/>
              <a:t>10</a:t>
            </a:fld>
            <a:endParaRPr lang="it" altLang="fr-FR"/>
          </a:p>
        </p:txBody>
      </p:sp>
      <p:sp>
        <p:nvSpPr>
          <p:cNvPr id="6" name="Right Arrow 80"/>
          <p:cNvSpPr/>
          <p:nvPr/>
        </p:nvSpPr>
        <p:spPr bwMode="auto">
          <a:xfrm rot="10800000">
            <a:off x="5429257" y="4500570"/>
            <a:ext cx="571504" cy="357190"/>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pic>
        <p:nvPicPr>
          <p:cNvPr id="7" name="Picture 9" descr="monkey1.jpg"/>
          <p:cNvPicPr>
            <a:picLocks noChangeAspect="1"/>
          </p:cNvPicPr>
          <p:nvPr/>
        </p:nvPicPr>
        <p:blipFill>
          <a:blip r:embed="rId2" cstate="print"/>
          <a:stretch>
            <a:fillRect/>
          </a:stretch>
        </p:blipFill>
        <p:spPr>
          <a:xfrm>
            <a:off x="2566116" y="5209330"/>
            <a:ext cx="720000" cy="720000"/>
          </a:xfrm>
          <a:prstGeom prst="rect">
            <a:avLst/>
          </a:prstGeom>
        </p:spPr>
      </p:pic>
      <p:grpSp>
        <p:nvGrpSpPr>
          <p:cNvPr id="8" name="Group 44"/>
          <p:cNvGrpSpPr/>
          <p:nvPr/>
        </p:nvGrpSpPr>
        <p:grpSpPr>
          <a:xfrm rot="7823472">
            <a:off x="1435300" y="4341849"/>
            <a:ext cx="3479258" cy="312091"/>
            <a:chOff x="1071538" y="2310819"/>
            <a:chExt cx="3479258" cy="312091"/>
          </a:xfrm>
        </p:grpSpPr>
        <p:sp>
          <p:nvSpPr>
            <p:cNvPr id="9" name="Rectangle 8"/>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grpSp>
      <p:sp>
        <p:nvSpPr>
          <p:cNvPr id="33"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Una delle scimmie "esperte" viene sostituita da una nuova scimmia che non ha ancora avuto la notizia "del modo in cui succede"</a:t>
            </a:r>
          </a:p>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La nuova scimmia si affretta a salire sulla scala per prendere la banana.</a:t>
            </a:r>
            <a:endParaRPr lang="it" sz="1400" b="1" dirty="0">
              <a:latin typeface="+mn-lt"/>
            </a:endParaRPr>
          </a:p>
        </p:txBody>
      </p:sp>
      <p:pic>
        <p:nvPicPr>
          <p:cNvPr id="34"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pic>
        <p:nvPicPr>
          <p:cNvPr id="35" name="Picture 15" descr="monkey1.jpg"/>
          <p:cNvPicPr>
            <a:picLocks noChangeAspect="1"/>
          </p:cNvPicPr>
          <p:nvPr/>
        </p:nvPicPr>
        <p:blipFill>
          <a:blip r:embed="rId2" cstate="print"/>
          <a:stretch>
            <a:fillRect/>
          </a:stretch>
        </p:blipFill>
        <p:spPr>
          <a:xfrm>
            <a:off x="3351934" y="4857760"/>
            <a:ext cx="720000" cy="720000"/>
          </a:xfrm>
          <a:prstGeom prst="rect">
            <a:avLst/>
          </a:prstGeom>
        </p:spPr>
      </p:pic>
      <p:pic>
        <p:nvPicPr>
          <p:cNvPr id="36" name="Picture 16" descr="monkey1.jpg"/>
          <p:cNvPicPr>
            <a:picLocks noChangeAspect="1"/>
          </p:cNvPicPr>
          <p:nvPr/>
        </p:nvPicPr>
        <p:blipFill>
          <a:blip r:embed="rId2" cstate="print"/>
          <a:stretch>
            <a:fillRect/>
          </a:stretch>
        </p:blipFill>
        <p:spPr>
          <a:xfrm>
            <a:off x="3994876" y="5143512"/>
            <a:ext cx="720000" cy="720000"/>
          </a:xfrm>
          <a:prstGeom prst="rect">
            <a:avLst/>
          </a:prstGeom>
        </p:spPr>
      </p:pic>
      <p:pic>
        <p:nvPicPr>
          <p:cNvPr id="37" name="Picture 17" descr="monkey1.jpg"/>
          <p:cNvPicPr>
            <a:picLocks noChangeAspect="1"/>
          </p:cNvPicPr>
          <p:nvPr/>
        </p:nvPicPr>
        <p:blipFill>
          <a:blip r:embed="rId2" cstate="print"/>
          <a:stretch>
            <a:fillRect/>
          </a:stretch>
        </p:blipFill>
        <p:spPr>
          <a:xfrm>
            <a:off x="4709256" y="4857760"/>
            <a:ext cx="720000" cy="720000"/>
          </a:xfrm>
          <a:prstGeom prst="rect">
            <a:avLst/>
          </a:prstGeom>
        </p:spPr>
      </p:pic>
      <p:pic>
        <p:nvPicPr>
          <p:cNvPr id="38" name="Picture 18" descr="monkey1.jpg"/>
          <p:cNvPicPr>
            <a:picLocks noChangeAspect="1"/>
          </p:cNvPicPr>
          <p:nvPr/>
        </p:nvPicPr>
        <p:blipFill>
          <a:blip r:embed="rId2" cstate="print"/>
          <a:stretch>
            <a:fillRect/>
          </a:stretch>
        </p:blipFill>
        <p:spPr>
          <a:xfrm>
            <a:off x="5566512" y="5143512"/>
            <a:ext cx="720000" cy="720000"/>
          </a:xfrm>
          <a:prstGeom prst="rect">
            <a:avLst/>
          </a:prstGeom>
        </p:spPr>
      </p:pic>
      <p:sp>
        <p:nvSpPr>
          <p:cNvPr id="39" name="Rectangle 38"/>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7"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pic>
        <p:nvPicPr>
          <p:cNvPr id="58" name="Picture 76" descr="monkey2.jpg"/>
          <p:cNvPicPr>
            <a:picLocks noChangeAspect="1"/>
          </p:cNvPicPr>
          <p:nvPr/>
        </p:nvPicPr>
        <p:blipFill>
          <a:blip r:embed="rId7" cstate="print">
            <a:duotone>
              <a:schemeClr val="accent4">
                <a:shade val="45000"/>
                <a:satMod val="135000"/>
              </a:schemeClr>
              <a:prstClr val="white"/>
            </a:duotone>
          </a:blip>
          <a:stretch>
            <a:fillRect/>
          </a:stretch>
        </p:blipFill>
        <p:spPr>
          <a:xfrm>
            <a:off x="6072198" y="4286256"/>
            <a:ext cx="571504" cy="833724"/>
          </a:xfrm>
          <a:prstGeom prst="rect">
            <a:avLst/>
          </a:prstGeom>
        </p:spPr>
      </p:pic>
      <p:sp>
        <p:nvSpPr>
          <p:cNvPr id="59" name="TextBox 77"/>
          <p:cNvSpPr txBox="1"/>
          <p:nvPr/>
        </p:nvSpPr>
        <p:spPr>
          <a:xfrm rot="16200000">
            <a:off x="-999034" y="4570878"/>
            <a:ext cx="2571768" cy="430887"/>
          </a:xfrm>
          <a:prstGeom prst="rect">
            <a:avLst/>
          </a:prstGeom>
          <a:noFill/>
        </p:spPr>
        <p:txBody>
          <a:bodyPr wrap="square" rtlCol="0">
            <a:spAutoFit/>
          </a:bodyPr>
          <a:lstStyle/>
          <a:p>
            <a:pPr algn="l" rtl="0"/>
            <a:r>
              <a:rPr lang="it" sz="1100" b="0" i="0" u="none" baseline="0">
                <a:latin typeface="Calibri" pitchFamily="34" charset="0"/>
              </a:rPr>
              <a:t>Rif.: Dott. H. Harlow</a:t>
            </a:r>
          </a:p>
          <a:p>
            <a:pPr algn="l" rtl="0"/>
            <a:r>
              <a:rPr lang="it" sz="1100" b="0" i="0" u="none" baseline="0">
                <a:latin typeface="Calibri" pitchFamily="34" charset="0"/>
              </a:rPr>
              <a:t>University of Wisconsin - Madison</a:t>
            </a:r>
            <a:endParaRPr lang="it" sz="1100" dirty="0">
              <a:latin typeface="Calibri" pitchFamily="34" charset="0"/>
            </a:endParaRPr>
          </a:p>
        </p:txBody>
      </p:sp>
      <p:sp>
        <p:nvSpPr>
          <p:cNvPr id="60" name="Right Arrow 79"/>
          <p:cNvSpPr/>
          <p:nvPr/>
        </p:nvSpPr>
        <p:spPr bwMode="auto">
          <a:xfrm>
            <a:off x="6429388" y="5357826"/>
            <a:ext cx="571504" cy="357190"/>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63" name="Titre 1"/>
          <p:cNvSpPr>
            <a:spLocks noGrp="1"/>
          </p:cNvSpPr>
          <p:nvPr>
            <p:ph type="title"/>
          </p:nvPr>
        </p:nvSpPr>
        <p:spPr>
          <a:xfrm>
            <a:off x="457200" y="274638"/>
            <a:ext cx="8218488" cy="635000"/>
          </a:xfrm>
        </p:spPr>
        <p:txBody>
          <a:bodyPr/>
          <a:lstStyle/>
          <a:p>
            <a:pPr algn="l" rtl="0"/>
            <a:r>
              <a:rPr lang="it" b="1" i="0" u="none" baseline="0"/>
              <a:t>Esperimento della banana</a:t>
            </a:r>
            <a:endParaRPr lang="it" dirty="0"/>
          </a:p>
        </p:txBody>
      </p:sp>
      <p:sp>
        <p:nvSpPr>
          <p:cNvPr id="61"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135636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fld id="{02164524-7C97-8945-A4B0-CAF166782E85}" type="slidenum">
              <a:rPr/>
              <a:pPr/>
              <a:t>11</a:t>
            </a:fld>
            <a:endParaRPr lang="it" altLang="fr-FR"/>
          </a:p>
        </p:txBody>
      </p:sp>
      <p:pic>
        <p:nvPicPr>
          <p:cNvPr id="6" name="Picture 16" descr="monkey1.jpg"/>
          <p:cNvPicPr>
            <a:picLocks noChangeAspect="1"/>
          </p:cNvPicPr>
          <p:nvPr/>
        </p:nvPicPr>
        <p:blipFill>
          <a:blip r:embed="rId2" cstate="print"/>
          <a:stretch>
            <a:fillRect/>
          </a:stretch>
        </p:blipFill>
        <p:spPr>
          <a:xfrm>
            <a:off x="2566116" y="5143512"/>
            <a:ext cx="720000" cy="720000"/>
          </a:xfrm>
          <a:prstGeom prst="rect">
            <a:avLst/>
          </a:prstGeom>
        </p:spPr>
      </p:pic>
      <p:pic>
        <p:nvPicPr>
          <p:cNvPr id="7" name="Picture 15" descr="monkey1.jpg"/>
          <p:cNvPicPr>
            <a:picLocks noChangeAspect="1"/>
          </p:cNvPicPr>
          <p:nvPr/>
        </p:nvPicPr>
        <p:blipFill>
          <a:blip r:embed="rId2" cstate="print"/>
          <a:stretch>
            <a:fillRect/>
          </a:stretch>
        </p:blipFill>
        <p:spPr>
          <a:xfrm>
            <a:off x="1857356" y="5137892"/>
            <a:ext cx="720000" cy="720000"/>
          </a:xfrm>
          <a:prstGeom prst="rect">
            <a:avLst/>
          </a:prstGeom>
        </p:spPr>
      </p:pic>
      <p:pic>
        <p:nvPicPr>
          <p:cNvPr id="8"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428860" y="4286256"/>
            <a:ext cx="571504" cy="833724"/>
          </a:xfrm>
          <a:prstGeom prst="rect">
            <a:avLst/>
          </a:prstGeom>
        </p:spPr>
      </p:pic>
      <p:grpSp>
        <p:nvGrpSpPr>
          <p:cNvPr id="9" name="Group 44"/>
          <p:cNvGrpSpPr/>
          <p:nvPr/>
        </p:nvGrpSpPr>
        <p:grpSpPr>
          <a:xfrm rot="7823472">
            <a:off x="1435300" y="4341849"/>
            <a:ext cx="3479258" cy="312091"/>
            <a:chOff x="1071538" y="2310819"/>
            <a:chExt cx="3479258" cy="312091"/>
          </a:xfrm>
        </p:grpSpPr>
        <p:sp>
          <p:nvSpPr>
            <p:cNvPr id="10" name="Rectangle 9"/>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grpSp>
      <p:sp>
        <p:nvSpPr>
          <p:cNvPr id="34"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Appena questa scimmia prova a salire sulla scala, le altre scimmie, che temono di farsi spruzzare, gli impediscono di salire.</a:t>
            </a:r>
          </a:p>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Non c’è stato bisogno di spruzzarla perché la nuova scimmia capisca che non si deve salire su questa scala e che può scordarsi la banana.</a:t>
            </a:r>
          </a:p>
        </p:txBody>
      </p:sp>
      <p:pic>
        <p:nvPicPr>
          <p:cNvPr id="35"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pic>
        <p:nvPicPr>
          <p:cNvPr id="36" name="Picture 17" descr="monkey1.jpg"/>
          <p:cNvPicPr>
            <a:picLocks noChangeAspect="1"/>
          </p:cNvPicPr>
          <p:nvPr/>
        </p:nvPicPr>
        <p:blipFill>
          <a:blip r:embed="rId2" cstate="print"/>
          <a:stretch>
            <a:fillRect/>
          </a:stretch>
        </p:blipFill>
        <p:spPr>
          <a:xfrm>
            <a:off x="3280496" y="5209330"/>
            <a:ext cx="720000" cy="720000"/>
          </a:xfrm>
          <a:prstGeom prst="rect">
            <a:avLst/>
          </a:prstGeom>
        </p:spPr>
      </p:pic>
      <p:pic>
        <p:nvPicPr>
          <p:cNvPr id="37" name="Picture 18" descr="monkey1.jpg"/>
          <p:cNvPicPr>
            <a:picLocks noChangeAspect="1"/>
          </p:cNvPicPr>
          <p:nvPr/>
        </p:nvPicPr>
        <p:blipFill>
          <a:blip r:embed="rId2" cstate="print"/>
          <a:stretch>
            <a:fillRect/>
          </a:stretch>
        </p:blipFill>
        <p:spPr>
          <a:xfrm>
            <a:off x="1571604" y="4429132"/>
            <a:ext cx="720000" cy="720000"/>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it" sz="1100" b="0" i="0" u="none" baseline="0">
                <a:latin typeface="Calibri" pitchFamily="34" charset="0"/>
              </a:rPr>
              <a:t>Rif.: Dott. H. Harlow</a:t>
            </a:r>
          </a:p>
          <a:p>
            <a:pPr algn="l" rtl="0"/>
            <a:r>
              <a:rPr lang="it" sz="1100" b="0" i="0" u="none" baseline="0">
                <a:latin typeface="Calibri" pitchFamily="34" charset="0"/>
              </a:rPr>
              <a:t>University of Wisconsin - Madison</a:t>
            </a:r>
            <a:endParaRPr lang="it"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it" b="1" i="0" u="none" baseline="0"/>
              <a:t>Esperimento della banana</a:t>
            </a:r>
            <a:endParaRPr lang="it"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121550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fld id="{02164524-7C97-8945-A4B0-CAF166782E85}" type="slidenum">
              <a:rPr/>
              <a:pPr/>
              <a:t>12</a:t>
            </a:fld>
            <a:endParaRPr lang="it" altLang="fr-FR"/>
          </a:p>
        </p:txBody>
      </p:sp>
      <p:pic>
        <p:nvPicPr>
          <p:cNvPr id="6" name="Picture 79"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2786050" y="5072074"/>
            <a:ext cx="571504" cy="833724"/>
          </a:xfrm>
          <a:prstGeom prst="rect">
            <a:avLst/>
          </a:prstGeom>
        </p:spPr>
      </p:pic>
      <p:pic>
        <p:nvPicPr>
          <p:cNvPr id="7" name="Picture 78"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3500430" y="4786322"/>
            <a:ext cx="571504" cy="833724"/>
          </a:xfrm>
          <a:prstGeom prst="rect">
            <a:avLst/>
          </a:prstGeom>
        </p:spPr>
      </p:pic>
      <p:pic>
        <p:nvPicPr>
          <p:cNvPr id="8" name="Picture 80"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5286380" y="5000636"/>
            <a:ext cx="571504" cy="833724"/>
          </a:xfrm>
          <a:prstGeom prst="rect">
            <a:avLst/>
          </a:prstGeom>
        </p:spPr>
      </p:pic>
      <p:pic>
        <p:nvPicPr>
          <p:cNvPr id="9" name="Picture 71"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214810" y="5000636"/>
            <a:ext cx="571504" cy="833724"/>
          </a:xfrm>
          <a:prstGeom prst="rect">
            <a:avLst/>
          </a:prstGeom>
        </p:spPr>
      </p:pic>
      <p:pic>
        <p:nvPicPr>
          <p:cNvPr id="10" name="Picture 76"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714876" y="4714884"/>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just" rtl="0" eaLnBrk="1" hangingPunct="1">
              <a:spcBef>
                <a:spcPts val="300"/>
              </a:spcBef>
              <a:spcAft>
                <a:spcPts val="300"/>
              </a:spcAft>
              <a:buClr>
                <a:srgbClr val="A90025"/>
              </a:buClr>
              <a:buSzPct val="120000"/>
              <a:buFont typeface="Lucida Grande" charset="0"/>
              <a:buChar char="●"/>
            </a:pPr>
            <a:r>
              <a:rPr lang="it" sz="1400" b="1" i="0" u="none" baseline="0">
                <a:latin typeface="+mn-lt"/>
              </a:rPr>
              <a:t>Una per volta, le cinque scimmie originali (che erano state bagnate) vengono sostituite.</a:t>
            </a:r>
          </a:p>
          <a:p>
            <a:pPr marL="285750" indent="-285750" algn="just" rtl="0" eaLnBrk="1" hangingPunct="1">
              <a:spcBef>
                <a:spcPts val="300"/>
              </a:spcBef>
              <a:spcAft>
                <a:spcPts val="300"/>
              </a:spcAft>
              <a:buClr>
                <a:srgbClr val="A90025"/>
              </a:buClr>
              <a:buSzPct val="120000"/>
              <a:buFont typeface="Lucida Grande" charset="0"/>
              <a:buChar char="●"/>
            </a:pPr>
            <a:r>
              <a:rPr lang="it" sz="1400" b="1" i="0" u="none" baseline="0">
                <a:latin typeface="+mn-lt"/>
              </a:rPr>
              <a:t>Lo scenario viene ripetuto con ogni nuova scimmia, fino a che non ne resta nessuna che ha sperimentato l'acqua fredda.</a:t>
            </a:r>
          </a:p>
        </p:txBody>
      </p:sp>
      <p:pic>
        <p:nvPicPr>
          <p:cNvPr id="37"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it" sz="1100" b="0" i="0" u="none" baseline="0">
                <a:latin typeface="Calibri" pitchFamily="34" charset="0"/>
              </a:rPr>
              <a:t>Rif.: Dott. H. Harlow</a:t>
            </a:r>
          </a:p>
          <a:p>
            <a:pPr algn="l" rtl="0"/>
            <a:r>
              <a:rPr lang="it" sz="1100" b="0" i="0" u="none" baseline="0">
                <a:latin typeface="Calibri" pitchFamily="34" charset="0"/>
              </a:rPr>
              <a:t>University of Wisconsin - Madison</a:t>
            </a:r>
            <a:endParaRPr lang="it"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it" b="1" i="0" u="none" baseline="0"/>
              <a:t>Esperimento della banana</a:t>
            </a:r>
            <a:endParaRPr lang="it"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52746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fld id="{02164524-7C97-8945-A4B0-CAF166782E85}" type="slidenum">
              <a:rPr/>
              <a:pPr/>
              <a:t>13</a:t>
            </a:fld>
            <a:endParaRPr lang="it" altLang="fr-FR"/>
          </a:p>
        </p:txBody>
      </p:sp>
      <p:pic>
        <p:nvPicPr>
          <p:cNvPr id="6" name="Picture 81" descr="monkey7.jpg"/>
          <p:cNvPicPr>
            <a:picLocks noChangeAspect="1"/>
          </p:cNvPicPr>
          <p:nvPr/>
        </p:nvPicPr>
        <p:blipFill>
          <a:blip r:embed="rId2" cstate="print">
            <a:duotone>
              <a:schemeClr val="accent3">
                <a:shade val="45000"/>
                <a:satMod val="135000"/>
              </a:schemeClr>
              <a:prstClr val="white"/>
            </a:duotone>
          </a:blip>
          <a:stretch>
            <a:fillRect/>
          </a:stretch>
        </p:blipFill>
        <p:spPr>
          <a:xfrm>
            <a:off x="2214546" y="4032254"/>
            <a:ext cx="857256" cy="896944"/>
          </a:xfrm>
          <a:prstGeom prst="rect">
            <a:avLst/>
          </a:prstGeom>
        </p:spPr>
      </p:pic>
      <p:pic>
        <p:nvPicPr>
          <p:cNvPr id="7" name="Picture 79"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571736" y="5072074"/>
            <a:ext cx="571504" cy="833724"/>
          </a:xfrm>
          <a:prstGeom prst="rect">
            <a:avLst/>
          </a:prstGeom>
        </p:spPr>
      </p:pic>
      <p:pic>
        <p:nvPicPr>
          <p:cNvPr id="8" name="Picture 78"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143240" y="4786322"/>
            <a:ext cx="571504" cy="833724"/>
          </a:xfrm>
          <a:prstGeom prst="rect">
            <a:avLst/>
          </a:prstGeom>
        </p:spPr>
      </p:pic>
      <p:pic>
        <p:nvPicPr>
          <p:cNvPr id="9" name="Picture 71"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571868" y="5072074"/>
            <a:ext cx="571504" cy="833724"/>
          </a:xfrm>
          <a:prstGeom prst="rect">
            <a:avLst/>
          </a:prstGeom>
        </p:spPr>
      </p:pic>
      <p:pic>
        <p:nvPicPr>
          <p:cNvPr id="10"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1928794" y="4500570"/>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Una di queste scimmie "di seconda generazione" viene sostituita a sua volta, e lo scenario si ripete nuovamente.</a:t>
            </a:r>
          </a:p>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Senza comprensione diretta della ragione per la quale la scala non doveva essere utilizzata, tutte le scimmie erano diventate "custodi" della </a:t>
            </a:r>
            <a:r>
              <a:rPr lang="it" sz="1400" b="1" i="0" u="none" baseline="0"/>
              <a:t>“regola”.</a:t>
            </a:r>
            <a:endParaRPr lang="it"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it" sz="1100" b="0" i="0" u="none" baseline="0">
                <a:latin typeface="Calibri" pitchFamily="34" charset="0"/>
              </a:rPr>
              <a:t>Rif.: Dott. H. Harlow</a:t>
            </a:r>
          </a:p>
          <a:p>
            <a:pPr algn="l" rtl="0"/>
            <a:r>
              <a:rPr lang="it" sz="1100" b="0" i="0" u="none" baseline="0">
                <a:latin typeface="Calibri" pitchFamily="34" charset="0"/>
              </a:rPr>
              <a:t>University of Wisconsin - Madison</a:t>
            </a:r>
            <a:endParaRPr lang="it"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it" b="1" i="0" u="none" baseline="0"/>
              <a:t>Esperimento della banana</a:t>
            </a:r>
            <a:endParaRPr lang="it"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214004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fld id="{02164524-7C97-8945-A4B0-CAF166782E85}" type="slidenum">
              <a:rPr/>
              <a:pPr/>
              <a:t>14</a:t>
            </a:fld>
            <a:endParaRPr lang="it" altLang="fr-FR"/>
          </a:p>
        </p:txBody>
      </p:sp>
      <p:pic>
        <p:nvPicPr>
          <p:cNvPr id="6" name="Picture 83"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5000628" y="5000636"/>
            <a:ext cx="857256" cy="896944"/>
          </a:xfrm>
          <a:prstGeom prst="rect">
            <a:avLst/>
          </a:prstGeom>
        </p:spPr>
      </p:pic>
      <p:pic>
        <p:nvPicPr>
          <p:cNvPr id="7" name="Picture 82"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4214810" y="4857760"/>
            <a:ext cx="857256" cy="896944"/>
          </a:xfrm>
          <a:prstGeom prst="rect">
            <a:avLst/>
          </a:prstGeom>
        </p:spPr>
      </p:pic>
      <p:pic>
        <p:nvPicPr>
          <p:cNvPr id="8" name="Picture 80"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3357554" y="5032386"/>
            <a:ext cx="857256" cy="896944"/>
          </a:xfrm>
          <a:prstGeom prst="rect">
            <a:avLst/>
          </a:prstGeom>
        </p:spPr>
      </p:pic>
      <p:pic>
        <p:nvPicPr>
          <p:cNvPr id="9" name="Picture 87"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1714480" y="5032386"/>
            <a:ext cx="857256" cy="896944"/>
          </a:xfrm>
          <a:prstGeom prst="rect">
            <a:avLst/>
          </a:prstGeom>
        </p:spPr>
      </p:pic>
      <p:pic>
        <p:nvPicPr>
          <p:cNvPr id="10" name="Picture 81"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2571736" y="5000636"/>
            <a:ext cx="857256" cy="89694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192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Chiamiamo questo atteggiamento "coscienza collettiva", "il modo in cui abbiamo sempre fatto", "il modo in cui le cose avvengono qui"</a:t>
            </a:r>
          </a:p>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Nel nostro mondo, i risultati sono gli stessi:</a:t>
            </a:r>
          </a:p>
          <a:p>
            <a:pPr marL="447675" lvl="1" indent="-180975" algn="l" defTabSz="533400" rtl="0" eaLnBrk="1" hangingPunct="1">
              <a:spcBef>
                <a:spcPts val="300"/>
              </a:spcBef>
              <a:spcAft>
                <a:spcPts val="300"/>
              </a:spcAft>
              <a:buClr>
                <a:srgbClr val="A90025"/>
              </a:buClr>
              <a:buSzPct val="120000"/>
              <a:buFont typeface="Lucida Grande" charset="0"/>
              <a:buChar char="-"/>
            </a:pPr>
            <a:r>
              <a:rPr lang="it" sz="1400" b="1" i="0" u="none" baseline="0">
                <a:latin typeface="+mn-lt"/>
              </a:rPr>
              <a:t>Diffusione di cattive abitudini, condizionamento negativo, repressione di qualsiasi rimessa in discussione… possono essere molto frustranti per chiunque provi ad iniziare un cambiamento positivo, in particolare quando si tratta di comportamenti.</a:t>
            </a:r>
            <a:endParaRPr lang="it"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7" name="Titre 1"/>
          <p:cNvSpPr>
            <a:spLocks noGrp="1"/>
          </p:cNvSpPr>
          <p:nvPr>
            <p:ph type="title"/>
          </p:nvPr>
        </p:nvSpPr>
        <p:spPr>
          <a:xfrm>
            <a:off x="457200" y="274638"/>
            <a:ext cx="8218488" cy="635000"/>
          </a:xfrm>
        </p:spPr>
        <p:txBody>
          <a:bodyPr/>
          <a:lstStyle/>
          <a:p>
            <a:pPr algn="l" rtl="0"/>
            <a:r>
              <a:rPr lang="it" b="1" i="0" u="none" baseline="0"/>
              <a:t>Esperimento della banana</a:t>
            </a:r>
            <a:endParaRPr lang="it" dirty="0"/>
          </a:p>
        </p:txBody>
      </p:sp>
      <p:sp>
        <p:nvSpPr>
          <p:cNvPr id="58" name="TextBox 77"/>
          <p:cNvSpPr txBox="1"/>
          <p:nvPr/>
        </p:nvSpPr>
        <p:spPr>
          <a:xfrm rot="16200000">
            <a:off x="-999034" y="4570878"/>
            <a:ext cx="2571768" cy="430887"/>
          </a:xfrm>
          <a:prstGeom prst="rect">
            <a:avLst/>
          </a:prstGeom>
          <a:noFill/>
        </p:spPr>
        <p:txBody>
          <a:bodyPr wrap="square" rtlCol="0">
            <a:spAutoFit/>
          </a:bodyPr>
          <a:lstStyle/>
          <a:p>
            <a:pPr algn="l" rtl="0"/>
            <a:r>
              <a:rPr lang="it" sz="1100" b="0" i="0" u="none" baseline="0">
                <a:latin typeface="Calibri" pitchFamily="34" charset="0"/>
              </a:rPr>
              <a:t>Rif.: Dott. H. Harlow</a:t>
            </a:r>
          </a:p>
          <a:p>
            <a:pPr algn="l" rtl="0"/>
            <a:r>
              <a:rPr lang="it" sz="1100" b="0" i="0" u="none" baseline="0">
                <a:latin typeface="Calibri" pitchFamily="34" charset="0"/>
              </a:rPr>
              <a:t>University of Wisconsin - Madison</a:t>
            </a:r>
            <a:endParaRPr lang="it" sz="1100" dirty="0">
              <a:latin typeface="Calibri" pitchFamily="34" charset="0"/>
            </a:endParaRPr>
          </a:p>
        </p:txBody>
      </p:sp>
      <p:sp>
        <p:nvSpPr>
          <p:cNvPr id="59"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158704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it" b="1" i="0" u="none" baseline="0"/>
              <a:t>RIUNIONE DI LANCIO</a:t>
            </a:r>
            <a:endParaRPr lang="it" dirty="0"/>
          </a:p>
        </p:txBody>
      </p:sp>
      <p:sp>
        <p:nvSpPr>
          <p:cNvPr id="5" name="Espace réservé du numéro de diapositive 4"/>
          <p:cNvSpPr>
            <a:spLocks noGrp="1"/>
          </p:cNvSpPr>
          <p:nvPr>
            <p:ph type="sldNum" sz="quarter" idx="14"/>
          </p:nvPr>
        </p:nvSpPr>
        <p:spPr/>
        <p:txBody>
          <a:bodyPr/>
          <a:lstStyle/>
          <a:p>
            <a:pPr algn="r" rtl="0"/>
            <a:fld id="{02164524-7C97-8945-A4B0-CAF166782E85}" type="slidenum">
              <a:rPr/>
              <a:pPr/>
              <a:t>15</a:t>
            </a:fld>
            <a:endParaRPr lang="it" altLang="fr-FR"/>
          </a:p>
        </p:txBody>
      </p:sp>
      <p:pic>
        <p:nvPicPr>
          <p:cNvPr id="6" name="Image 5"/>
          <p:cNvPicPr>
            <a:picLocks noChangeAspect="1"/>
          </p:cNvPicPr>
          <p:nvPr/>
        </p:nvPicPr>
        <p:blipFill>
          <a:blip r:embed="rId2"/>
          <a:stretch>
            <a:fillRect/>
          </a:stretch>
        </p:blipFill>
        <p:spPr>
          <a:xfrm>
            <a:off x="2411760" y="1844824"/>
            <a:ext cx="4667510" cy="2880000"/>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484966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it" b="1" i="0" u="none" baseline="0"/>
              <a:t>Cosa ci si attende dal manager</a:t>
            </a:r>
            <a:endParaRPr lang="it" dirty="0"/>
          </a:p>
        </p:txBody>
      </p:sp>
      <p:sp>
        <p:nvSpPr>
          <p:cNvPr id="3" name="Espace réservé du texte 2"/>
          <p:cNvSpPr>
            <a:spLocks noGrp="1"/>
          </p:cNvSpPr>
          <p:nvPr>
            <p:ph type="body" sz="quarter" idx="12"/>
          </p:nvPr>
        </p:nvSpPr>
        <p:spPr/>
        <p:txBody>
          <a:bodyPr/>
          <a:lstStyle/>
          <a:p>
            <a:pPr marL="0" indent="0" algn="just" rtl="0">
              <a:buNone/>
            </a:pPr>
            <a:r>
              <a:rPr lang="it" b="1" i="0" u="none" baseline="0"/>
              <a:t>Abbinare i messaggi alle pratiche:</a:t>
            </a:r>
            <a:endParaRPr lang="it" dirty="0"/>
          </a:p>
          <a:p>
            <a:pPr lvl="0" algn="just" rtl="0"/>
            <a:r>
              <a:rPr lang="it" b="0" i="0" u="none" baseline="0"/>
              <a:t>Collegare gli atti alle parole.</a:t>
            </a:r>
            <a:endParaRPr lang="it" dirty="0"/>
          </a:p>
          <a:p>
            <a:pPr lvl="0" algn="just" rtl="0"/>
            <a:r>
              <a:rPr lang="it" b="0" i="0" u="none" baseline="0"/>
              <a:t>Fornire un reale feedback sulle azioni decise.</a:t>
            </a:r>
            <a:endParaRPr lang="it" dirty="0"/>
          </a:p>
          <a:p>
            <a:pPr lvl="0" algn="just" rtl="0"/>
            <a:r>
              <a:rPr lang="it" b="0" i="0" u="none" baseline="0"/>
              <a:t>Incoraggiare le segnalazioni in caso di situazioni a rischio.</a:t>
            </a:r>
            <a:endParaRPr lang="it" dirty="0"/>
          </a:p>
          <a:p>
            <a:pPr lvl="0" algn="just" rtl="0"/>
            <a:r>
              <a:rPr lang="it" b="0" i="0" u="none" baseline="0"/>
              <a:t>Dare ascolto alle ditte appaltatrici e ai rappresentanti del personale. </a:t>
            </a:r>
          </a:p>
          <a:p>
            <a:pPr lvl="0" algn="just" rtl="0"/>
            <a:r>
              <a:rPr lang="it" b="0" i="0" u="none" baseline="0"/>
              <a:t>Aprire il dibattito sulle contraddizioni tra le regole e le istruzioni.</a:t>
            </a:r>
            <a:endParaRPr lang="it" dirty="0"/>
          </a:p>
          <a:p>
            <a:pPr algn="just" rtl="0"/>
            <a:r>
              <a:rPr lang="it" b="0" i="0" u="none" baseline="0"/>
              <a:t>Lasciare che tutti si esprimano.</a:t>
            </a:r>
            <a:endParaRPr lang="it" dirty="0"/>
          </a:p>
          <a:p>
            <a:pPr algn="just" rtl="0"/>
            <a:r>
              <a:rPr lang="it" b="0" i="0" u="none" baseline="0"/>
              <a:t>Assicurarsi di spiegare in caso di dubbio di qualcuno.</a:t>
            </a:r>
          </a:p>
          <a:p>
            <a:pPr algn="just" rtl="0"/>
            <a:r>
              <a:rPr lang="it" b="0" i="0" u="none" baseline="0"/>
              <a:t>Pronunciarsi in caso di situazione da arbitrare.</a:t>
            </a:r>
            <a:endParaRPr lang="it" b="1" dirty="0"/>
          </a:p>
          <a:p>
            <a:pPr lvl="0" algn="just" rtl="0"/>
            <a:r>
              <a:rPr lang="it" b="0" i="0" u="none" baseline="0"/>
              <a:t>Tenere conto della realtà del posto nella definizione dei compiti </a:t>
            </a:r>
          </a:p>
          <a:p>
            <a:pPr algn="just" rtl="0"/>
            <a:endParaRPr lang="it" dirty="0"/>
          </a:p>
        </p:txBody>
      </p:sp>
      <p:sp>
        <p:nvSpPr>
          <p:cNvPr id="5" name="Espace réservé du numéro de diapositive 4"/>
          <p:cNvSpPr>
            <a:spLocks noGrp="1"/>
          </p:cNvSpPr>
          <p:nvPr>
            <p:ph type="sldNum" sz="quarter" idx="14"/>
          </p:nvPr>
        </p:nvSpPr>
        <p:spPr/>
        <p:txBody>
          <a:bodyPr/>
          <a:lstStyle/>
          <a:p>
            <a:pPr algn="r" rtl="0"/>
            <a:fld id="{02164524-7C97-8945-A4B0-CAF166782E85}" type="slidenum">
              <a:rPr/>
              <a:pPr/>
              <a:t>16</a:t>
            </a:fld>
            <a:endParaRPr lang="it" altLang="fr-FR"/>
          </a:p>
        </p:txBody>
      </p:sp>
      <p:sp>
        <p:nvSpPr>
          <p:cNvPr id="6" name="Rectangle 8"/>
          <p:cNvSpPr>
            <a:spLocks noChangeArrowheads="1"/>
          </p:cNvSpPr>
          <p:nvPr/>
        </p:nvSpPr>
        <p:spPr bwMode="auto">
          <a:xfrm>
            <a:off x="1094836" y="5445224"/>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it" altLang="fr-FR" sz="800" b="1" dirty="0" smtClean="0">
              <a:solidFill>
                <a:srgbClr val="A90025"/>
              </a:solidFill>
            </a:endParaRPr>
          </a:p>
          <a:p>
            <a:pPr algn="ctr" rtl="0" eaLnBrk="1" hangingPunct="1">
              <a:spcBef>
                <a:spcPts val="0"/>
              </a:spcBef>
              <a:spcAft>
                <a:spcPts val="0"/>
              </a:spcAft>
              <a:buFont typeface="Lucida Grande"/>
              <a:buNone/>
            </a:pPr>
            <a:r>
              <a:rPr lang="it" sz="2000" b="1" i="0" u="none" baseline="0">
                <a:solidFill>
                  <a:srgbClr val="A90025"/>
                </a:solidFill>
              </a:rPr>
              <a:t>Ascoltare la propria squadra</a:t>
            </a:r>
          </a:p>
          <a:p>
            <a:pPr algn="ctr" rtl="0" eaLnBrk="1" hangingPunct="1">
              <a:spcBef>
                <a:spcPts val="0"/>
              </a:spcBef>
              <a:spcAft>
                <a:spcPts val="0"/>
              </a:spcAft>
              <a:buFont typeface="Lucida Grande"/>
              <a:buNone/>
            </a:pPr>
            <a:endParaRPr lang="it"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55893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it" b="1" i="0" u="none" baseline="0"/>
              <a:t>Cosa ci si attende da tutti</a:t>
            </a:r>
            <a:endParaRPr lang="it" dirty="0"/>
          </a:p>
        </p:txBody>
      </p:sp>
      <p:sp>
        <p:nvSpPr>
          <p:cNvPr id="3" name="Espace réservé du texte 2"/>
          <p:cNvSpPr>
            <a:spLocks noGrp="1"/>
          </p:cNvSpPr>
          <p:nvPr>
            <p:ph type="body" sz="quarter" idx="12"/>
          </p:nvPr>
        </p:nvSpPr>
        <p:spPr/>
        <p:txBody>
          <a:bodyPr/>
          <a:lstStyle/>
          <a:p>
            <a:pPr marL="0" indent="0" algn="l" rtl="0">
              <a:buNone/>
            </a:pPr>
            <a:endParaRPr lang="it" b="1" dirty="0" smtClean="0"/>
          </a:p>
          <a:p>
            <a:pPr marL="0" indent="0" algn="l" rtl="0">
              <a:buNone/>
            </a:pPr>
            <a:r>
              <a:rPr lang="it" b="1" i="0" u="none" baseline="0"/>
              <a:t>Implicazione di tutti:</a:t>
            </a:r>
          </a:p>
          <a:p>
            <a:pPr algn="l" rtl="0"/>
            <a:r>
              <a:rPr lang="it" b="0" i="0" u="none" baseline="0"/>
              <a:t>Esprimere/riportare ogni dubbio che riguarda una situazione.</a:t>
            </a:r>
            <a:endParaRPr lang="it" dirty="0"/>
          </a:p>
          <a:p>
            <a:pPr algn="l" rtl="0"/>
            <a:r>
              <a:rPr lang="it" b="0" i="0" u="none" baseline="0"/>
              <a:t>Rispettare ciò che dicono i vostri colleghi. </a:t>
            </a:r>
            <a:endParaRPr lang="it" dirty="0"/>
          </a:p>
          <a:p>
            <a:pPr lvl="0" algn="l" rtl="0"/>
            <a:r>
              <a:rPr lang="it" b="0" i="0" u="none" baseline="0"/>
              <a:t>Il reporting delle anomalie/deviazioni.</a:t>
            </a:r>
            <a:endParaRPr lang="it" dirty="0"/>
          </a:p>
          <a:p>
            <a:pPr lvl="0" algn="l" rtl="0"/>
            <a:r>
              <a:rPr lang="it" b="0" i="0" u="none" baseline="0"/>
              <a:t>La creazione/revisione delle regole/procedure.</a:t>
            </a:r>
            <a:endParaRPr lang="it" dirty="0"/>
          </a:p>
          <a:p>
            <a:pPr lvl="0" algn="l" rtl="0"/>
            <a:r>
              <a:rPr lang="it" b="0" i="0" u="none" baseline="0"/>
              <a:t>Il feedback.</a:t>
            </a:r>
            <a:endParaRPr lang="it" dirty="0"/>
          </a:p>
          <a:p>
            <a:pPr lvl="0" algn="l" rtl="0"/>
            <a:endParaRPr lang="it" dirty="0" smtClean="0"/>
          </a:p>
          <a:p>
            <a:pPr marL="0" indent="0" algn="l" rtl="0">
              <a:buNone/>
            </a:pPr>
            <a:endParaRPr lang="it" dirty="0"/>
          </a:p>
          <a:p>
            <a:pPr marL="0" indent="0" algn="l" rtl="0">
              <a:buNone/>
            </a:pPr>
            <a:endParaRPr lang="it" dirty="0"/>
          </a:p>
        </p:txBody>
      </p:sp>
      <p:sp>
        <p:nvSpPr>
          <p:cNvPr id="5" name="Espace réservé du numéro de diapositive 4"/>
          <p:cNvSpPr>
            <a:spLocks noGrp="1"/>
          </p:cNvSpPr>
          <p:nvPr>
            <p:ph type="sldNum" sz="quarter" idx="14"/>
          </p:nvPr>
        </p:nvSpPr>
        <p:spPr/>
        <p:txBody>
          <a:bodyPr/>
          <a:lstStyle/>
          <a:p>
            <a:pPr algn="r" rtl="0"/>
            <a:fld id="{02164524-7C97-8945-A4B0-CAF166782E85}" type="slidenum">
              <a:rPr/>
              <a:pPr/>
              <a:t>17</a:t>
            </a:fld>
            <a:endParaRPr lang="it" altLang="fr-F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it" altLang="fr-FR" sz="800" b="1" dirty="0" smtClean="0">
              <a:solidFill>
                <a:srgbClr val="A90025"/>
              </a:solidFill>
            </a:endParaRPr>
          </a:p>
          <a:p>
            <a:pPr algn="ctr" rtl="0" eaLnBrk="1" hangingPunct="1">
              <a:spcBef>
                <a:spcPts val="0"/>
              </a:spcBef>
              <a:spcAft>
                <a:spcPts val="0"/>
              </a:spcAft>
              <a:buFont typeface="Lucida Grande"/>
              <a:buNone/>
            </a:pPr>
            <a:r>
              <a:rPr lang="it" sz="2000" b="1" i="0" u="none" baseline="0">
                <a:solidFill>
                  <a:srgbClr val="A90025"/>
                </a:solidFill>
              </a:rPr>
              <a:t>In caso di dubbi, esprimeteli sempre.</a:t>
            </a:r>
          </a:p>
          <a:p>
            <a:pPr algn="ctr" rtl="0" eaLnBrk="1" hangingPunct="1">
              <a:spcBef>
                <a:spcPts val="0"/>
              </a:spcBef>
              <a:spcAft>
                <a:spcPts val="0"/>
              </a:spcAft>
              <a:buFont typeface="Lucida Grande"/>
              <a:buNone/>
            </a:pPr>
            <a:r>
              <a:rPr lang="it" sz="2000" b="1" i="0" u="none" baseline="0">
                <a:solidFill>
                  <a:srgbClr val="A90025"/>
                </a:solidFill>
              </a:rPr>
              <a:t>Non dire nulla di un rischio importante non farà di voi un eroe, anche se non si verifica alcun incidente</a:t>
            </a:r>
            <a:endParaRPr lang="it" sz="2000" b="1" dirty="0" smtClean="0">
              <a:solidFill>
                <a:srgbClr val="A90025"/>
              </a:solidFill>
            </a:endParaRPr>
          </a:p>
          <a:p>
            <a:pPr algn="ctr" rtl="0" eaLnBrk="1" hangingPunct="1">
              <a:spcBef>
                <a:spcPts val="0"/>
              </a:spcBef>
              <a:spcAft>
                <a:spcPts val="0"/>
              </a:spcAft>
              <a:buFont typeface="Lucida Grande"/>
              <a:buNone/>
            </a:pPr>
            <a:endParaRPr lang="it"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135606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it" b="1" i="0" u="none" baseline="0"/>
              <a:t>Il colloquio individuale annuale (EIA) e l'H3SE</a:t>
            </a:r>
            <a:endParaRPr lang="it" dirty="0"/>
          </a:p>
        </p:txBody>
      </p:sp>
      <p:sp>
        <p:nvSpPr>
          <p:cNvPr id="3" name="Espace réservé du texte 2"/>
          <p:cNvSpPr>
            <a:spLocks noGrp="1"/>
          </p:cNvSpPr>
          <p:nvPr>
            <p:ph type="body" sz="quarter" idx="12"/>
          </p:nvPr>
        </p:nvSpPr>
        <p:spPr/>
        <p:txBody>
          <a:bodyPr/>
          <a:lstStyle/>
          <a:p>
            <a:endParaRPr lang="it" dirty="0" smtClean="0"/>
          </a:p>
          <a:p>
            <a:pPr algn="l" rtl="0"/>
            <a:r>
              <a:rPr lang="it" b="0" i="0" u="none" baseline="0"/>
              <a:t>Quali sono le intenzioni di un EIA?</a:t>
            </a:r>
          </a:p>
          <a:p>
            <a:endParaRPr lang="it" dirty="0"/>
          </a:p>
          <a:p>
            <a:endParaRPr lang="it" dirty="0" smtClean="0"/>
          </a:p>
          <a:p>
            <a:endParaRPr lang="it" dirty="0"/>
          </a:p>
          <a:p>
            <a:pPr algn="l" rtl="0"/>
            <a:r>
              <a:rPr lang="it" b="0" i="0" u="none" baseline="0"/>
              <a:t>L'aspetto H3SE è integrato nell'EIA?</a:t>
            </a:r>
          </a:p>
        </p:txBody>
      </p:sp>
      <p:sp>
        <p:nvSpPr>
          <p:cNvPr id="5" name="Espace réservé du numéro de diapositive 4"/>
          <p:cNvSpPr>
            <a:spLocks noGrp="1"/>
          </p:cNvSpPr>
          <p:nvPr>
            <p:ph type="sldNum" sz="quarter" idx="14"/>
          </p:nvPr>
        </p:nvSpPr>
        <p:spPr/>
        <p:txBody>
          <a:bodyPr/>
          <a:lstStyle/>
          <a:p>
            <a:pPr algn="r" rtl="0"/>
            <a:fld id="{02164524-7C97-8945-A4B0-CAF166782E85}" type="slidenum">
              <a:rPr/>
              <a:pPr/>
              <a:t>18</a:t>
            </a:fld>
            <a:endParaRPr lang="it"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99357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it" b="1" i="0" u="none" baseline="0"/>
              <a:t>EIA e performance H3SE</a:t>
            </a:r>
            <a:endParaRPr lang="it" dirty="0"/>
          </a:p>
        </p:txBody>
      </p:sp>
      <p:sp>
        <p:nvSpPr>
          <p:cNvPr id="3" name="Espace réservé du texte 2"/>
          <p:cNvSpPr>
            <a:spLocks noGrp="1"/>
          </p:cNvSpPr>
          <p:nvPr>
            <p:ph type="body" sz="quarter" idx="12"/>
          </p:nvPr>
        </p:nvSpPr>
        <p:spPr/>
        <p:txBody>
          <a:bodyPr/>
          <a:lstStyle/>
          <a:p>
            <a:pPr lvl="0" algn="just" rtl="0"/>
            <a:r>
              <a:rPr lang="it" b="0" i="0" u="none" baseline="0"/>
              <a:t>Obiettivo H3SE dell'EIA: sviluppare le performance H3SE di ciascuno.</a:t>
            </a:r>
            <a:endParaRPr lang="it" dirty="0"/>
          </a:p>
          <a:p>
            <a:pPr lvl="0" algn="just" rtl="0"/>
            <a:endParaRPr lang="it" dirty="0" smtClean="0"/>
          </a:p>
          <a:p>
            <a:pPr lvl="0" algn="just" rtl="0"/>
            <a:r>
              <a:rPr lang="it" b="0" i="0" u="none" baseline="0"/>
              <a:t>Il raggiungimento degli obiettivi H3SE individuali contribuisce alla performance H3SE di Total. </a:t>
            </a:r>
            <a:endParaRPr lang="it" dirty="0" smtClean="0"/>
          </a:p>
          <a:p>
            <a:pPr lvl="0" algn="just" rtl="0"/>
            <a:endParaRPr lang="it" dirty="0"/>
          </a:p>
          <a:p>
            <a:pPr lvl="0" algn="just" rtl="0"/>
            <a:r>
              <a:rPr lang="it" b="0" i="0" u="none" baseline="0"/>
              <a:t>Esempi di obiettivi individuali H3SE in collegamento con gli obiettivi H3SE gruppo:</a:t>
            </a:r>
          </a:p>
          <a:p>
            <a:pPr lvl="1" algn="just" rtl="0"/>
            <a:r>
              <a:rPr lang="it" b="0" i="0" u="none" baseline="0"/>
              <a:t>… Si veda l'opuscolo P5</a:t>
            </a:r>
            <a:endParaRPr lang="it" dirty="0"/>
          </a:p>
          <a:p>
            <a:pPr algn="just" rtl="0"/>
            <a:endParaRPr lang="it" dirty="0"/>
          </a:p>
        </p:txBody>
      </p:sp>
      <p:sp>
        <p:nvSpPr>
          <p:cNvPr id="5" name="Espace réservé du numéro de diapositive 4"/>
          <p:cNvSpPr>
            <a:spLocks noGrp="1"/>
          </p:cNvSpPr>
          <p:nvPr>
            <p:ph type="sldNum" sz="quarter" idx="14"/>
          </p:nvPr>
        </p:nvSpPr>
        <p:spPr/>
        <p:txBody>
          <a:bodyPr/>
          <a:lstStyle/>
          <a:p>
            <a:pPr algn="r" rtl="0"/>
            <a:fld id="{02164524-7C97-8945-A4B0-CAF166782E85}" type="slidenum">
              <a:rPr/>
              <a:pPr/>
              <a:t>19</a:t>
            </a:fld>
            <a:endParaRPr lang="it"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123010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it" b="1" i="0" u="none" baseline="0"/>
              <a:t>GLI OBIETTIVI DEL MODULO</a:t>
            </a:r>
            <a:endParaRPr lang="it" dirty="0"/>
          </a:p>
        </p:txBody>
      </p:sp>
      <p:sp>
        <p:nvSpPr>
          <p:cNvPr id="3" name="Espace réservé du texte 2"/>
          <p:cNvSpPr>
            <a:spLocks noGrp="1"/>
          </p:cNvSpPr>
          <p:nvPr>
            <p:ph type="body" sz="quarter" idx="12"/>
          </p:nvPr>
        </p:nvSpPr>
        <p:spPr/>
        <p:txBody>
          <a:bodyPr/>
          <a:lstStyle/>
          <a:p>
            <a:pPr marL="0" indent="0" algn="just" rtl="0">
              <a:buNone/>
            </a:pPr>
            <a:r>
              <a:rPr lang="it" b="1" i="0" u="none" baseline="0">
                <a:cs typeface="Arial" pitchFamily="34" charset="0"/>
              </a:rPr>
              <a:t>Al termine di questo modulo:</a:t>
            </a:r>
          </a:p>
          <a:p>
            <a:pPr marL="0" indent="0" algn="just" rtl="0">
              <a:buNone/>
            </a:pPr>
            <a:endParaRPr lang="it" altLang="fr-FR" b="1" dirty="0">
              <a:cs typeface="Arial" pitchFamily="34" charset="0"/>
            </a:endParaRPr>
          </a:p>
          <a:p>
            <a:pPr lvl="0" algn="just" rtl="0"/>
            <a:r>
              <a:rPr lang="it" b="0" i="0" u="none" baseline="0"/>
              <a:t>Avrete compreso il valore aggiunto del lavoro di squadra (collettivo vs. individuale).</a:t>
            </a:r>
          </a:p>
          <a:p>
            <a:pPr lvl="0" algn="just" rtl="0"/>
            <a:r>
              <a:rPr lang="it" b="0" i="0" u="none" baseline="0"/>
              <a:t>Avrete compreso l'importanza di esprimersi in caso di dubbi sulla sicurezza.</a:t>
            </a:r>
          </a:p>
          <a:p>
            <a:pPr algn="just" rtl="0"/>
            <a:r>
              <a:rPr lang="it" b="0" i="0" u="none" baseline="0"/>
              <a:t>Avrete compreso l'importanza della componente HSE durante l'EIA e sarete in grado di collegarla agli  elementi delle politiche HSE. </a:t>
            </a:r>
          </a:p>
        </p:txBody>
      </p:sp>
      <p:sp>
        <p:nvSpPr>
          <p:cNvPr id="4" name="Espace réservé du pied de page 3"/>
          <p:cNvSpPr>
            <a:spLocks noGrp="1"/>
          </p:cNvSpPr>
          <p:nvPr>
            <p:ph type="ftr" sz="quarter" idx="13"/>
          </p:nvPr>
        </p:nvSpPr>
        <p:spPr/>
        <p:txBody>
          <a:bodyPr/>
          <a:lstStyle/>
          <a:p>
            <a:pPr algn="l" rtl="0">
              <a:defRPr/>
            </a:pPr>
            <a:r>
              <a:rPr lang="it" b="0" i="0" u="none" baseline="0"/>
              <a:t>Kit di inserimento H3SE - TCG 4.2 – Lavoro di squadra, rapporto con i superiori/EIA - V2</a:t>
            </a:r>
            <a:endParaRPr lang="it" altLang="fr-FR" dirty="0"/>
          </a:p>
        </p:txBody>
      </p:sp>
      <p:sp>
        <p:nvSpPr>
          <p:cNvPr id="5" name="Espace réservé du numéro de diapositive 4"/>
          <p:cNvSpPr>
            <a:spLocks noGrp="1"/>
          </p:cNvSpPr>
          <p:nvPr>
            <p:ph type="sldNum" sz="quarter" idx="14"/>
          </p:nvPr>
        </p:nvSpPr>
        <p:spPr/>
        <p:txBody>
          <a:bodyPr/>
          <a:lstStyle/>
          <a:p>
            <a:pPr algn="r" rtl="0"/>
            <a:fld id="{02164524-7C97-8945-A4B0-CAF166782E85}" type="slidenum">
              <a:rPr/>
              <a:pPr/>
              <a:t>2</a:t>
            </a:fld>
            <a:endParaRPr lang="it" altLang="fr-FR"/>
          </a:p>
        </p:txBody>
      </p:sp>
    </p:spTree>
    <p:extLst>
      <p:ext uri="{BB962C8B-B14F-4D97-AF65-F5344CB8AC3E}">
        <p14:creationId xmlns:p14="http://schemas.microsoft.com/office/powerpoint/2010/main" val="18168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it" b="1" i="0" u="none" baseline="0"/>
              <a:t>FILMATO: La forza del collettivo</a:t>
            </a:r>
            <a:endParaRPr lang="it" dirty="0"/>
          </a:p>
        </p:txBody>
      </p:sp>
      <p:sp>
        <p:nvSpPr>
          <p:cNvPr id="1536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215D2BC-04AE-D046-A716-B7BD56B52070}" type="slidenum">
              <a:rPr>
                <a:solidFill>
                  <a:srgbClr val="898989"/>
                </a:solidFill>
                <a:ea typeface="Helvetica" charset="0"/>
                <a:cs typeface="Helvetica" charset="0"/>
              </a:rPr>
              <a:pPr/>
              <a:t>3</a:t>
            </a:fld>
            <a:endParaRPr lang="it" altLang="fr-FR">
              <a:solidFill>
                <a:srgbClr val="898989"/>
              </a:solidFill>
              <a:ea typeface="Helvetica" charset="0"/>
              <a:cs typeface="Helvetica" charset="0"/>
            </a:endParaRPr>
          </a:p>
        </p:txBody>
      </p:sp>
      <p:pic>
        <p:nvPicPr>
          <p:cNvPr id="15364" name="Image 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388" y="1538288"/>
            <a:ext cx="75041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it" b="1" i="0" u="none" baseline="0"/>
              <a:t>Punti di forza del lavoro di squadra</a:t>
            </a:r>
            <a:endParaRPr lang="it" dirty="0"/>
          </a:p>
        </p:txBody>
      </p:sp>
      <p:sp>
        <p:nvSpPr>
          <p:cNvPr id="17410" name="Espace réservé du texte 2"/>
          <p:cNvSpPr>
            <a:spLocks noGrp="1"/>
          </p:cNvSpPr>
          <p:nvPr>
            <p:ph type="body" sz="quarter" idx="12"/>
          </p:nvPr>
        </p:nvSpPr>
        <p:spPr>
          <a:xfrm>
            <a:off x="457200" y="1125538"/>
            <a:ext cx="8218488" cy="5040312"/>
          </a:xfrm>
        </p:spPr>
        <p:txBody>
          <a:bodyPr/>
          <a:lstStyle/>
          <a:p>
            <a:pPr algn="l" rtl="0" eaLnBrk="1" hangingPunct="1"/>
            <a:endParaRPr lang="it" altLang="fr-FR" dirty="0">
              <a:cs typeface="Arial" charset="0"/>
            </a:endParaRPr>
          </a:p>
          <a:p>
            <a:pPr algn="l" rtl="0" eaLnBrk="1" hangingPunct="1"/>
            <a:endParaRPr lang="it" altLang="fr-FR" dirty="0">
              <a:cs typeface="Arial" charset="0"/>
            </a:endParaRPr>
          </a:p>
          <a:p>
            <a:pPr algn="l" rtl="0" eaLnBrk="1" hangingPunct="1"/>
            <a:r>
              <a:rPr lang="it" b="0" i="0" u="none" baseline="0">
                <a:cs typeface="Arial" charset="0"/>
              </a:rPr>
              <a:t>La dimensione squadra, "la forza del collettivo", è un cardine della sicurezza:</a:t>
            </a:r>
          </a:p>
          <a:p>
            <a:pPr lvl="1" algn="l" rtl="0" eaLnBrk="1" hangingPunct="1"/>
            <a:endParaRPr lang="it" altLang="fr-FR" dirty="0" smtClean="0">
              <a:cs typeface="Arial" charset="0"/>
            </a:endParaRPr>
          </a:p>
          <a:p>
            <a:pPr lvl="1" algn="l" rtl="0" eaLnBrk="1" hangingPunct="1"/>
            <a:r>
              <a:rPr lang="it" b="0" i="0" u="none" baseline="0">
                <a:cs typeface="Arial" charset="0"/>
              </a:rPr>
              <a:t>Potenza della solidarietà </a:t>
            </a:r>
          </a:p>
          <a:p>
            <a:pPr lvl="1" algn="l" rtl="0" eaLnBrk="1" hangingPunct="1"/>
            <a:r>
              <a:rPr lang="it" b="0" i="0" u="none" baseline="0">
                <a:cs typeface="Arial" charset="0"/>
              </a:rPr>
              <a:t>Varie esperienze</a:t>
            </a:r>
          </a:p>
          <a:p>
            <a:pPr lvl="1" algn="l" rtl="0" eaLnBrk="1" hangingPunct="1"/>
            <a:r>
              <a:rPr lang="it" b="0" i="0" u="none" baseline="0">
                <a:cs typeface="Arial" charset="0"/>
              </a:rPr>
              <a:t>Conoscenze diverse</a:t>
            </a:r>
          </a:p>
          <a:p>
            <a:pPr lvl="1" algn="l" rtl="0" eaLnBrk="1" hangingPunct="1"/>
            <a:r>
              <a:rPr lang="it" b="0" i="0" u="none" baseline="0">
                <a:cs typeface="Arial" charset="0"/>
              </a:rPr>
              <a:t>Importanza dell'occhio nuovo</a:t>
            </a:r>
          </a:p>
          <a:p>
            <a:pPr lvl="1" algn="l" rtl="0" eaLnBrk="1" hangingPunct="1"/>
            <a:endParaRPr lang="it" altLang="fr-FR" dirty="0">
              <a:cs typeface="Arial" charset="0"/>
            </a:endParaRPr>
          </a:p>
          <a:p>
            <a:pPr lvl="1" algn="l" rtl="0" eaLnBrk="1" hangingPunct="1"/>
            <a:endParaRPr lang="it" altLang="fr-FR" dirty="0">
              <a:cs typeface="Arial" charset="0"/>
            </a:endParaRPr>
          </a:p>
        </p:txBody>
      </p:sp>
      <p:sp>
        <p:nvSpPr>
          <p:cNvPr id="1741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CB4E58-F8DB-F74E-913D-E38EC27657D1}" type="slidenum">
              <a:rPr>
                <a:solidFill>
                  <a:srgbClr val="898989"/>
                </a:solidFill>
                <a:ea typeface="Helvetica" charset="0"/>
                <a:cs typeface="Helvetica" charset="0"/>
              </a:rPr>
              <a:pPr/>
              <a:t>4</a:t>
            </a:fld>
            <a:endParaRPr lang="it"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747210"/>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it" altLang="fr-FR" sz="800" b="1" dirty="0" smtClean="0">
              <a:solidFill>
                <a:srgbClr val="A90025"/>
              </a:solidFill>
            </a:endParaRPr>
          </a:p>
          <a:p>
            <a:pPr algn="ctr" rtl="0" eaLnBrk="1" hangingPunct="1">
              <a:spcBef>
                <a:spcPts val="0"/>
              </a:spcBef>
              <a:spcAft>
                <a:spcPts val="0"/>
              </a:spcAft>
              <a:buFont typeface="Lucida Grande"/>
              <a:buNone/>
            </a:pPr>
            <a:r>
              <a:rPr lang="it" sz="2000" b="1" i="0" u="none" baseline="0">
                <a:solidFill>
                  <a:srgbClr val="A90025"/>
                </a:solidFill>
              </a:rPr>
              <a:t>L'unione fa la forza</a:t>
            </a:r>
          </a:p>
          <a:p>
            <a:pPr algn="ctr" rtl="0" eaLnBrk="1" hangingPunct="1">
              <a:spcBef>
                <a:spcPts val="0"/>
              </a:spcBef>
              <a:spcAft>
                <a:spcPts val="0"/>
              </a:spcAft>
              <a:buFont typeface="Lucida Grande"/>
              <a:buNone/>
            </a:pPr>
            <a:endParaRPr lang="it"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it" b="1" i="0" u="none" baseline="0"/>
              <a:t>FILMATO: Conformità al gruppo</a:t>
            </a:r>
            <a:endParaRPr lang="it" dirty="0"/>
          </a:p>
        </p:txBody>
      </p:sp>
      <p:sp>
        <p:nvSpPr>
          <p:cNvPr id="18435"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8A15ECC-B3D1-F24D-8B04-7FD6359570C1}" type="slidenum">
              <a:rPr>
                <a:solidFill>
                  <a:srgbClr val="898989"/>
                </a:solidFill>
                <a:ea typeface="Helvetica" charset="0"/>
                <a:cs typeface="Helvetica" charset="0"/>
              </a:rPr>
              <a:pPr/>
              <a:t>5</a:t>
            </a:fld>
            <a:endParaRPr lang="it" altLang="fr-FR">
              <a:solidFill>
                <a:srgbClr val="898989"/>
              </a:solidFill>
              <a:ea typeface="Helvetica" charset="0"/>
              <a:cs typeface="Helvetica" charset="0"/>
            </a:endParaRPr>
          </a:p>
        </p:txBody>
      </p:sp>
      <p:pic>
        <p:nvPicPr>
          <p:cNvPr id="18436"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250950"/>
            <a:ext cx="6408738"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it" b="1" i="0" u="none" baseline="0"/>
              <a:t>Fattori d'influenza</a:t>
            </a:r>
            <a:endParaRPr lang="it" dirty="0"/>
          </a:p>
        </p:txBody>
      </p:sp>
      <p:sp>
        <p:nvSpPr>
          <p:cNvPr id="19458" name="Espace réservé du texte 2"/>
          <p:cNvSpPr>
            <a:spLocks noGrp="1"/>
          </p:cNvSpPr>
          <p:nvPr>
            <p:ph type="body" sz="quarter" idx="12"/>
          </p:nvPr>
        </p:nvSpPr>
        <p:spPr>
          <a:xfrm>
            <a:off x="457200" y="1125538"/>
            <a:ext cx="8218488" cy="5040312"/>
          </a:xfrm>
        </p:spPr>
        <p:txBody>
          <a:bodyPr/>
          <a:lstStyle/>
          <a:p>
            <a:pPr marL="0" indent="0" algn="l" rtl="0" eaLnBrk="1" hangingPunct="1">
              <a:buFont typeface="Lucida Grande" charset="0"/>
              <a:buNone/>
            </a:pPr>
            <a:endParaRPr lang="it" altLang="fr-FR" dirty="0">
              <a:cs typeface="Arial" charset="0"/>
            </a:endParaRPr>
          </a:p>
          <a:p>
            <a:pPr marL="0" indent="0" algn="l" rtl="0" eaLnBrk="1" hangingPunct="1">
              <a:buFont typeface="Lucida Grande" charset="0"/>
              <a:buNone/>
            </a:pPr>
            <a:r>
              <a:rPr lang="it" b="1" i="0" u="none" baseline="0">
                <a:cs typeface="Arial" charset="0"/>
              </a:rPr>
              <a:t>I comportamenti individuali nell'ambito di un gruppo possono essere influenzati da vari fattori:</a:t>
            </a:r>
          </a:p>
          <a:p>
            <a:pPr algn="l" rtl="0" eaLnBrk="1" hangingPunct="1"/>
            <a:endParaRPr lang="it" altLang="fr-FR" dirty="0" smtClean="0">
              <a:cs typeface="Arial" charset="0"/>
            </a:endParaRPr>
          </a:p>
          <a:p>
            <a:pPr marL="361950" indent="-361950" algn="l" rtl="0" eaLnBrk="1" hangingPunct="1"/>
            <a:r>
              <a:rPr lang="it" b="0" i="0" u="none" baseline="0">
                <a:cs typeface="Arial" charset="0"/>
              </a:rPr>
              <a:t>Pressione dei colleghi</a:t>
            </a:r>
            <a:endParaRPr lang="it" altLang="fr-FR" dirty="0">
              <a:cs typeface="Arial" charset="0"/>
            </a:endParaRPr>
          </a:p>
          <a:p>
            <a:pPr marL="361950" indent="-361950" algn="l" rtl="0" eaLnBrk="1" hangingPunct="1"/>
            <a:r>
              <a:rPr lang="it" b="0" i="0" u="none" baseline="0">
                <a:cs typeface="Arial" charset="0"/>
              </a:rPr>
              <a:t>Ricerca di riconoscimento dei colleghi</a:t>
            </a:r>
          </a:p>
          <a:p>
            <a:pPr marL="361950" indent="-361950" algn="l" rtl="0" eaLnBrk="1" hangingPunct="1"/>
            <a:r>
              <a:rPr lang="it" b="0" i="0" u="none" baseline="0">
                <a:cs typeface="Arial" charset="0"/>
              </a:rPr>
              <a:t>Desiderio di impressionare gli altri</a:t>
            </a:r>
          </a:p>
          <a:p>
            <a:pPr marL="361950" indent="-361950" algn="l" rtl="0" eaLnBrk="1" hangingPunct="1"/>
            <a:r>
              <a:rPr lang="it" b="0" i="0" u="none" baseline="0">
                <a:cs typeface="Arial" charset="0"/>
              </a:rPr>
              <a:t>Pressione contrattuale per le ditte appaltatrici</a:t>
            </a:r>
          </a:p>
          <a:p>
            <a:pPr marL="361950" indent="-361950" algn="l" rtl="0" eaLnBrk="1" hangingPunct="1"/>
            <a:r>
              <a:rPr lang="it" b="0" i="0" u="none" baseline="0">
                <a:cs typeface="Arial" charset="0"/>
              </a:rPr>
              <a:t>Pressione culturale (il capo ha sempre ragione!)</a:t>
            </a:r>
          </a:p>
          <a:p>
            <a:pPr marL="361950" indent="-361950" algn="l" rtl="0" eaLnBrk="1" hangingPunct="1"/>
            <a:r>
              <a:rPr lang="it" b="0" i="0" u="none" baseline="0">
                <a:cs typeface="Arial" charset="0"/>
              </a:rPr>
              <a:t>...</a:t>
            </a:r>
            <a:endParaRPr lang="it" altLang="fr-FR" dirty="0">
              <a:cs typeface="Arial" charset="0"/>
            </a:endParaRPr>
          </a:p>
        </p:txBody>
      </p:sp>
      <p:sp>
        <p:nvSpPr>
          <p:cNvPr id="1946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D735BBF-5692-544A-B8EF-436380DFFB39}" type="slidenum">
              <a:rPr>
                <a:solidFill>
                  <a:srgbClr val="898989"/>
                </a:solidFill>
                <a:ea typeface="Helvetica" charset="0"/>
                <a:cs typeface="Helvetica" charset="0"/>
              </a:rPr>
              <a:pPr/>
              <a:t>6</a:t>
            </a:fld>
            <a:endParaRPr lang="it" altLang="fr-FR">
              <a:solidFill>
                <a:srgbClr val="898989"/>
              </a:solidFill>
              <a:ea typeface="Helvetica" charset="0"/>
              <a:cs typeface="Helvetica" charset="0"/>
            </a:endParaRP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it" b="1" i="0" u="none" baseline="0"/>
              <a:t>workshop</a:t>
            </a:r>
            <a:endParaRPr lang="it" dirty="0"/>
          </a:p>
        </p:txBody>
      </p:sp>
      <p:sp>
        <p:nvSpPr>
          <p:cNvPr id="3" name="Espace réservé du texte 2"/>
          <p:cNvSpPr>
            <a:spLocks noGrp="1"/>
          </p:cNvSpPr>
          <p:nvPr>
            <p:ph type="body" sz="quarter" idx="12"/>
          </p:nvPr>
        </p:nvSpPr>
        <p:spPr/>
        <p:txBody>
          <a:bodyPr/>
          <a:lstStyle/>
          <a:p>
            <a:pPr marL="0" indent="0" algn="ctr" rtl="0">
              <a:buNone/>
            </a:pPr>
            <a:endParaRPr lang="it" sz="2800" b="1" dirty="0" smtClean="0"/>
          </a:p>
          <a:p>
            <a:pPr marL="0" indent="0" algn="ctr" rtl="0">
              <a:buNone/>
            </a:pPr>
            <a:r>
              <a:rPr lang="it" sz="2800" b="1" i="0" u="none" baseline="0"/>
              <a:t>Istruzioni</a:t>
            </a:r>
            <a:r>
              <a:rPr lang="it" sz="2400" b="1" i="0" u="none" baseline="0"/>
              <a:t>:</a:t>
            </a:r>
          </a:p>
          <a:p>
            <a:pPr marL="0" indent="0" algn="ctr" rtl="0">
              <a:buNone/>
            </a:pPr>
            <a:endParaRPr lang="it" b="1" dirty="0" smtClean="0"/>
          </a:p>
          <a:p>
            <a:pPr marL="0" indent="0" algn="ctr" rtl="0">
              <a:buNone/>
            </a:pPr>
            <a:endParaRPr lang="it" b="1" dirty="0"/>
          </a:p>
          <a:p>
            <a:pPr marL="0" indent="0" algn="ctr" rtl="0">
              <a:buNone/>
            </a:pPr>
            <a:r>
              <a:rPr lang="it" sz="2400" b="0" i="1" u="none" baseline="0"/>
              <a:t>"Elencate i problemi che può porre il fatto di conformarsi alle decisioni di un Gruppo quando invece si ha la sensazione che qualcosa non va"</a:t>
            </a:r>
            <a:endParaRPr lang="it" sz="2400" dirty="0" smtClean="0"/>
          </a:p>
          <a:p>
            <a:pPr marL="0" indent="0" algn="ctr" rtl="0">
              <a:buNone/>
            </a:pPr>
            <a:endParaRPr lang="it" sz="2400" dirty="0"/>
          </a:p>
          <a:p>
            <a:pPr marL="0" indent="0" algn="ctr" rtl="0">
              <a:buNone/>
            </a:pPr>
            <a:endParaRPr lang="it" sz="2400" dirty="0" smtClean="0"/>
          </a:p>
          <a:p>
            <a:pPr marL="0" indent="0" algn="l" rtl="0">
              <a:buNone/>
            </a:pPr>
            <a:r>
              <a:rPr lang="it" b="0" i="0" u="none" baseline="0"/>
              <a:t>Lavoro a coppie (10 minuti)</a:t>
            </a:r>
            <a:endParaRPr lang="it" dirty="0" smtClean="0"/>
          </a:p>
          <a:p>
            <a:pPr marL="0" indent="0" algn="l" rtl="0">
              <a:buNone/>
            </a:pPr>
            <a:endParaRPr lang="it" dirty="0"/>
          </a:p>
          <a:p>
            <a:pPr marL="0" indent="0" algn="l" rtl="0">
              <a:buNone/>
            </a:pPr>
            <a:r>
              <a:rPr lang="it" b="0" i="0" u="none" baseline="0"/>
              <a:t>Resoconto di una coppia</a:t>
            </a:r>
            <a:endParaRPr lang="it" dirty="0"/>
          </a:p>
        </p:txBody>
      </p:sp>
      <p:sp>
        <p:nvSpPr>
          <p:cNvPr id="5" name="Espace réservé du numéro de diapositive 4"/>
          <p:cNvSpPr>
            <a:spLocks noGrp="1"/>
          </p:cNvSpPr>
          <p:nvPr>
            <p:ph type="sldNum" sz="quarter" idx="14"/>
          </p:nvPr>
        </p:nvSpPr>
        <p:spPr/>
        <p:txBody>
          <a:bodyPr/>
          <a:lstStyle/>
          <a:p>
            <a:pPr algn="r" rtl="0"/>
            <a:fld id="{02164524-7C97-8945-A4B0-CAF166782E85}" type="slidenum">
              <a:rPr/>
              <a:pPr/>
              <a:t>7</a:t>
            </a:fld>
            <a:endParaRPr lang="it"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extLst>
      <p:ext uri="{BB962C8B-B14F-4D97-AF65-F5344CB8AC3E}">
        <p14:creationId xmlns:p14="http://schemas.microsoft.com/office/powerpoint/2010/main" val="83215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l" rtl="0" eaLnBrk="1" hangingPunct="1"/>
            <a:r>
              <a:rPr lang="it" b="1" i="0" u="none" baseline="0">
                <a:cs typeface="Arial" charset="0"/>
              </a:rPr>
              <a:t>I rischi dovuti all'effetto del gruppo</a:t>
            </a:r>
            <a:endParaRPr lang="it" altLang="fr-FR" dirty="0">
              <a:cs typeface="Arial" charset="0"/>
            </a:endParaRPr>
          </a:p>
        </p:txBody>
      </p:sp>
      <p:sp>
        <p:nvSpPr>
          <p:cNvPr id="20482" name="Espace réservé du texte 2"/>
          <p:cNvSpPr>
            <a:spLocks noGrp="1"/>
          </p:cNvSpPr>
          <p:nvPr>
            <p:ph type="body" sz="quarter" idx="12"/>
          </p:nvPr>
        </p:nvSpPr>
        <p:spPr>
          <a:xfrm>
            <a:off x="457200" y="1125538"/>
            <a:ext cx="8218488" cy="5040312"/>
          </a:xfrm>
        </p:spPr>
        <p:txBody>
          <a:bodyPr/>
          <a:lstStyle/>
          <a:p>
            <a:pPr marL="0" indent="0" algn="l" rtl="0" eaLnBrk="1" hangingPunct="1">
              <a:buFont typeface="Lucida Grande" charset="0"/>
              <a:buNone/>
            </a:pPr>
            <a:endParaRPr lang="it" altLang="fr-FR" dirty="0">
              <a:cs typeface="Arial" charset="0"/>
            </a:endParaRPr>
          </a:p>
          <a:p>
            <a:pPr marL="0" indent="0" algn="l" rtl="0" eaLnBrk="1" hangingPunct="1">
              <a:buFont typeface="Lucida Grande" charset="0"/>
              <a:buNone/>
            </a:pPr>
            <a:r>
              <a:rPr lang="it" b="1" i="0" u="none" baseline="0">
                <a:cs typeface="Arial" charset="0"/>
              </a:rPr>
              <a:t>In caso di dubbio, non dire o non chiedere nulla può presentare rischi:</a:t>
            </a:r>
          </a:p>
          <a:p>
            <a:pPr algn="l" rtl="0" eaLnBrk="1" hangingPunct="1"/>
            <a:endParaRPr lang="it" altLang="fr-FR" dirty="0" smtClean="0">
              <a:cs typeface="Arial" charset="0"/>
            </a:endParaRPr>
          </a:p>
          <a:p>
            <a:pPr marL="361950" indent="-361950" algn="l" rtl="0" eaLnBrk="1" hangingPunct="1"/>
            <a:r>
              <a:rPr lang="it" b="0" i="0" u="none" baseline="0">
                <a:cs typeface="Arial" charset="0"/>
              </a:rPr>
              <a:t>Perdersi qualcosa di importante se avete ragione</a:t>
            </a:r>
          </a:p>
          <a:p>
            <a:pPr marL="361950" indent="-361950" algn="l" rtl="0" eaLnBrk="1" hangingPunct="1"/>
            <a:r>
              <a:rPr lang="it" b="0" i="0" u="none" baseline="0">
                <a:cs typeface="Arial" charset="0"/>
              </a:rPr>
              <a:t>Continuare a pensare che ciò non possa funzionare</a:t>
            </a:r>
          </a:p>
          <a:p>
            <a:pPr marL="361950" indent="-361950" algn="l" rtl="0" eaLnBrk="1" hangingPunct="1"/>
            <a:r>
              <a:rPr lang="it" b="0" i="0" u="none" baseline="0">
                <a:cs typeface="Arial" charset="0"/>
              </a:rPr>
              <a:t>Lasciare che si verifichi un fenomeno di compiacenza</a:t>
            </a:r>
          </a:p>
          <a:p>
            <a:pPr algn="l" rtl="0" eaLnBrk="1" hangingPunct="1"/>
            <a:endParaRPr lang="it" altLang="fr-FR" dirty="0" smtClean="0">
              <a:cs typeface="Arial" charset="0"/>
            </a:endParaRPr>
          </a:p>
        </p:txBody>
      </p:sp>
      <p:sp>
        <p:nvSpPr>
          <p:cNvPr id="2048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57A35AA-8DB8-1B48-A80A-4BC13F40114E}" type="slidenum">
              <a:rPr>
                <a:solidFill>
                  <a:srgbClr val="898989"/>
                </a:solidFill>
                <a:ea typeface="Helvetica" charset="0"/>
                <a:cs typeface="Helvetica" charset="0"/>
              </a:rPr>
              <a:pPr/>
              <a:t>8</a:t>
            </a:fld>
            <a:endParaRPr lang="it"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it" altLang="fr-FR" sz="800" b="1" dirty="0" smtClean="0">
              <a:solidFill>
                <a:srgbClr val="A90025"/>
              </a:solidFill>
            </a:endParaRPr>
          </a:p>
          <a:p>
            <a:pPr algn="ctr" rtl="0" eaLnBrk="1" hangingPunct="1">
              <a:spcBef>
                <a:spcPts val="0"/>
              </a:spcBef>
              <a:spcAft>
                <a:spcPts val="0"/>
              </a:spcAft>
            </a:pPr>
            <a:r>
              <a:rPr lang="it" sz="2000" b="1" i="0" u="none" baseline="0">
                <a:solidFill>
                  <a:srgbClr val="A90025"/>
                </a:solidFill>
              </a:rPr>
              <a:t>È indispensabile che tutti i membri della squadra comprendano interamente le decisioni prese dai responsabili superiori prima di cominciare un lavoro.</a:t>
            </a:r>
            <a:endParaRPr lang="it" sz="2000" b="1" dirty="0" smtClean="0">
              <a:solidFill>
                <a:srgbClr val="A90025"/>
              </a:solidFill>
            </a:endParaRPr>
          </a:p>
          <a:p>
            <a:pPr algn="ctr" rtl="0" eaLnBrk="1" hangingPunct="1">
              <a:spcBef>
                <a:spcPts val="0"/>
              </a:spcBef>
              <a:spcAft>
                <a:spcPts val="0"/>
              </a:spcAft>
              <a:buFont typeface="Lucida Grande"/>
              <a:buNone/>
            </a:pPr>
            <a:endParaRPr lang="it"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D092F57-71BD-CA41-9C69-B3E873ED19C0}" type="slidenum">
              <a:rPr>
                <a:solidFill>
                  <a:srgbClr val="898989"/>
                </a:solidFill>
                <a:ea typeface="Helvetica" charset="0"/>
                <a:cs typeface="Helvetica" charset="0"/>
              </a:rPr>
              <a:pPr/>
              <a:t>9</a:t>
            </a:fld>
            <a:endParaRPr lang="it" altLang="fr-FR">
              <a:solidFill>
                <a:srgbClr val="898989"/>
              </a:solidFill>
              <a:ea typeface="Helvetica" charset="0"/>
              <a:cs typeface="Helvetica" charset="0"/>
            </a:endParaRPr>
          </a:p>
        </p:txBody>
      </p:sp>
      <p:sp>
        <p:nvSpPr>
          <p:cNvPr id="2" name="Titre 1"/>
          <p:cNvSpPr>
            <a:spLocks noGrp="1"/>
          </p:cNvSpPr>
          <p:nvPr>
            <p:ph type="title"/>
          </p:nvPr>
        </p:nvSpPr>
        <p:spPr/>
        <p:txBody>
          <a:bodyPr/>
          <a:lstStyle/>
          <a:p>
            <a:pPr algn="l" rtl="0"/>
            <a:r>
              <a:rPr lang="it" b="1" i="0" u="none" baseline="0"/>
              <a:t>Esperimento della banana</a:t>
            </a:r>
            <a:endParaRPr lang="it" dirty="0"/>
          </a:p>
        </p:txBody>
      </p:sp>
      <p:grpSp>
        <p:nvGrpSpPr>
          <p:cNvPr id="7" name="Group 89"/>
          <p:cNvGrpSpPr/>
          <p:nvPr/>
        </p:nvGrpSpPr>
        <p:grpSpPr>
          <a:xfrm>
            <a:off x="4373618" y="2143116"/>
            <a:ext cx="351149" cy="1144531"/>
            <a:chOff x="4373618" y="2143116"/>
            <a:chExt cx="351149" cy="1144531"/>
          </a:xfrm>
        </p:grpSpPr>
        <p:pic>
          <p:nvPicPr>
            <p:cNvPr id="8" name="Picture 13" descr="banana1.jpg"/>
            <p:cNvPicPr>
              <a:picLocks noChangeAspect="1"/>
            </p:cNvPicPr>
            <p:nvPr/>
          </p:nvPicPr>
          <p:blipFill>
            <a:blip r:embed="rId2" cstate="print"/>
            <a:stretch>
              <a:fillRect/>
            </a:stretch>
          </p:blipFill>
          <p:spPr>
            <a:xfrm rot="18840787">
              <a:off x="4286840" y="2849719"/>
              <a:ext cx="524706" cy="351149"/>
            </a:xfrm>
            <a:prstGeom prst="rect">
              <a:avLst/>
            </a:prstGeom>
          </p:spPr>
        </p:pic>
        <p:sp>
          <p:nvSpPr>
            <p:cNvPr id="9"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grpSp>
      <p:pic>
        <p:nvPicPr>
          <p:cNvPr id="10" name="Picture 65" descr="AG00386_">
            <a:hlinkClick r:id="" action="ppaction://noaction">
              <a:snd r:embed="rId3" name="laser.wav"/>
            </a:hlinkClick>
          </p:cNvPr>
          <p:cNvPicPr>
            <a:picLocks noChangeAspect="1" noChangeArrowheads="1" noCrop="1"/>
          </p:cNvPicPr>
          <p:nvPr/>
        </p:nvPicPr>
        <p:blipFill>
          <a:blip r:embed="rId4" cstate="print"/>
          <a:srcRect/>
          <a:stretch>
            <a:fillRect/>
          </a:stretch>
        </p:blipFill>
        <p:spPr bwMode="auto">
          <a:xfrm>
            <a:off x="714380" y="2377660"/>
            <a:ext cx="1928794" cy="904656"/>
          </a:xfrm>
          <a:prstGeom prst="rect">
            <a:avLst/>
          </a:prstGeom>
          <a:noFill/>
        </p:spPr>
      </p:pic>
      <p:pic>
        <p:nvPicPr>
          <p:cNvPr id="11" name="Picture 9" descr="monkey1.jpg"/>
          <p:cNvPicPr>
            <a:picLocks noChangeAspect="1"/>
          </p:cNvPicPr>
          <p:nvPr/>
        </p:nvPicPr>
        <p:blipFill>
          <a:blip r:embed="rId5" cstate="print"/>
          <a:stretch>
            <a:fillRect/>
          </a:stretch>
        </p:blipFill>
        <p:spPr>
          <a:xfrm>
            <a:off x="2708992" y="3714752"/>
            <a:ext cx="720000" cy="720000"/>
          </a:xfrm>
          <a:prstGeom prst="rect">
            <a:avLst/>
          </a:prstGeom>
        </p:spPr>
      </p:pic>
      <p:grpSp>
        <p:nvGrpSpPr>
          <p:cNvPr id="12" name="Group 44"/>
          <p:cNvGrpSpPr/>
          <p:nvPr/>
        </p:nvGrpSpPr>
        <p:grpSpPr>
          <a:xfrm rot="7823472">
            <a:off x="1435300" y="4341849"/>
            <a:ext cx="3479258" cy="312091"/>
            <a:chOff x="1071538" y="2310819"/>
            <a:chExt cx="3479258" cy="312091"/>
          </a:xfrm>
        </p:grpSpPr>
        <p:sp>
          <p:nvSpPr>
            <p:cNvPr id="13" name="Rectangle 12"/>
            <p:cNvSpPr/>
            <p:nvPr/>
          </p:nvSpPr>
          <p:spPr bwMode="auto">
            <a:xfrm>
              <a:off x="1071538" y="2310819"/>
              <a:ext cx="3479258" cy="46611"/>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71538" y="2571744"/>
              <a:ext cx="3334776" cy="5116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11001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25289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39576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53864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68151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82439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196727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11014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25302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39589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53877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68165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82452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296740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11027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25315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39603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53890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68178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82465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396753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5400000">
              <a:off x="411041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grpSp>
      <p:sp>
        <p:nvSpPr>
          <p:cNvPr id="37"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Cinque scimmie vengono messe in una gabbia, sopra la quale viene sospesa una banana (fuori portata).</a:t>
            </a:r>
          </a:p>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Viene posizionata una scala nella gabbia, che permette di raggiungere la banana.</a:t>
            </a:r>
          </a:p>
          <a:p>
            <a:pPr marL="285750" indent="-285750" algn="l" rtl="0" eaLnBrk="1" hangingPunct="1">
              <a:spcBef>
                <a:spcPts val="300"/>
              </a:spcBef>
              <a:spcAft>
                <a:spcPts val="300"/>
              </a:spcAft>
              <a:buClr>
                <a:srgbClr val="A90025"/>
              </a:buClr>
              <a:buSzPct val="120000"/>
              <a:buFont typeface="Lucida Grande" charset="0"/>
              <a:buChar char="●"/>
            </a:pPr>
            <a:r>
              <a:rPr lang="it" sz="1400" b="1" i="0" u="none" baseline="0">
                <a:latin typeface="+mn-lt"/>
              </a:rPr>
              <a:t>Ogni volta che una scimmia prova a salire sulla scala, tutte le scimmie vengono spruzzate con acqua fredda</a:t>
            </a:r>
            <a:endParaRPr lang="it" sz="1400" b="1" dirty="0">
              <a:latin typeface="+mn-lt"/>
            </a:endParaRPr>
          </a:p>
        </p:txBody>
      </p:sp>
      <p:pic>
        <p:nvPicPr>
          <p:cNvPr id="38" name="Picture 15" descr="monkey1.jpg"/>
          <p:cNvPicPr>
            <a:picLocks noChangeAspect="1"/>
          </p:cNvPicPr>
          <p:nvPr/>
        </p:nvPicPr>
        <p:blipFill>
          <a:blip r:embed="rId5" cstate="print"/>
          <a:stretch>
            <a:fillRect/>
          </a:stretch>
        </p:blipFill>
        <p:spPr>
          <a:xfrm>
            <a:off x="2857488" y="5072074"/>
            <a:ext cx="720000" cy="720000"/>
          </a:xfrm>
          <a:prstGeom prst="rect">
            <a:avLst/>
          </a:prstGeom>
        </p:spPr>
      </p:pic>
      <p:pic>
        <p:nvPicPr>
          <p:cNvPr id="39" name="Picture 16" descr="monkey1.jpg"/>
          <p:cNvPicPr>
            <a:picLocks noChangeAspect="1"/>
          </p:cNvPicPr>
          <p:nvPr/>
        </p:nvPicPr>
        <p:blipFill>
          <a:blip r:embed="rId5" cstate="print"/>
          <a:stretch>
            <a:fillRect/>
          </a:stretch>
        </p:blipFill>
        <p:spPr>
          <a:xfrm>
            <a:off x="3643306" y="5143512"/>
            <a:ext cx="720000" cy="720000"/>
          </a:xfrm>
          <a:prstGeom prst="rect">
            <a:avLst/>
          </a:prstGeom>
        </p:spPr>
      </p:pic>
      <p:pic>
        <p:nvPicPr>
          <p:cNvPr id="40" name="Picture 17" descr="monkey1.jpg"/>
          <p:cNvPicPr>
            <a:picLocks noChangeAspect="1"/>
          </p:cNvPicPr>
          <p:nvPr/>
        </p:nvPicPr>
        <p:blipFill>
          <a:blip r:embed="rId5" cstate="print"/>
          <a:stretch>
            <a:fillRect/>
          </a:stretch>
        </p:blipFill>
        <p:spPr>
          <a:xfrm>
            <a:off x="4429124" y="5000636"/>
            <a:ext cx="720000" cy="720000"/>
          </a:xfrm>
          <a:prstGeom prst="rect">
            <a:avLst/>
          </a:prstGeom>
        </p:spPr>
      </p:pic>
      <p:pic>
        <p:nvPicPr>
          <p:cNvPr id="41" name="Picture 18" descr="monkey1.jpg"/>
          <p:cNvPicPr>
            <a:picLocks noChangeAspect="1"/>
          </p:cNvPicPr>
          <p:nvPr/>
        </p:nvPicPr>
        <p:blipFill>
          <a:blip r:embed="rId5" cstate="print"/>
          <a:stretch>
            <a:fillRect/>
          </a:stretch>
        </p:blipFill>
        <p:spPr>
          <a:xfrm>
            <a:off x="5143504" y="5214950"/>
            <a:ext cx="720000" cy="720000"/>
          </a:xfrm>
          <a:prstGeom prst="rect">
            <a:avLst/>
          </a:prstGeom>
        </p:spPr>
      </p:pic>
      <p:sp>
        <p:nvSpPr>
          <p:cNvPr id="42" name="Rectangle 41"/>
          <p:cNvSpPr/>
          <p:nvPr/>
        </p:nvSpPr>
        <p:spPr bwMode="auto">
          <a:xfrm>
            <a:off x="500034" y="5929330"/>
            <a:ext cx="5429288" cy="714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00034" y="3286124"/>
            <a:ext cx="1357322" cy="2643206"/>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 sz="1800" b="0" i="0" u="none" strike="noStrike" cap="none" normalizeH="0" baseline="0" smtClean="0">
              <a:ln>
                <a:noFill/>
              </a:ln>
              <a:solidFill>
                <a:schemeClr val="tx1"/>
              </a:solidFill>
              <a:effectLst/>
              <a:latin typeface="Arial" charset="0"/>
            </a:endParaRPr>
          </a:p>
        </p:txBody>
      </p:sp>
      <p:sp>
        <p:nvSpPr>
          <p:cNvPr id="60" name="TextBox 87"/>
          <p:cNvSpPr txBox="1"/>
          <p:nvPr/>
        </p:nvSpPr>
        <p:spPr>
          <a:xfrm rot="16200000">
            <a:off x="-999034" y="4570878"/>
            <a:ext cx="2571768" cy="430887"/>
          </a:xfrm>
          <a:prstGeom prst="rect">
            <a:avLst/>
          </a:prstGeom>
          <a:noFill/>
        </p:spPr>
        <p:txBody>
          <a:bodyPr wrap="square" rtlCol="0">
            <a:spAutoFit/>
          </a:bodyPr>
          <a:lstStyle/>
          <a:p>
            <a:pPr algn="l" rtl="0"/>
            <a:r>
              <a:rPr lang="it" sz="1100" b="0" i="0" u="none" baseline="0">
                <a:latin typeface="Calibri" pitchFamily="34" charset="0"/>
              </a:rPr>
              <a:t>Rif.: Dott. H. Harlow</a:t>
            </a:r>
          </a:p>
          <a:p>
            <a:pPr algn="l" rtl="0"/>
            <a:r>
              <a:rPr lang="it" sz="1100" b="0" i="0" u="none" baseline="0">
                <a:latin typeface="Calibri" pitchFamily="34" charset="0"/>
              </a:rPr>
              <a:t>University of Wisconsin - Madison</a:t>
            </a:r>
            <a:endParaRPr lang="it" sz="1100" dirty="0">
              <a:latin typeface="Calibri" pitchFamily="34" charset="0"/>
            </a:endParaRPr>
          </a:p>
        </p:txBody>
      </p:sp>
      <p:sp>
        <p:nvSpPr>
          <p:cNvPr id="61" name="Rectangle 3"/>
          <p:cNvSpPr txBox="1">
            <a:spLocks noChangeArrowheads="1"/>
          </p:cNvSpPr>
          <p:nvPr/>
        </p:nvSpPr>
        <p:spPr bwMode="auto">
          <a:xfrm>
            <a:off x="6215074" y="2928934"/>
            <a:ext cx="2714644" cy="928694"/>
          </a:xfrm>
          <a:prstGeom prst="rect">
            <a:avLst/>
          </a:prstGeom>
          <a:noFill/>
          <a:ln w="9525">
            <a:solidFill>
              <a:srgbClr val="E20031"/>
            </a:solidFill>
            <a:miter lim="800000"/>
            <a:headEnd/>
            <a:tailEnd/>
          </a:ln>
        </p:spPr>
        <p:txBody>
          <a:bodyPr vert="horz" wrap="square" lIns="72000" tIns="72000" rIns="72000" bIns="72000" numCol="1" anchor="t" anchorCtr="0" compatLnSpc="1">
            <a:prstTxWarp prst="textNoShape">
              <a:avLst/>
            </a:prstTxWarp>
          </a:bodyPr>
          <a:lstStyle/>
          <a:p>
            <a:pPr marR="0" lvl="0" algn="ctr" defTabSz="914400" rtl="0" eaLnBrk="0" latinLnBrk="0" hangingPunct="0">
              <a:lnSpc>
                <a:spcPct val="100000"/>
              </a:lnSpc>
              <a:spcBef>
                <a:spcPts val="600"/>
              </a:spcBef>
              <a:buClr>
                <a:schemeClr val="bg2"/>
              </a:buClr>
              <a:buSzTx/>
              <a:tabLst/>
              <a:defRPr/>
            </a:pPr>
            <a:r>
              <a:rPr lang="it" sz="1600" b="1" i="0" u="none" kern="0" baseline="0">
                <a:solidFill>
                  <a:srgbClr val="E20031"/>
                </a:solidFill>
                <a:latin typeface="Calibri" pitchFamily="34" charset="0"/>
              </a:rPr>
              <a:t>Le scimmie hanno imparato rapidamente a restare lontani dalla scala!</a:t>
            </a:r>
          </a:p>
        </p:txBody>
      </p:sp>
      <p:sp>
        <p:nvSpPr>
          <p:cNvPr id="62" name="Espace réservé du pied de page 3"/>
          <p:cNvSpPr>
            <a:spLocks noGrp="1"/>
          </p:cNvSpPr>
          <p:nvPr>
            <p:ph type="ftr" sz="quarter" idx="13"/>
          </p:nvPr>
        </p:nvSpPr>
        <p:spPr>
          <a:xfrm>
            <a:off x="457200" y="6411913"/>
            <a:ext cx="5562600" cy="365125"/>
          </a:xfrm>
        </p:spPr>
        <p:txBody>
          <a:bodyPr/>
          <a:lstStyle/>
          <a:p>
            <a:pPr algn="l" rtl="0">
              <a:defRPr/>
            </a:pPr>
            <a:r>
              <a:rPr lang="it" b="0" i="0" u="none" baseline="0"/>
              <a:t>Kit di inserimento H3SE - TCG 4.2 – Lavoro di squadra, rapporto con i superiori/EIA - V2</a:t>
            </a:r>
            <a:endParaRPr lang="it" alt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1+#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1+#ppt_w/2"/>
                                          </p:val>
                                        </p:tav>
                                        <p:tav tm="100000">
                                          <p:val>
                                            <p:strVal val="#ppt_x"/>
                                          </p:val>
                                        </p:tav>
                                      </p:tavLst>
                                    </p:anim>
                                    <p:anim calcmode="lin" valueType="num">
                                      <p:cBhvr additive="base">
                                        <p:cTn id="18" dur="2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 fill="hold"/>
                                        <p:tgtEl>
                                          <p:spTgt spid="41"/>
                                        </p:tgtEl>
                                        <p:attrNameLst>
                                          <p:attrName>ppt_x</p:attrName>
                                        </p:attrNameLst>
                                      </p:cBhvr>
                                      <p:tavLst>
                                        <p:tav tm="0">
                                          <p:val>
                                            <p:strVal val="1+#ppt_w/2"/>
                                          </p:val>
                                        </p:tav>
                                        <p:tav tm="100000">
                                          <p:val>
                                            <p:strVal val="#ppt_x"/>
                                          </p:val>
                                        </p:tav>
                                      </p:tavLst>
                                    </p:anim>
                                    <p:anim calcmode="lin" valueType="num">
                                      <p:cBhvr additive="base">
                                        <p:cTn id="28" dur="20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1+#ppt_w/2"/>
                                          </p:val>
                                        </p:tav>
                                        <p:tav tm="100000">
                                          <p:val>
                                            <p:strVal val="#ppt_x"/>
                                          </p:val>
                                        </p:tav>
                                      </p:tavLst>
                                    </p:anim>
                                    <p:anim calcmode="lin" valueType="num">
                                      <p:cBhvr additive="base">
                                        <p:cTn id="33" dur="2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0-#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1017</TotalTime>
  <Words>1309</Words>
  <Application>Microsoft Office PowerPoint</Application>
  <PresentationFormat>Affichage à l'écran (4:3)</PresentationFormat>
  <Paragraphs>165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fr_total_modele_rouge_fonce</vt:lpstr>
      <vt:lpstr>Lavoro di squadra, rapporto coi superiori/eia</vt:lpstr>
      <vt:lpstr>GLI OBIETTIVI DEL MODULO</vt:lpstr>
      <vt:lpstr>FILMATO: La forza del collettivo</vt:lpstr>
      <vt:lpstr>Punti di forza del lavoro di squadra</vt:lpstr>
      <vt:lpstr>FILMATO: Conformità al gruppo</vt:lpstr>
      <vt:lpstr>Fattori d'influenza</vt:lpstr>
      <vt:lpstr>workshop</vt:lpstr>
      <vt:lpstr>I rischi dovuti all'effetto del gruppo</vt:lpstr>
      <vt:lpstr>Esperimento della banana</vt:lpstr>
      <vt:lpstr>Esperimento della banana</vt:lpstr>
      <vt:lpstr>Esperimento della banana</vt:lpstr>
      <vt:lpstr>Esperimento della banana</vt:lpstr>
      <vt:lpstr>Esperimento della banana</vt:lpstr>
      <vt:lpstr>Esperimento della banana</vt:lpstr>
      <vt:lpstr>RIUNIONE DI LANCIO</vt:lpstr>
      <vt:lpstr>Cosa ci si attende dal manager</vt:lpstr>
      <vt:lpstr>Cosa ci si attende da tutti</vt:lpstr>
      <vt:lpstr>Il colloquio individuale annuale (EIA) e l'H3SE</vt:lpstr>
      <vt:lpstr>EIA e performance H3SE</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63</cp:revision>
  <dcterms:created xsi:type="dcterms:W3CDTF">2015-09-07T13:13:13Z</dcterms:created>
  <dcterms:modified xsi:type="dcterms:W3CDTF">2017-06-08T13:54:16Z</dcterms:modified>
</cp:coreProperties>
</file>