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1"/>
  </p:notesMasterIdLst>
  <p:handoutMasterIdLst>
    <p:handoutMasterId r:id="rId22"/>
  </p:handoutMasterIdLst>
  <p:sldIdLst>
    <p:sldId id="256" r:id="rId2"/>
    <p:sldId id="283" r:id="rId3"/>
    <p:sldId id="264" r:id="rId4"/>
    <p:sldId id="265" r:id="rId5"/>
    <p:sldId id="266" r:id="rId6"/>
    <p:sldId id="267" r:id="rId7"/>
    <p:sldId id="285" r:id="rId8"/>
    <p:sldId id="268" r:id="rId9"/>
    <p:sldId id="269" r:id="rId10"/>
    <p:sldId id="272" r:id="rId11"/>
    <p:sldId id="273" r:id="rId12"/>
    <p:sldId id="274" r:id="rId13"/>
    <p:sldId id="275" r:id="rId14"/>
    <p:sldId id="276" r:id="rId15"/>
    <p:sldId id="284" r:id="rId16"/>
    <p:sldId id="277" r:id="rId17"/>
    <p:sldId id="278" r:id="rId18"/>
    <p:sldId id="280" r:id="rId19"/>
    <p:sldId id="281" r:id="rId20"/>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76" autoAdjust="0"/>
    <p:restoredTop sz="94721" autoAdjust="0"/>
  </p:normalViewPr>
  <p:slideViewPr>
    <p:cSldViewPr snapToObjects="1">
      <p:cViewPr varScale="1">
        <p:scale>
          <a:sx n="95" d="100"/>
          <a:sy n="95" d="100"/>
        </p:scale>
        <p:origin x="-90" y="-114"/>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81" d="100"/>
          <a:sy n="81" d="100"/>
        </p:scale>
        <p:origin x="3384" y="19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D5B21E86-06EE-474E-97F4-5923EA1F4C95}" type="datetimeFigureOut">
              <a:rPr lang="fr-FR" altLang="fr-FR"/>
              <a:pPr/>
              <a:t>23/03/2017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85431E71-0FCC-A34C-B4AE-A5CFABADD9C5}" type="slidenum">
              <a:rPr lang="fr-FR" altLang="fr-FR"/>
              <a:pPr/>
              <a:t>‹N°›</a:t>
            </a:fld>
            <a:endParaRPr lang="fr-FR" altLang="fr-FR"/>
          </a:p>
        </p:txBody>
      </p:sp>
    </p:spTree>
    <p:extLst>
      <p:ext uri="{BB962C8B-B14F-4D97-AF65-F5344CB8AC3E}">
        <p14:creationId xmlns:p14="http://schemas.microsoft.com/office/powerpoint/2010/main" xmlns="" val="1889421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7C6D4F3A-7D4B-C741-9312-5720137D8935}" type="datetimeFigureOut">
              <a:rPr lang="fr-FR" altLang="fr-FR"/>
              <a:pPr/>
              <a:t>23/03/2017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80452A67-6C5B-254E-8E51-961EBCEC8394}" type="slidenum">
              <a:rPr lang="fr-FR" altLang="fr-FR"/>
              <a:pPr/>
              <a:t>‹N°›</a:t>
            </a:fld>
            <a:endParaRPr lang="fr-FR" altLang="fr-FR"/>
          </a:p>
        </p:txBody>
      </p:sp>
    </p:spTree>
    <p:extLst>
      <p:ext uri="{BB962C8B-B14F-4D97-AF65-F5344CB8AC3E}">
        <p14:creationId xmlns:p14="http://schemas.microsoft.com/office/powerpoint/2010/main" xmlns="" val="2653695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
          </a:p>
        </p:txBody>
      </p:sp>
      <p:sp>
        <p:nvSpPr>
          <p:cNvPr id="4" name="Espace réservé du numéro de diapositive 3"/>
          <p:cNvSpPr>
            <a:spLocks noGrp="1"/>
          </p:cNvSpPr>
          <p:nvPr>
            <p:ph type="sldNum" sz="quarter" idx="10"/>
          </p:nvPr>
        </p:nvSpPr>
        <p:spPr/>
        <p:txBody>
          <a:bodyPr/>
          <a:lstStyle/>
          <a:p>
            <a:pPr algn="l" rtl="0"/>
            <a:r>
              <a:rPr b="0" i="0" u="none" baseline="0" lang="nl"/>
              <a:t/>
            </a:r>
            <a:fld id="{80452A67-6C5B-254E-8E51-961EBCEC8394}" type="slidenum">
              <a:rPr/>
              <a:pPr/>
              <a:t>2</a:t>
            </a:fld>
            <a:endParaRPr lang="nl" altLang="fr-FR"/>
          </a:p>
        </p:txBody>
      </p:sp>
    </p:spTree>
    <p:extLst>
      <p:ext uri="{BB962C8B-B14F-4D97-AF65-F5344CB8AC3E}">
        <p14:creationId xmlns:p14="http://schemas.microsoft.com/office/powerpoint/2010/main" xmlns="" val="125689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lgn="l" rtl="0"/>
            <a:endParaRPr lang="nl"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
            </a:r>
            <a:fld id="{A6B8BF3E-8016-644B-BA44-279C3F55DC6E}" type="slidenum">
              <a:rPr>
                <a:latin typeface="Calibri" charset="0"/>
              </a:rPr>
              <a:pPr/>
              <a:t>3</a:t>
            </a:fld>
            <a:endParaRPr lang="nl" altLang="fr-FR">
              <a:latin typeface="Calibri" charset="0"/>
            </a:endParaRPr>
          </a:p>
        </p:txBody>
      </p:sp>
    </p:spTree>
    <p:extLst>
      <p:ext uri="{BB962C8B-B14F-4D97-AF65-F5344CB8AC3E}">
        <p14:creationId xmlns:p14="http://schemas.microsoft.com/office/powerpoint/2010/main" xmlns="" val="65884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eaLnBrk="0" fontAlgn="base" latinLnBrk="0" hangingPunct="0" rtl="0">
              <a:lnSpc>
                <a:spcPct val="100000"/>
              </a:lnSpc>
              <a:spcBef>
                <a:spcPct val="30000"/>
              </a:spcBef>
              <a:spcAft>
                <a:spcPct val="0"/>
              </a:spcAft>
              <a:buClrTx/>
              <a:buSzTx/>
              <a:buFontTx/>
              <a:buNone/>
              <a:tabLst/>
              <a:defRPr/>
            </a:pPr>
            <a:r>
              <a:rPr sz="1200" kern="1200" b="0" i="0" u="none" baseline="0" lang="nl">
                <a:solidFill>
                  <a:schemeClr val="tx1"/>
                </a:solidFill>
                <a:effectLst/>
                <a:latin typeface="+mn-lt"/>
                <a:ea typeface="+mn-ea"/>
                <a:cs typeface="+mn-cs"/>
              </a:rPr>
              <a:t>Het groepseffect kan positieve consequenties hebben, met name voor de inachtneming van de elementaire veiligheidsregels. Maar wanneer door het groepseffect een onjuist gedrag is overgenomen, is het erg moeilijk om de tendens te keren, omdat het nemen van initiatieven ten gunste van de veiligheid wordt gezien als het in twijfel trekken van de onuitgesproken norm.</a:t>
            </a:r>
          </a:p>
          <a:p>
            <a:endParaRPr lang="nl" dirty="0"/>
          </a:p>
        </p:txBody>
      </p:sp>
      <p:sp>
        <p:nvSpPr>
          <p:cNvPr id="4" name="Espace réservé du numéro de diapositive 3"/>
          <p:cNvSpPr>
            <a:spLocks noGrp="1"/>
          </p:cNvSpPr>
          <p:nvPr>
            <p:ph type="sldNum" sz="quarter" idx="10"/>
          </p:nvPr>
        </p:nvSpPr>
        <p:spPr/>
        <p:txBody>
          <a:bodyPr/>
          <a:lstStyle/>
          <a:p>
            <a:pPr algn="l" rtl="0"/>
            <a:r>
              <a:rPr b="0" i="0" u="none" baseline="0" lang="nl"/>
              <a:t/>
            </a:r>
            <a:fld id="{80452A67-6C5B-254E-8E51-961EBCEC8394}" type="slidenum">
              <a:rPr/>
              <a:pPr/>
              <a:t>14</a:t>
            </a:fld>
            <a:endParaRPr lang="nl" altLang="fr-FR"/>
          </a:p>
        </p:txBody>
      </p:sp>
    </p:spTree>
    <p:extLst>
      <p:ext uri="{BB962C8B-B14F-4D97-AF65-F5344CB8AC3E}">
        <p14:creationId xmlns:p14="http://schemas.microsoft.com/office/powerpoint/2010/main" xmlns="" val="119142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xmlns="" val="84508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6082A72C-907A-1F49-9E1B-FB91313C1A89}" type="slidenum">
              <a:rPr lang="fr-FR" altLang="fr-FR"/>
              <a:pPr/>
              <a:t>‹N°›</a:t>
            </a:fld>
            <a:endParaRPr lang="fr-FR" altLang="fr-FR"/>
          </a:p>
        </p:txBody>
      </p:sp>
    </p:spTree>
    <p:extLst>
      <p:ext uri="{BB962C8B-B14F-4D97-AF65-F5344CB8AC3E}">
        <p14:creationId xmlns:p14="http://schemas.microsoft.com/office/powerpoint/2010/main" xmlns="" val="166980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altLang="fr-FR" smtClean="0"/>
              <a:t>Kit intégration H3SE - TCG 4.2 – Travail en équipe, relation hiérarchie/EIA – V1</a:t>
            </a:r>
            <a:endParaRPr lang="fr-FR" altLang="fr-FR"/>
          </a:p>
        </p:txBody>
      </p:sp>
      <p:sp>
        <p:nvSpPr>
          <p:cNvPr id="5" name="Espace réservé du numéro de diapositive 3"/>
          <p:cNvSpPr>
            <a:spLocks noGrp="1"/>
          </p:cNvSpPr>
          <p:nvPr>
            <p:ph type="sldNum" sz="quarter" idx="14"/>
          </p:nvPr>
        </p:nvSpPr>
        <p:spPr/>
        <p:txBody>
          <a:bodyPr/>
          <a:lstStyle>
            <a:lvl1pPr>
              <a:defRPr/>
            </a:lvl1pPr>
          </a:lstStyle>
          <a:p>
            <a:fld id="{02164524-7C97-8945-A4B0-CAF166782E85}" type="slidenum">
              <a:rPr lang="fr-FR" altLang="fr-FR"/>
              <a:pPr/>
              <a:t>‹N°›</a:t>
            </a:fld>
            <a:endParaRPr lang="fr-FR" altLang="fr-FR"/>
          </a:p>
        </p:txBody>
      </p:sp>
    </p:spTree>
    <p:extLst>
      <p:ext uri="{BB962C8B-B14F-4D97-AF65-F5344CB8AC3E}">
        <p14:creationId xmlns:p14="http://schemas.microsoft.com/office/powerpoint/2010/main" xmlns="" val="210563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4EBE22A4-125D-644D-89C2-C406A352A50F}" type="slidenum">
              <a:rPr lang="fr-FR" altLang="fr-FR"/>
              <a:pPr/>
              <a:t>‹N°›</a:t>
            </a:fld>
            <a:endParaRPr lang="fr-FR" altLang="fr-FR"/>
          </a:p>
        </p:txBody>
      </p:sp>
    </p:spTree>
    <p:extLst>
      <p:ext uri="{BB962C8B-B14F-4D97-AF65-F5344CB8AC3E}">
        <p14:creationId xmlns:p14="http://schemas.microsoft.com/office/powerpoint/2010/main" xmlns="" val="99963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BDEFDC57-D556-614A-9DB5-981CF0580FAF}" type="slidenum">
              <a:rPr lang="fr-FR" altLang="fr-FR"/>
              <a:pPr/>
              <a:t>‹N°›</a:t>
            </a:fld>
            <a:endParaRPr lang="fr-FR" altLang="fr-FR"/>
          </a:p>
        </p:txBody>
      </p:sp>
    </p:spTree>
    <p:extLst>
      <p:ext uri="{BB962C8B-B14F-4D97-AF65-F5344CB8AC3E}">
        <p14:creationId xmlns:p14="http://schemas.microsoft.com/office/powerpoint/2010/main" xmlns="" val="111368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91D48E60-D482-C649-81EE-9C970FD34746}" type="slidenum">
              <a:rPr lang="fr-FR" altLang="fr-FR"/>
              <a:pPr/>
              <a:t>‹N°›</a:t>
            </a:fld>
            <a:endParaRPr lang="fr-FR" altLang="fr-FR"/>
          </a:p>
        </p:txBody>
      </p:sp>
    </p:spTree>
    <p:extLst>
      <p:ext uri="{BB962C8B-B14F-4D97-AF65-F5344CB8AC3E}">
        <p14:creationId xmlns:p14="http://schemas.microsoft.com/office/powerpoint/2010/main" xmlns="" val="17671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A2FB604D-D9C3-6645-8187-1F35B9B27A83}" type="slidenum">
              <a:rPr lang="fr-FR" altLang="fr-FR"/>
              <a:pPr/>
              <a:t>‹N°›</a:t>
            </a:fld>
            <a:endParaRPr lang="fr-FR" altLang="fr-FR"/>
          </a:p>
        </p:txBody>
      </p:sp>
    </p:spTree>
    <p:extLst>
      <p:ext uri="{BB962C8B-B14F-4D97-AF65-F5344CB8AC3E}">
        <p14:creationId xmlns:p14="http://schemas.microsoft.com/office/powerpoint/2010/main" xmlns="" val="5086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950FD7B0-AA3C-0C4A-AC7F-1CD5E3135EE7}" type="slidenum">
              <a:rPr lang="fr-FR" altLang="fr-FR"/>
              <a:pPr/>
              <a:t>‹N°›</a:t>
            </a:fld>
            <a:endParaRPr lang="fr-FR" altLang="fr-FR"/>
          </a:p>
        </p:txBody>
      </p:sp>
    </p:spTree>
    <p:extLst>
      <p:ext uri="{BB962C8B-B14F-4D97-AF65-F5344CB8AC3E}">
        <p14:creationId xmlns:p14="http://schemas.microsoft.com/office/powerpoint/2010/main" xmlns="" val="2506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2DE65293-B7FB-4D4D-85BE-77E2A57E09E3}" type="slidenum">
              <a:rPr lang="fr-FR" altLang="fr-FR"/>
              <a:pPr/>
              <a:t>‹N°›</a:t>
            </a:fld>
            <a:endParaRPr lang="fr-FR" altLang="fr-FR"/>
          </a:p>
        </p:txBody>
      </p:sp>
    </p:spTree>
    <p:extLst>
      <p:ext uri="{BB962C8B-B14F-4D97-AF65-F5344CB8AC3E}">
        <p14:creationId xmlns:p14="http://schemas.microsoft.com/office/powerpoint/2010/main" xmlns="" val="72831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29B0EA38-C34A-6248-BF0F-2D26C5354A38}" type="slidenum">
              <a:rPr lang="fr-FR" altLang="fr-FR"/>
              <a:pPr/>
              <a:t>‹N°›</a:t>
            </a:fld>
            <a:endParaRPr lang="fr-FR" altLang="fr-FR"/>
          </a:p>
        </p:txBody>
      </p:sp>
    </p:spTree>
    <p:extLst>
      <p:ext uri="{BB962C8B-B14F-4D97-AF65-F5344CB8AC3E}">
        <p14:creationId xmlns:p14="http://schemas.microsoft.com/office/powerpoint/2010/main" xmlns="" val="15457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altLang="fr-FR" smtClean="0"/>
              <a:t>Kit intégration H3SE - TCG 4.2 – Travail en équipe, relation hiérarchie/EIA – V1</a:t>
            </a:r>
            <a:endParaRPr lang="fr-FR" alt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5C7BD7A6-31B9-0D41-921F-8AA046391265}"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teriel/L_union_fait_la_Force.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endParaRPr lang="nl" altLang="fr-FR"/>
          </a:p>
        </p:txBody>
      </p:sp>
      <p:sp>
        <p:nvSpPr>
          <p:cNvPr id="3" name="Titre 2"/>
          <p:cNvSpPr>
            <a:spLocks noGrp="1"/>
          </p:cNvSpPr>
          <p:nvPr>
            <p:ph type="title"/>
          </p:nvPr>
        </p:nvSpPr>
        <p:spPr>
          <a:xfrm>
            <a:off x="1187450" y="2106613"/>
            <a:ext cx="7277100" cy="1487487"/>
          </a:xfrm>
        </p:spPr>
        <p:txBody>
          <a:bodyPr/>
          <a:lstStyle/>
          <a:p>
            <a:pPr eaLnBrk="1" fontAlgn="auto" hangingPunct="1" algn="l" rtl="0">
              <a:spcAft>
                <a:spcPts val="0"/>
              </a:spcAft>
              <a:defRPr/>
            </a:pPr>
            <a:r>
              <a:rPr b="1" i="0" u="none" baseline="0" lang="nl">
                <a:ea typeface="+mj-ea"/>
              </a:rPr>
              <a:t>Teamwerk, </a:t>
            </a:r>
            <a:br>
              <a:rPr lang="nl">
                <a:ea typeface="+mj-ea"/>
              </a:rPr>
            </a:br>
            <a:r>
              <a:rPr b="1" i="0" u="none" baseline="0" lang="nl">
                <a:ea typeface="+mj-ea"/>
              </a:rPr>
              <a:t>relatie hiërarchie/jaargesprek</a:t>
            </a:r>
            <a:endParaRPr lang="nl"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eaLnBrk="1" hangingPunct="1" algn="l" rtl="0"/>
            <a:r>
              <a:rPr b="0" i="0" u="none" baseline="0" lang="nl">
                <a:cs typeface="Arial" charset="0"/>
              </a:rPr>
              <a:t>Integratieset H3SE</a:t>
            </a:r>
          </a:p>
          <a:p>
            <a:pPr eaLnBrk="1" hangingPunct="1" algn="l" rtl="0"/>
            <a:r>
              <a:rPr b="0" i="0" u="none" baseline="0" lang="nl">
                <a:cs typeface="Arial" charset="0"/>
              </a:rPr>
              <a:t>Module TCG 4.2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10</a:t>
            </a:fld>
            <a:endParaRPr lang="nl" altLang="fr-FR"/>
          </a:p>
        </p:txBody>
      </p:sp>
      <p:sp>
        <p:nvSpPr>
          <p:cNvPr id="6" name="Right Arrow 80"/>
          <p:cNvSpPr/>
          <p:nvPr/>
        </p:nvSpPr>
        <p:spPr bwMode="auto">
          <a:xfrm rot="10800000">
            <a:off x="5429257" y="4500570"/>
            <a:ext cx="571504" cy="357190"/>
          </a:xfrm>
          <a:prstGeom prst="rightArrow">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pic>
        <p:nvPicPr>
          <p:cNvPr id="7" name="Picture 9" descr="monkey1.jpg"/>
          <p:cNvPicPr>
            <a:picLocks noChangeAspect="1"/>
          </p:cNvPicPr>
          <p:nvPr/>
        </p:nvPicPr>
        <p:blipFill>
          <a:blip r:embed="rId2" cstate="print"/>
          <a:stretch>
            <a:fillRect/>
          </a:stretch>
        </p:blipFill>
        <p:spPr>
          <a:xfrm>
            <a:off x="2566116" y="5209330"/>
            <a:ext cx="720000" cy="720000"/>
          </a:xfrm>
          <a:prstGeom prst="rect">
            <a:avLst/>
          </a:prstGeom>
        </p:spPr>
      </p:pic>
      <p:grpSp>
        <p:nvGrpSpPr>
          <p:cNvPr id="8" name="Group 44"/>
          <p:cNvGrpSpPr/>
          <p:nvPr/>
        </p:nvGrpSpPr>
        <p:grpSpPr>
          <a:xfrm rot="7823472">
            <a:off x="1435300" y="4341849"/>
            <a:ext cx="3479258" cy="312091"/>
            <a:chOff x="1071538" y="2310819"/>
            <a:chExt cx="3479258" cy="312091"/>
          </a:xfrm>
        </p:grpSpPr>
        <p:sp>
          <p:nvSpPr>
            <p:cNvPr id="9" name="Rectangle 8"/>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grpSp>
      <p:sp>
        <p:nvSpPr>
          <p:cNvPr id="33"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lgn="l" rtl="0">
              <a:spcBef>
                <a:spcPts val="300"/>
              </a:spcBef>
              <a:spcAft>
                <a:spcPts val="300"/>
              </a:spcAft>
              <a:buClr>
                <a:srgbClr val="A90025"/>
              </a:buClr>
              <a:buSzPct val="120000"/>
              <a:buFont typeface="Lucida Grande" charset="0"/>
              <a:buChar char="●"/>
            </a:pPr>
            <a:r>
              <a:rPr sz="1400" b="1" i="0" u="none" baseline="0" lang="nl">
                <a:latin typeface="+mn-lt"/>
              </a:rPr>
              <a:t>Een van de '</a:t>
            </a:r>
            <a:r>
              <a:rPr sz="1400" b="1" i="0" u="sng" baseline="0" lang="nl">
                <a:latin typeface="+mn-lt"/>
              </a:rPr>
              <a:t>ervaren apen</a:t>
            </a:r>
            <a:r>
              <a:rPr sz="1400" b="1" i="0" u="none" baseline="0" lang="nl">
                <a:latin typeface="+mn-lt"/>
              </a:rPr>
              <a:t>' wordt vervangen door een </a:t>
            </a:r>
            <a:r>
              <a:rPr sz="1400" b="1" i="0" u="sng" baseline="0" lang="nl">
                <a:latin typeface="+mn-lt"/>
              </a:rPr>
              <a:t>nieuwe aap</a:t>
            </a:r>
            <a:r>
              <a:rPr sz="1400" b="1" i="0" u="none" baseline="0" lang="nl">
                <a:latin typeface="+mn-lt"/>
              </a:rPr>
              <a:t> die nog niet heeft geleerd hoe het in de kooi toegaat.</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nl">
                <a:latin typeface="+mn-lt"/>
              </a:rPr>
              <a:t>De nieuwe aap wil meteen de ladder op klimmen om de banaan te pakken.</a:t>
            </a:r>
            <a:endParaRPr lang="nl" sz="1400" b="1" dirty="0">
              <a:latin typeface="+mn-lt"/>
            </a:endParaRPr>
          </a:p>
        </p:txBody>
      </p:sp>
      <p:pic>
        <p:nvPicPr>
          <p:cNvPr id="34"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pic>
        <p:nvPicPr>
          <p:cNvPr id="35" name="Picture 15" descr="monkey1.jpg"/>
          <p:cNvPicPr>
            <a:picLocks noChangeAspect="1"/>
          </p:cNvPicPr>
          <p:nvPr/>
        </p:nvPicPr>
        <p:blipFill>
          <a:blip r:embed="rId2" cstate="print"/>
          <a:stretch>
            <a:fillRect/>
          </a:stretch>
        </p:blipFill>
        <p:spPr>
          <a:xfrm>
            <a:off x="3351934" y="4857760"/>
            <a:ext cx="720000" cy="720000"/>
          </a:xfrm>
          <a:prstGeom prst="rect">
            <a:avLst/>
          </a:prstGeom>
        </p:spPr>
      </p:pic>
      <p:pic>
        <p:nvPicPr>
          <p:cNvPr id="36" name="Picture 16" descr="monkey1.jpg"/>
          <p:cNvPicPr>
            <a:picLocks noChangeAspect="1"/>
          </p:cNvPicPr>
          <p:nvPr/>
        </p:nvPicPr>
        <p:blipFill>
          <a:blip r:embed="rId2" cstate="print"/>
          <a:stretch>
            <a:fillRect/>
          </a:stretch>
        </p:blipFill>
        <p:spPr>
          <a:xfrm>
            <a:off x="3994876" y="5143512"/>
            <a:ext cx="720000" cy="720000"/>
          </a:xfrm>
          <a:prstGeom prst="rect">
            <a:avLst/>
          </a:prstGeom>
        </p:spPr>
      </p:pic>
      <p:pic>
        <p:nvPicPr>
          <p:cNvPr id="37" name="Picture 17" descr="monkey1.jpg"/>
          <p:cNvPicPr>
            <a:picLocks noChangeAspect="1"/>
          </p:cNvPicPr>
          <p:nvPr/>
        </p:nvPicPr>
        <p:blipFill>
          <a:blip r:embed="rId2" cstate="print"/>
          <a:stretch>
            <a:fillRect/>
          </a:stretch>
        </p:blipFill>
        <p:spPr>
          <a:xfrm>
            <a:off x="4709256" y="4857760"/>
            <a:ext cx="720000" cy="720000"/>
          </a:xfrm>
          <a:prstGeom prst="rect">
            <a:avLst/>
          </a:prstGeom>
        </p:spPr>
      </p:pic>
      <p:pic>
        <p:nvPicPr>
          <p:cNvPr id="38" name="Picture 18" descr="monkey1.jpg"/>
          <p:cNvPicPr>
            <a:picLocks noChangeAspect="1"/>
          </p:cNvPicPr>
          <p:nvPr/>
        </p:nvPicPr>
        <p:blipFill>
          <a:blip r:embed="rId2" cstate="print"/>
          <a:stretch>
            <a:fillRect/>
          </a:stretch>
        </p:blipFill>
        <p:spPr>
          <a:xfrm>
            <a:off x="5566512" y="5143512"/>
            <a:ext cx="720000" cy="720000"/>
          </a:xfrm>
          <a:prstGeom prst="rect">
            <a:avLst/>
          </a:prstGeom>
        </p:spPr>
      </p:pic>
      <p:sp>
        <p:nvSpPr>
          <p:cNvPr id="39" name="Rectangle 38"/>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7"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pic>
        <p:nvPicPr>
          <p:cNvPr id="58" name="Picture 76" descr="monkey2.jpg"/>
          <p:cNvPicPr>
            <a:picLocks noChangeAspect="1"/>
          </p:cNvPicPr>
          <p:nvPr/>
        </p:nvPicPr>
        <p:blipFill>
          <a:blip r:embed="rId7" cstate="print">
            <a:duotone>
              <a:schemeClr val="accent4">
                <a:shade val="45000"/>
                <a:satMod val="135000"/>
              </a:schemeClr>
              <a:prstClr val="white"/>
            </a:duotone>
          </a:blip>
          <a:stretch>
            <a:fillRect/>
          </a:stretch>
        </p:blipFill>
        <p:spPr>
          <a:xfrm>
            <a:off x="6072198" y="4286256"/>
            <a:ext cx="571504" cy="833724"/>
          </a:xfrm>
          <a:prstGeom prst="rect">
            <a:avLst/>
          </a:prstGeom>
        </p:spPr>
      </p:pic>
      <p:sp>
        <p:nvSpPr>
          <p:cNvPr id="59" name="TextBox 7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nl">
                <a:latin typeface="Calibri" pitchFamily="34" charset="0"/>
              </a:rPr>
              <a:t>Ref.: Dr. H. Harlow</a:t>
            </a:r>
          </a:p>
          <a:p>
            <a:pPr algn="l" rtl="0"/>
            <a:r>
              <a:rPr sz="1100" b="0" i="0" u="none" baseline="0" lang="nl">
                <a:latin typeface="Calibri" pitchFamily="34" charset="0"/>
              </a:rPr>
              <a:t>University of Wisconsin – Madison</a:t>
            </a:r>
            <a:endParaRPr lang="nl" sz="1100" dirty="0">
              <a:latin typeface="Calibri" pitchFamily="34" charset="0"/>
            </a:endParaRPr>
          </a:p>
        </p:txBody>
      </p:sp>
      <p:sp>
        <p:nvSpPr>
          <p:cNvPr id="60" name="Right Arrow 79"/>
          <p:cNvSpPr/>
          <p:nvPr/>
        </p:nvSpPr>
        <p:spPr bwMode="auto">
          <a:xfrm>
            <a:off x="6429388" y="5357826"/>
            <a:ext cx="571504" cy="357190"/>
          </a:xfrm>
          <a:prstGeom prst="rightArrow">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63" name="Titre 1"/>
          <p:cNvSpPr>
            <a:spLocks noGrp="1"/>
          </p:cNvSpPr>
          <p:nvPr>
            <p:ph type="title"/>
          </p:nvPr>
        </p:nvSpPr>
        <p:spPr>
          <a:xfrm>
            <a:off x="457200" y="274638"/>
            <a:ext cx="8218488" cy="635000"/>
          </a:xfrm>
        </p:spPr>
        <p:txBody>
          <a:bodyPr/>
          <a:lstStyle/>
          <a:p>
            <a:pPr algn="l" rtl="0"/>
            <a:r>
              <a:rPr b="1" i="0" u="none" baseline="0" lang="nl"/>
              <a:t>Het banaanexperiment</a:t>
            </a:r>
            <a:endParaRPr lang="nl" dirty="0"/>
          </a:p>
        </p:txBody>
      </p:sp>
      <p:sp>
        <p:nvSpPr>
          <p:cNvPr id="61"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extLst>
      <p:ext uri="{BB962C8B-B14F-4D97-AF65-F5344CB8AC3E}">
        <p14:creationId xmlns:p14="http://schemas.microsoft.com/office/powerpoint/2010/main" xmlns="" val="135636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11</a:t>
            </a:fld>
            <a:endParaRPr lang="nl" altLang="fr-FR"/>
          </a:p>
        </p:txBody>
      </p:sp>
      <p:pic>
        <p:nvPicPr>
          <p:cNvPr id="6" name="Picture 16" descr="monkey1.jpg"/>
          <p:cNvPicPr>
            <a:picLocks noChangeAspect="1"/>
          </p:cNvPicPr>
          <p:nvPr/>
        </p:nvPicPr>
        <p:blipFill>
          <a:blip r:embed="rId2" cstate="print"/>
          <a:stretch>
            <a:fillRect/>
          </a:stretch>
        </p:blipFill>
        <p:spPr>
          <a:xfrm>
            <a:off x="2566116" y="5143512"/>
            <a:ext cx="720000" cy="720000"/>
          </a:xfrm>
          <a:prstGeom prst="rect">
            <a:avLst/>
          </a:prstGeom>
        </p:spPr>
      </p:pic>
      <p:pic>
        <p:nvPicPr>
          <p:cNvPr id="7" name="Picture 15" descr="monkey1.jpg"/>
          <p:cNvPicPr>
            <a:picLocks noChangeAspect="1"/>
          </p:cNvPicPr>
          <p:nvPr/>
        </p:nvPicPr>
        <p:blipFill>
          <a:blip r:embed="rId2" cstate="print"/>
          <a:stretch>
            <a:fillRect/>
          </a:stretch>
        </p:blipFill>
        <p:spPr>
          <a:xfrm>
            <a:off x="1857356" y="5137892"/>
            <a:ext cx="720000" cy="720000"/>
          </a:xfrm>
          <a:prstGeom prst="rect">
            <a:avLst/>
          </a:prstGeom>
        </p:spPr>
      </p:pic>
      <p:pic>
        <p:nvPicPr>
          <p:cNvPr id="8"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428860" y="4286256"/>
            <a:ext cx="571504" cy="833724"/>
          </a:xfrm>
          <a:prstGeom prst="rect">
            <a:avLst/>
          </a:prstGeom>
        </p:spPr>
      </p:pic>
      <p:grpSp>
        <p:nvGrpSpPr>
          <p:cNvPr id="9" name="Group 44"/>
          <p:cNvGrpSpPr/>
          <p:nvPr/>
        </p:nvGrpSpPr>
        <p:grpSpPr>
          <a:xfrm rot="7823472">
            <a:off x="1435300" y="4341849"/>
            <a:ext cx="3479258" cy="312091"/>
            <a:chOff x="1071538" y="2310819"/>
            <a:chExt cx="3479258" cy="312091"/>
          </a:xfrm>
        </p:grpSpPr>
        <p:sp>
          <p:nvSpPr>
            <p:cNvPr id="10" name="Rectangle 9"/>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grpSp>
      <p:sp>
        <p:nvSpPr>
          <p:cNvPr id="34"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lgn="l" rtl="0">
              <a:spcBef>
                <a:spcPts val="300"/>
              </a:spcBef>
              <a:spcAft>
                <a:spcPts val="300"/>
              </a:spcAft>
              <a:buClr>
                <a:srgbClr val="A90025"/>
              </a:buClr>
              <a:buSzPct val="120000"/>
              <a:buFont typeface="Lucida Grande" charset="0"/>
              <a:buChar char="●"/>
            </a:pPr>
            <a:r>
              <a:rPr sz="1400" b="1" i="0" u="none" baseline="0" lang="nl">
                <a:latin typeface="+mn-lt"/>
              </a:rPr>
              <a:t>Zodra deze aap probeert om op de ladder te klimmen, vrezen de andere apen een koude douche en verhinderen hem om de ladder op te gaan.</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nl">
                <a:latin typeface="+mn-lt"/>
              </a:rPr>
              <a:t>De conclusie is dat het dus niet nodig is om de nieuwe aap een koude douche te geven om hem te laten accepteren dat hij de ladder niet mag gebruiken en de banaan maar moet vergeten.</a:t>
            </a:r>
          </a:p>
        </p:txBody>
      </p:sp>
      <p:pic>
        <p:nvPicPr>
          <p:cNvPr id="35"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pic>
        <p:nvPicPr>
          <p:cNvPr id="36" name="Picture 17" descr="monkey1.jpg"/>
          <p:cNvPicPr>
            <a:picLocks noChangeAspect="1"/>
          </p:cNvPicPr>
          <p:nvPr/>
        </p:nvPicPr>
        <p:blipFill>
          <a:blip r:embed="rId2" cstate="print"/>
          <a:stretch>
            <a:fillRect/>
          </a:stretch>
        </p:blipFill>
        <p:spPr>
          <a:xfrm>
            <a:off x="3280496" y="5209330"/>
            <a:ext cx="720000" cy="720000"/>
          </a:xfrm>
          <a:prstGeom prst="rect">
            <a:avLst/>
          </a:prstGeom>
        </p:spPr>
      </p:pic>
      <p:pic>
        <p:nvPicPr>
          <p:cNvPr id="37" name="Picture 18" descr="monkey1.jpg"/>
          <p:cNvPicPr>
            <a:picLocks noChangeAspect="1"/>
          </p:cNvPicPr>
          <p:nvPr/>
        </p:nvPicPr>
        <p:blipFill>
          <a:blip r:embed="rId2" cstate="print"/>
          <a:stretch>
            <a:fillRect/>
          </a:stretch>
        </p:blipFill>
        <p:spPr>
          <a:xfrm>
            <a:off x="1571604" y="4429132"/>
            <a:ext cx="720000" cy="720000"/>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nl">
                <a:latin typeface="Calibri" pitchFamily="34" charset="0"/>
              </a:rPr>
              <a:t>Ref.: Dr. H. Harlow</a:t>
            </a:r>
          </a:p>
          <a:p>
            <a:pPr algn="l" rtl="0"/>
            <a:r>
              <a:rPr sz="1100" b="0" i="0" u="none" baseline="0" lang="nl">
                <a:latin typeface="Calibri" pitchFamily="34" charset="0"/>
              </a:rPr>
              <a:t>University of Wisconsin – Madison</a:t>
            </a:r>
            <a:endParaRPr lang="nl"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b="1" i="0" u="none" baseline="0" lang="nl"/>
              <a:t>Het banaanexperiment</a:t>
            </a:r>
            <a:endParaRPr lang="nl" dirty="0"/>
          </a:p>
        </p:txBody>
      </p:sp>
      <p:sp>
        <p:nvSpPr>
          <p:cNvPr id="58"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extLst>
      <p:ext uri="{BB962C8B-B14F-4D97-AF65-F5344CB8AC3E}">
        <p14:creationId xmlns:p14="http://schemas.microsoft.com/office/powerpoint/2010/main" xmlns="" val="1215503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12</a:t>
            </a:fld>
            <a:endParaRPr lang="nl" altLang="fr-FR"/>
          </a:p>
        </p:txBody>
      </p:sp>
      <p:pic>
        <p:nvPicPr>
          <p:cNvPr id="6" name="Picture 79"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2786050" y="5072074"/>
            <a:ext cx="571504" cy="833724"/>
          </a:xfrm>
          <a:prstGeom prst="rect">
            <a:avLst/>
          </a:prstGeom>
        </p:spPr>
      </p:pic>
      <p:pic>
        <p:nvPicPr>
          <p:cNvPr id="7" name="Picture 78"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3500430" y="4786322"/>
            <a:ext cx="571504" cy="833724"/>
          </a:xfrm>
          <a:prstGeom prst="rect">
            <a:avLst/>
          </a:prstGeom>
        </p:spPr>
      </p:pic>
      <p:pic>
        <p:nvPicPr>
          <p:cNvPr id="8" name="Picture 80"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5286380" y="5000636"/>
            <a:ext cx="571504" cy="833724"/>
          </a:xfrm>
          <a:prstGeom prst="rect">
            <a:avLst/>
          </a:prstGeom>
        </p:spPr>
      </p:pic>
      <p:pic>
        <p:nvPicPr>
          <p:cNvPr id="9" name="Picture 71"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214810" y="5000636"/>
            <a:ext cx="571504" cy="833724"/>
          </a:xfrm>
          <a:prstGeom prst="rect">
            <a:avLst/>
          </a:prstGeom>
        </p:spPr>
      </p:pic>
      <p:pic>
        <p:nvPicPr>
          <p:cNvPr id="10" name="Picture 76"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714876" y="4714884"/>
            <a:ext cx="571504" cy="83372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just" eaLnBrk="1" hangingPunct="1" rtl="0">
              <a:spcBef>
                <a:spcPts val="300"/>
              </a:spcBef>
              <a:spcAft>
                <a:spcPts val="300"/>
              </a:spcAft>
              <a:buClr>
                <a:srgbClr val="A90025"/>
              </a:buClr>
              <a:buSzPct val="120000"/>
              <a:buFont typeface="Lucida Grande" charset="0"/>
              <a:buChar char="●"/>
            </a:pPr>
            <a:r>
              <a:rPr sz="1400" b="1" i="0" u="none" baseline="0" lang="nl">
                <a:latin typeface="+mn-lt"/>
              </a:rPr>
              <a:t>Eén voor één worden de vijf originele apen (die de koude douche hebben gehad) vervangen.</a:t>
            </a:r>
          </a:p>
          <a:p>
            <a:pPr marL="285750" indent="-285750" algn="just" eaLnBrk="1" hangingPunct="1" rtl="0">
              <a:spcBef>
                <a:spcPts val="300"/>
              </a:spcBef>
              <a:spcAft>
                <a:spcPts val="300"/>
              </a:spcAft>
              <a:buClr>
                <a:srgbClr val="A90025"/>
              </a:buClr>
              <a:buSzPct val="120000"/>
              <a:buFont typeface="Lucida Grande" charset="0"/>
              <a:buChar char="●"/>
            </a:pPr>
            <a:r>
              <a:rPr sz="1400" b="1" i="0" u="none" baseline="0" lang="nl">
                <a:latin typeface="+mn-lt"/>
              </a:rPr>
              <a:t>Het scenario wordt met elke nieuwe aap herhaald, totdat er geen enkele aap over is die de douche heeft meegemaakt.</a:t>
            </a:r>
          </a:p>
        </p:txBody>
      </p:sp>
      <p:pic>
        <p:nvPicPr>
          <p:cNvPr id="37"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nl">
                <a:latin typeface="Calibri" pitchFamily="34" charset="0"/>
              </a:rPr>
              <a:t>Ref.: Dr. H. Harlow</a:t>
            </a:r>
          </a:p>
          <a:p>
            <a:pPr algn="l" rtl="0"/>
            <a:r>
              <a:rPr sz="1100" b="0" i="0" u="none" baseline="0" lang="nl">
                <a:latin typeface="Calibri" pitchFamily="34" charset="0"/>
              </a:rPr>
              <a:t>University of Wisconsin – Madison</a:t>
            </a:r>
            <a:endParaRPr lang="nl"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b="1" i="0" u="none" baseline="0" lang="nl"/>
              <a:t>Het banaanexperiment</a:t>
            </a:r>
            <a:endParaRPr lang="nl" dirty="0"/>
          </a:p>
        </p:txBody>
      </p:sp>
      <p:sp>
        <p:nvSpPr>
          <p:cNvPr id="58"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extLst>
      <p:ext uri="{BB962C8B-B14F-4D97-AF65-F5344CB8AC3E}">
        <p14:creationId xmlns:p14="http://schemas.microsoft.com/office/powerpoint/2010/main" xmlns="" val="527465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13</a:t>
            </a:fld>
            <a:endParaRPr lang="nl" altLang="fr-FR"/>
          </a:p>
        </p:txBody>
      </p:sp>
      <p:pic>
        <p:nvPicPr>
          <p:cNvPr id="6" name="Picture 81" descr="monkey7.jpg"/>
          <p:cNvPicPr>
            <a:picLocks noChangeAspect="1"/>
          </p:cNvPicPr>
          <p:nvPr/>
        </p:nvPicPr>
        <p:blipFill>
          <a:blip r:embed="rId2" cstate="print">
            <a:duotone>
              <a:schemeClr val="accent3">
                <a:shade val="45000"/>
                <a:satMod val="135000"/>
              </a:schemeClr>
              <a:prstClr val="white"/>
            </a:duotone>
          </a:blip>
          <a:stretch>
            <a:fillRect/>
          </a:stretch>
        </p:blipFill>
        <p:spPr>
          <a:xfrm>
            <a:off x="2214546" y="4032254"/>
            <a:ext cx="857256" cy="896944"/>
          </a:xfrm>
          <a:prstGeom prst="rect">
            <a:avLst/>
          </a:prstGeom>
        </p:spPr>
      </p:pic>
      <p:pic>
        <p:nvPicPr>
          <p:cNvPr id="7" name="Picture 79"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571736" y="5072074"/>
            <a:ext cx="571504" cy="833724"/>
          </a:xfrm>
          <a:prstGeom prst="rect">
            <a:avLst/>
          </a:prstGeom>
        </p:spPr>
      </p:pic>
      <p:pic>
        <p:nvPicPr>
          <p:cNvPr id="8" name="Picture 78"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143240" y="4786322"/>
            <a:ext cx="571504" cy="833724"/>
          </a:xfrm>
          <a:prstGeom prst="rect">
            <a:avLst/>
          </a:prstGeom>
        </p:spPr>
      </p:pic>
      <p:pic>
        <p:nvPicPr>
          <p:cNvPr id="9" name="Picture 71"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571868" y="5072074"/>
            <a:ext cx="571504" cy="833724"/>
          </a:xfrm>
          <a:prstGeom prst="rect">
            <a:avLst/>
          </a:prstGeom>
        </p:spPr>
      </p:pic>
      <p:pic>
        <p:nvPicPr>
          <p:cNvPr id="10"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1928794" y="4500570"/>
            <a:ext cx="571504" cy="83372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lgn="l" rtl="0">
              <a:spcBef>
                <a:spcPts val="300"/>
              </a:spcBef>
              <a:spcAft>
                <a:spcPts val="300"/>
              </a:spcAft>
              <a:buClr>
                <a:srgbClr val="A90025"/>
              </a:buClr>
              <a:buSzPct val="120000"/>
              <a:buFont typeface="Lucida Grande" charset="0"/>
              <a:buChar char="●"/>
            </a:pPr>
            <a:r>
              <a:rPr sz="1400" b="1" i="0" u="none" baseline="0" lang="nl">
                <a:latin typeface="+mn-lt"/>
              </a:rPr>
              <a:t>Daarna wordt een van de apen van de 'tweede generatie' op zijn beurt vervangen en het scenario herhaalt zich opnieuw.</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nl">
                <a:latin typeface="+mn-lt"/>
              </a:rPr>
              <a:t>Zonder rechtstreeks de reden te kennen waarom de ladder niet moet worden gebruikt, zijn alle apen een 'bewaker van de regel' geworden.</a:t>
            </a:r>
            <a:endParaRPr lang="nl"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nl">
                <a:latin typeface="Calibri" pitchFamily="34" charset="0"/>
              </a:rPr>
              <a:t>Ref.: Dr. H. Harlow</a:t>
            </a:r>
          </a:p>
          <a:p>
            <a:pPr algn="l" rtl="0"/>
            <a:r>
              <a:rPr sz="1100" b="0" i="0" u="none" baseline="0" lang="nl">
                <a:latin typeface="Calibri" pitchFamily="34" charset="0"/>
              </a:rPr>
              <a:t>University of Wisconsin – Madison</a:t>
            </a:r>
            <a:endParaRPr lang="nl"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b="1" i="0" u="none" baseline="0" lang="nl"/>
              <a:t>Het banaanexperiment</a:t>
            </a:r>
            <a:endParaRPr lang="nl" dirty="0"/>
          </a:p>
        </p:txBody>
      </p:sp>
      <p:sp>
        <p:nvSpPr>
          <p:cNvPr id="58"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extLst>
      <p:ext uri="{BB962C8B-B14F-4D97-AF65-F5344CB8AC3E}">
        <p14:creationId xmlns:p14="http://schemas.microsoft.com/office/powerpoint/2010/main" xmlns="" val="214004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14</a:t>
            </a:fld>
            <a:endParaRPr lang="nl" altLang="fr-FR"/>
          </a:p>
        </p:txBody>
      </p:sp>
      <p:pic>
        <p:nvPicPr>
          <p:cNvPr id="6" name="Picture 83"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5000628" y="5000636"/>
            <a:ext cx="857256" cy="896944"/>
          </a:xfrm>
          <a:prstGeom prst="rect">
            <a:avLst/>
          </a:prstGeom>
        </p:spPr>
      </p:pic>
      <p:pic>
        <p:nvPicPr>
          <p:cNvPr id="7" name="Picture 82"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4214810" y="4857760"/>
            <a:ext cx="857256" cy="896944"/>
          </a:xfrm>
          <a:prstGeom prst="rect">
            <a:avLst/>
          </a:prstGeom>
        </p:spPr>
      </p:pic>
      <p:pic>
        <p:nvPicPr>
          <p:cNvPr id="8" name="Picture 80"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3357554" y="5032386"/>
            <a:ext cx="857256" cy="896944"/>
          </a:xfrm>
          <a:prstGeom prst="rect">
            <a:avLst/>
          </a:prstGeom>
        </p:spPr>
      </p:pic>
      <p:pic>
        <p:nvPicPr>
          <p:cNvPr id="9" name="Picture 87"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1714480" y="5032386"/>
            <a:ext cx="857256" cy="896944"/>
          </a:xfrm>
          <a:prstGeom prst="rect">
            <a:avLst/>
          </a:prstGeom>
        </p:spPr>
      </p:pic>
      <p:pic>
        <p:nvPicPr>
          <p:cNvPr id="10" name="Picture 81"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2571736" y="5000636"/>
            <a:ext cx="857256" cy="89694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1928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lgn="l" rtl="0">
              <a:spcBef>
                <a:spcPts val="300"/>
              </a:spcBef>
              <a:spcAft>
                <a:spcPts val="300"/>
              </a:spcAft>
              <a:buClr>
                <a:srgbClr val="A90025"/>
              </a:buClr>
              <a:buSzPct val="120000"/>
              <a:buFont typeface="Lucida Grande" charset="0"/>
              <a:buChar char="●"/>
            </a:pPr>
            <a:r>
              <a:rPr sz="1400" b="1" i="0" u="none" baseline="0" lang="nl">
                <a:latin typeface="+mn-lt"/>
              </a:rPr>
              <a:t>Dit kunnen wij het 'collectief bewustzijn' noemen, oftewel “zo hebben wij het altijd gedaan”, “zo doen wij dat hier”.</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nl">
                <a:latin typeface="+mn-lt"/>
              </a:rPr>
              <a:t>In onze mensenwereld zijn de resultaten hetzelfde:</a:t>
            </a:r>
          </a:p>
          <a:p>
            <a:pPr marL="447675" lvl="1" indent="-180975" defTabSz="533400" eaLnBrk="1" hangingPunct="1" algn="l" rtl="0">
              <a:spcBef>
                <a:spcPts val="300"/>
              </a:spcBef>
              <a:spcAft>
                <a:spcPts val="300"/>
              </a:spcAft>
              <a:buClr>
                <a:srgbClr val="A90025"/>
              </a:buClr>
              <a:buSzPct val="120000"/>
              <a:buFont typeface="Lucida Grande" charset="0"/>
              <a:buChar char="-"/>
            </a:pPr>
            <a:r>
              <a:rPr sz="1400" b="1" i="0" u="none" baseline="0" lang="nl">
                <a:latin typeface="+mn-lt"/>
              </a:rPr>
              <a:t>De verspreiding van slechte gewoontes, de negatieve conditionering en de onderdrukking van elke twijfel kunnen zeer </a:t>
            </a:r>
            <a:r>
              <a:rPr sz="1400" b="1" i="0" u="sng" baseline="0" lang="nl">
                <a:latin typeface="+mn-lt"/>
              </a:rPr>
              <a:t>frustrerend</a:t>
            </a:r>
            <a:r>
              <a:rPr sz="1400" b="1" i="0" u="none" baseline="0" lang="nl">
                <a:latin typeface="+mn-lt"/>
              </a:rPr>
              <a:t> zijn voor iedereen die een positieve verandering wil invoeren, vooral als het een gedragswijziging betreft.</a:t>
            </a:r>
            <a:endParaRPr lang="nl"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7" name="Titre 1"/>
          <p:cNvSpPr>
            <a:spLocks noGrp="1"/>
          </p:cNvSpPr>
          <p:nvPr>
            <p:ph type="title"/>
          </p:nvPr>
        </p:nvSpPr>
        <p:spPr>
          <a:xfrm>
            <a:off x="457200" y="274638"/>
            <a:ext cx="8218488" cy="635000"/>
          </a:xfrm>
        </p:spPr>
        <p:txBody>
          <a:bodyPr/>
          <a:lstStyle/>
          <a:p>
            <a:pPr algn="l" rtl="0"/>
            <a:r>
              <a:rPr b="1" i="0" u="none" baseline="0" lang="nl"/>
              <a:t>Het banaanexperiment</a:t>
            </a:r>
            <a:endParaRPr lang="nl" dirty="0"/>
          </a:p>
        </p:txBody>
      </p:sp>
      <p:sp>
        <p:nvSpPr>
          <p:cNvPr id="58" name="TextBox 7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nl">
                <a:latin typeface="Calibri" pitchFamily="34" charset="0"/>
              </a:rPr>
              <a:t>Ref.: Dr. H. Harlow</a:t>
            </a:r>
          </a:p>
          <a:p>
            <a:pPr algn="l" rtl="0"/>
            <a:r>
              <a:rPr sz="1100" b="0" i="0" u="none" baseline="0" lang="nl">
                <a:latin typeface="Calibri" pitchFamily="34" charset="0"/>
              </a:rPr>
              <a:t>University of Wisconsin – Madison</a:t>
            </a:r>
            <a:endParaRPr lang="nl" sz="1100" dirty="0">
              <a:latin typeface="Calibri" pitchFamily="34" charset="0"/>
            </a:endParaRPr>
          </a:p>
        </p:txBody>
      </p:sp>
      <p:sp>
        <p:nvSpPr>
          <p:cNvPr id="59"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extLst>
      <p:ext uri="{BB962C8B-B14F-4D97-AF65-F5344CB8AC3E}">
        <p14:creationId xmlns:p14="http://schemas.microsoft.com/office/powerpoint/2010/main" xmlns="" val="158704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STARTVERGADERING</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15</a:t>
            </a:fld>
            <a:endParaRPr lang="nl" altLang="fr-FR"/>
          </a:p>
        </p:txBody>
      </p:sp>
      <p:pic>
        <p:nvPicPr>
          <p:cNvPr id="6" name="Image 5"/>
          <p:cNvPicPr>
            <a:picLocks noChangeAspect="1"/>
          </p:cNvPicPr>
          <p:nvPr/>
        </p:nvPicPr>
        <p:blipFill>
          <a:blip r:embed="rId2"/>
          <a:stretch>
            <a:fillRect/>
          </a:stretch>
        </p:blipFill>
        <p:spPr>
          <a:xfrm>
            <a:off x="2411760" y="1844824"/>
            <a:ext cx="4667510" cy="2880000"/>
          </a:xfrm>
          <a:prstGeom prst="rect">
            <a:avLst/>
          </a:prstGeom>
        </p:spPr>
      </p:pic>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extLst>
      <p:ext uri="{BB962C8B-B14F-4D97-AF65-F5344CB8AC3E}">
        <p14:creationId xmlns:p14="http://schemas.microsoft.com/office/powerpoint/2010/main" xmlns="" val="484966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Dit verwachten wij van de manager:</a:t>
            </a:r>
            <a:endParaRPr lang="nl" dirty="0"/>
          </a:p>
        </p:txBody>
      </p:sp>
      <p:sp>
        <p:nvSpPr>
          <p:cNvPr id="3" name="Espace réservé du texte 2"/>
          <p:cNvSpPr>
            <a:spLocks noGrp="1"/>
          </p:cNvSpPr>
          <p:nvPr>
            <p:ph type="body" sz="quarter" idx="12"/>
          </p:nvPr>
        </p:nvSpPr>
        <p:spPr/>
        <p:txBody>
          <a:bodyPr/>
          <a:lstStyle/>
          <a:p>
            <a:pPr marL="0" indent="0" algn="just" rtl="0">
              <a:buNone/>
            </a:pPr>
            <a:r>
              <a:rPr b="1" i="0" u="none" baseline="0" lang="nl"/>
              <a:t>Associeer de verwachtingen met praktijksituaties</a:t>
            </a:r>
            <a:endParaRPr lang="nl" dirty="0"/>
          </a:p>
          <a:p>
            <a:pPr lvl="0" algn="just" rtl="0"/>
            <a:r>
              <a:rPr b="0" i="0" u="none" baseline="0" lang="nl"/>
              <a:t>De daad bij het woord voegen.</a:t>
            </a:r>
            <a:endParaRPr lang="nl" dirty="0"/>
          </a:p>
          <a:p>
            <a:pPr lvl="0" algn="just" rtl="0"/>
            <a:r>
              <a:rPr b="0" i="0" u="none" baseline="0" lang="nl"/>
              <a:t>Een echte feedback geven op de besloten acties.</a:t>
            </a:r>
            <a:endParaRPr lang="nl" dirty="0"/>
          </a:p>
          <a:p>
            <a:pPr lvl="0" algn="just" rtl="0"/>
            <a:r>
              <a:rPr b="0" i="0" u="none" baseline="0" lang="nl"/>
              <a:t>Aanmoedigen om in geval van een riskante situatie te waarschuwen.</a:t>
            </a:r>
            <a:endParaRPr lang="nl" dirty="0"/>
          </a:p>
          <a:p>
            <a:pPr lvl="0" algn="just" rtl="0"/>
            <a:r>
              <a:rPr b="0" i="0" u="none" baseline="0" lang="nl"/>
              <a:t>Luisteren naar contractanten en personeelsvertegenwoordigers. </a:t>
            </a:r>
          </a:p>
          <a:p>
            <a:pPr lvl="0" algn="just" rtl="0"/>
            <a:r>
              <a:rPr b="0" i="0" u="none" baseline="0" lang="nl"/>
              <a:t>De discussie openen over tegenstrijdigheden tussen de voorschriften en de instructies.</a:t>
            </a:r>
            <a:endParaRPr lang="nl" dirty="0"/>
          </a:p>
          <a:p>
            <a:pPr algn="just" rtl="0"/>
            <a:r>
              <a:rPr b="0" i="0" u="none" baseline="0" lang="nl"/>
              <a:t>Iedereen zich laten uitspreken.</a:t>
            </a:r>
            <a:endParaRPr lang="nl" dirty="0"/>
          </a:p>
          <a:p>
            <a:pPr algn="just" rtl="0"/>
            <a:r>
              <a:rPr b="0" i="0" u="none" baseline="0" lang="nl"/>
              <a:t>Altijd opheldering geven als iemand twijfelt.</a:t>
            </a:r>
          </a:p>
          <a:p>
            <a:pPr algn="just" rtl="0"/>
            <a:r>
              <a:rPr b="0" i="0" u="none" baseline="0" lang="nl"/>
              <a:t>Een beslissing nemen in situaties die een arbitrage vereisen.</a:t>
            </a:r>
            <a:endParaRPr lang="nl" b="1" dirty="0"/>
          </a:p>
          <a:p>
            <a:pPr lvl="0" algn="just" rtl="0"/>
            <a:r>
              <a:rPr b="0" i="0" u="none" baseline="0" lang="nl"/>
              <a:t>Bij het definiëren van de taken de realiteit in het veld in acht nemen. </a:t>
            </a:r>
          </a:p>
          <a:p>
            <a:pPr algn="just" rtl="0"/>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16</a:t>
            </a:fld>
            <a:endParaRPr lang="nl" altLang="fr-FR"/>
          </a:p>
        </p:txBody>
      </p:sp>
      <p:sp>
        <p:nvSpPr>
          <p:cNvPr id="6" name="Rectangle 8"/>
          <p:cNvSpPr>
            <a:spLocks noChangeArrowheads="1"/>
          </p:cNvSpPr>
          <p:nvPr/>
        </p:nvSpPr>
        <p:spPr bwMode="auto">
          <a:xfrm>
            <a:off x="1094836" y="5445224"/>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rtl="0">
              <a:spcBef>
                <a:spcPts val="0"/>
              </a:spcBef>
              <a:spcAft>
                <a:spcPts val="0"/>
              </a:spcAft>
              <a:buFont typeface="Lucida Grande"/>
              <a:buNone/>
            </a:pPr>
            <a:endParaRPr lang="nl" altLang="fr-FR" sz="800" b="1" dirty="0" smtClean="0">
              <a:solidFill>
                <a:srgbClr val="A90025"/>
              </a:solidFill>
            </a:endParaRPr>
          </a:p>
          <a:p>
            <a:pPr algn="ctr" eaLnBrk="1" hangingPunct="1" rtl="0">
              <a:spcBef>
                <a:spcPts val="0"/>
              </a:spcBef>
              <a:spcAft>
                <a:spcPts val="0"/>
              </a:spcAft>
              <a:buFont typeface="Lucida Grande"/>
              <a:buNone/>
            </a:pPr>
            <a:r>
              <a:rPr sz="2000" b="1" i="0" u="none" baseline="0" lang="nl">
                <a:solidFill>
                  <a:srgbClr val="A90025"/>
                </a:solidFill>
              </a:rPr>
              <a:t>Luisteren naar zijn team</a:t>
            </a:r>
          </a:p>
          <a:p>
            <a:pPr algn="ctr" eaLnBrk="1" hangingPunct="1" rtl="0">
              <a:spcBef>
                <a:spcPts val="0"/>
              </a:spcBef>
              <a:spcAft>
                <a:spcPts val="0"/>
              </a:spcAft>
              <a:buFont typeface="Lucida Grande"/>
              <a:buNone/>
            </a:pPr>
            <a:endParaRPr lang="nl"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extLst>
      <p:ext uri="{BB962C8B-B14F-4D97-AF65-F5344CB8AC3E}">
        <p14:creationId xmlns:p14="http://schemas.microsoft.com/office/powerpoint/2010/main" xmlns="" val="55893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Dit verwachten wij van iedereen:</a:t>
            </a:r>
            <a:endParaRPr lang="nl" dirty="0"/>
          </a:p>
        </p:txBody>
      </p:sp>
      <p:sp>
        <p:nvSpPr>
          <p:cNvPr id="3" name="Espace réservé du texte 2"/>
          <p:cNvSpPr>
            <a:spLocks noGrp="1"/>
          </p:cNvSpPr>
          <p:nvPr>
            <p:ph type="body" sz="quarter" idx="12"/>
          </p:nvPr>
        </p:nvSpPr>
        <p:spPr/>
        <p:txBody>
          <a:bodyPr/>
          <a:lstStyle/>
          <a:p>
            <a:pPr marL="0" indent="0" algn="l" rtl="0">
              <a:buNone/>
            </a:pPr>
            <a:endParaRPr lang="nl" b="1" dirty="0" smtClean="0"/>
          </a:p>
          <a:p>
            <a:pPr marL="0" indent="0" algn="l" rtl="0">
              <a:buNone/>
            </a:pPr>
            <a:r>
              <a:rPr b="1" i="0" u="none" baseline="0" lang="nl"/>
              <a:t>Betrokkenheid van iedereen</a:t>
            </a:r>
          </a:p>
          <a:p>
            <a:pPr algn="l" rtl="0"/>
            <a:r>
              <a:rPr b="0" i="0" u="none" baseline="0" lang="nl"/>
              <a:t>Elke twijfel over een situatie uitspreken/melden.</a:t>
            </a:r>
            <a:endParaRPr lang="nl" dirty="0"/>
          </a:p>
          <a:p>
            <a:pPr algn="l" rtl="0"/>
            <a:r>
              <a:rPr b="0" i="0" u="none" baseline="0" lang="nl"/>
              <a:t>De opmerkingen van uw collega's respecteren. </a:t>
            </a:r>
            <a:endParaRPr lang="nl" dirty="0"/>
          </a:p>
          <a:p>
            <a:pPr lvl="0" algn="l" rtl="0"/>
            <a:r>
              <a:rPr b="0" i="0" u="none" baseline="0" lang="nl"/>
              <a:t>Onregelmatigheden/afwijkingen altijd melden.</a:t>
            </a:r>
            <a:endParaRPr lang="nl" dirty="0"/>
          </a:p>
          <a:p>
            <a:pPr lvl="0" algn="l" rtl="0"/>
            <a:r>
              <a:rPr b="0" i="0" u="none" baseline="0" lang="nl"/>
              <a:t>Voorschriften/procedures opstellen en verbeteren.</a:t>
            </a:r>
            <a:endParaRPr lang="nl" dirty="0"/>
          </a:p>
          <a:p>
            <a:pPr lvl="0" algn="l" rtl="0"/>
            <a:r>
              <a:rPr b="0" i="0" u="none" baseline="0" lang="nl"/>
              <a:t>Feedback.</a:t>
            </a:r>
            <a:endParaRPr lang="nl" dirty="0"/>
          </a:p>
          <a:p>
            <a:pPr lvl="0" algn="l" rtl="0"/>
            <a:endParaRPr lang="nl" dirty="0" smtClean="0"/>
          </a:p>
          <a:p>
            <a:pPr marL="0" indent="0" algn="l" rtl="0">
              <a:buNone/>
            </a:pPr>
            <a:endParaRPr lang="nl" dirty="0"/>
          </a:p>
          <a:p>
            <a:pPr marL="0" indent="0" algn="l" rtl="0">
              <a:buNone/>
            </a:pP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17</a:t>
            </a:fld>
            <a:endParaRPr lang="nl" altLang="fr-F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rtl="0">
              <a:spcBef>
                <a:spcPts val="0"/>
              </a:spcBef>
              <a:spcAft>
                <a:spcPts val="0"/>
              </a:spcAft>
              <a:buFont typeface="Lucida Grande"/>
              <a:buNone/>
            </a:pPr>
            <a:endParaRPr lang="nl" altLang="fr-FR" sz="800" b="1" dirty="0" smtClean="0">
              <a:solidFill>
                <a:srgbClr val="A90025"/>
              </a:solidFill>
            </a:endParaRPr>
          </a:p>
          <a:p>
            <a:pPr algn="ctr" eaLnBrk="1" hangingPunct="1" rtl="0">
              <a:spcBef>
                <a:spcPts val="0"/>
              </a:spcBef>
              <a:spcAft>
                <a:spcPts val="0"/>
              </a:spcAft>
              <a:buFont typeface="Lucida Grande"/>
              <a:buNone/>
            </a:pPr>
            <a:r>
              <a:rPr sz="2000" b="1" i="0" u="none" baseline="0" lang="nl">
                <a:solidFill>
                  <a:srgbClr val="A90025"/>
                </a:solidFill>
              </a:rPr>
              <a:t>Als u twijfels hebt, laat dit dan altijd weten.</a:t>
            </a:r>
          </a:p>
          <a:p>
            <a:pPr algn="ctr" eaLnBrk="1" hangingPunct="1" rtl="0">
              <a:spcBef>
                <a:spcPts val="0"/>
              </a:spcBef>
              <a:spcAft>
                <a:spcPts val="0"/>
              </a:spcAft>
              <a:buFont typeface="Lucida Grande"/>
              <a:buNone/>
            </a:pPr>
            <a:r>
              <a:rPr sz="2000" b="1" i="0" u="none" baseline="0" lang="nl">
                <a:solidFill>
                  <a:srgbClr val="A90025"/>
                </a:solidFill>
              </a:rPr>
              <a:t>Als u zwijgt over een belangrijk risico, maakt dat u niet tot een held, zelfs als het ongeval zich niet voordoet.</a:t>
            </a:r>
            <a:endParaRPr lang="nl" sz="2000" b="1" dirty="0" smtClean="0">
              <a:solidFill>
                <a:srgbClr val="A90025"/>
              </a:solidFill>
            </a:endParaRPr>
          </a:p>
          <a:p>
            <a:pPr algn="ctr" eaLnBrk="1" hangingPunct="1" rtl="0">
              <a:spcBef>
                <a:spcPts val="0"/>
              </a:spcBef>
              <a:spcAft>
                <a:spcPts val="0"/>
              </a:spcAft>
              <a:buFont typeface="Lucida Grande"/>
              <a:buNone/>
            </a:pPr>
            <a:endParaRPr lang="nl"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extLst>
      <p:ext uri="{BB962C8B-B14F-4D97-AF65-F5344CB8AC3E}">
        <p14:creationId xmlns:p14="http://schemas.microsoft.com/office/powerpoint/2010/main" xmlns="" val="1356065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Het individuele jaargesprek en de H3SE</a:t>
            </a:r>
            <a:endParaRPr lang="nl" dirty="0"/>
          </a:p>
        </p:txBody>
      </p:sp>
      <p:sp>
        <p:nvSpPr>
          <p:cNvPr id="3" name="Espace réservé du texte 2"/>
          <p:cNvSpPr>
            <a:spLocks noGrp="1"/>
          </p:cNvSpPr>
          <p:nvPr>
            <p:ph type="body" sz="quarter" idx="12"/>
          </p:nvPr>
        </p:nvSpPr>
        <p:spPr/>
        <p:txBody>
          <a:bodyPr/>
          <a:lstStyle/>
          <a:p>
            <a:endParaRPr lang="nl" dirty="0" smtClean="0"/>
          </a:p>
          <a:p>
            <a:pPr algn="l" rtl="0"/>
            <a:r>
              <a:rPr b="0" i="0" u="none" baseline="0" lang="nl"/>
              <a:t>Wat is de bedoeling van een individueel jaargesprek?</a:t>
            </a:r>
          </a:p>
          <a:p>
            <a:endParaRPr lang="nl" dirty="0"/>
          </a:p>
          <a:p>
            <a:endParaRPr lang="nl" dirty="0" smtClean="0"/>
          </a:p>
          <a:p>
            <a:endParaRPr lang="nl" dirty="0"/>
          </a:p>
          <a:p>
            <a:pPr algn="l" rtl="0"/>
            <a:r>
              <a:rPr b="0" i="0" u="none" baseline="0" lang="nl"/>
              <a:t>Is het H3SE-thema geïntegreerd in het jaargesprek?</a:t>
            </a:r>
          </a:p>
        </p:txBody>
      </p:sp>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18</a:t>
            </a:fld>
            <a:endParaRPr lang="nl"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extLst>
      <p:ext uri="{BB962C8B-B14F-4D97-AF65-F5344CB8AC3E}">
        <p14:creationId xmlns:p14="http://schemas.microsoft.com/office/powerpoint/2010/main" xmlns="" val="993571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Jaargesprek en H3SE-resultaat</a:t>
            </a:r>
            <a:endParaRPr lang="nl" dirty="0"/>
          </a:p>
        </p:txBody>
      </p:sp>
      <p:sp>
        <p:nvSpPr>
          <p:cNvPr id="3" name="Espace réservé du texte 2"/>
          <p:cNvSpPr>
            <a:spLocks noGrp="1"/>
          </p:cNvSpPr>
          <p:nvPr>
            <p:ph type="body" sz="quarter" idx="12"/>
          </p:nvPr>
        </p:nvSpPr>
        <p:spPr/>
        <p:txBody>
          <a:bodyPr/>
          <a:lstStyle/>
          <a:p>
            <a:pPr lvl="0" algn="just" rtl="0"/>
            <a:r>
              <a:rPr b="0" i="0" u="none" baseline="0" lang="nl"/>
              <a:t>De H3SE-doelstelling van het jaargesprek: de H3SE-resultaten van iedereen ontwikkelen.</a:t>
            </a:r>
            <a:endParaRPr lang="nl" dirty="0"/>
          </a:p>
          <a:p>
            <a:pPr lvl="0" algn="just" rtl="0"/>
            <a:endParaRPr lang="nl" dirty="0" smtClean="0"/>
          </a:p>
          <a:p>
            <a:pPr lvl="0" algn="just" rtl="0"/>
            <a:r>
              <a:rPr b="0" i="0" u="none" baseline="0" lang="nl"/>
              <a:t>De realisatie van de individuele H3SE-doelstellingen draagt bij aan het H3SE-resultaat van Total. </a:t>
            </a:r>
            <a:endParaRPr lang="nl" dirty="0" smtClean="0"/>
          </a:p>
          <a:p>
            <a:pPr lvl="0" algn="just" rtl="0"/>
            <a:endParaRPr lang="nl" dirty="0"/>
          </a:p>
          <a:p>
            <a:pPr lvl="0" algn="just" rtl="0"/>
            <a:r>
              <a:rPr b="0" i="0" u="none" baseline="0" lang="nl"/>
              <a:t>Voorbeelden van individuele H3SE-doelstellingen in relatie tot de H3SE-doelstellingen van de groep:</a:t>
            </a:r>
          </a:p>
          <a:p>
            <a:pPr lvl="1" algn="just" rtl="0"/>
            <a:r>
              <a:rPr b="0" i="0" u="none" baseline="0" lang="nl"/>
              <a:t>… Zie bladzijde 5 van de brochure</a:t>
            </a:r>
            <a:endParaRPr lang="nl" dirty="0"/>
          </a:p>
          <a:p>
            <a:pPr algn="just" rtl="0"/>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19</a:t>
            </a:fld>
            <a:endParaRPr lang="nl"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extLst>
      <p:ext uri="{BB962C8B-B14F-4D97-AF65-F5344CB8AC3E}">
        <p14:creationId xmlns:p14="http://schemas.microsoft.com/office/powerpoint/2010/main" xmlns="" val="1230101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DOELSTELLINGEN VAN DE MODULE</a:t>
            </a:r>
            <a:endParaRPr lang="nl" dirty="0"/>
          </a:p>
        </p:txBody>
      </p:sp>
      <p:sp>
        <p:nvSpPr>
          <p:cNvPr id="3" name="Espace réservé du texte 2"/>
          <p:cNvSpPr>
            <a:spLocks noGrp="1"/>
          </p:cNvSpPr>
          <p:nvPr>
            <p:ph type="body" sz="quarter" idx="12"/>
          </p:nvPr>
        </p:nvSpPr>
        <p:spPr/>
        <p:txBody>
          <a:bodyPr/>
          <a:lstStyle/>
          <a:p>
            <a:pPr marL="0" indent="0" algn="just" rtl="0">
              <a:buNone/>
            </a:pPr>
            <a:r>
              <a:rPr b="1" i="0" u="none" baseline="0" lang="nl">
                <a:cs typeface="Arial" pitchFamily="34" charset="0"/>
              </a:rPr>
              <a:t>Aan het einde van deze module:</a:t>
            </a:r>
          </a:p>
          <a:p>
            <a:pPr marL="0" indent="0" algn="just" rtl="0">
              <a:buNone/>
            </a:pPr>
            <a:endParaRPr lang="nl" altLang="fr-FR" b="1" dirty="0">
              <a:cs typeface="Arial" pitchFamily="34" charset="0"/>
            </a:endParaRPr>
          </a:p>
          <a:p>
            <a:pPr lvl="0" algn="just" rtl="0"/>
            <a:r>
              <a:rPr b="0" i="0" u="none" baseline="0" lang="nl"/>
              <a:t>begrijpt u de toegevoegde waarde van het werken in teamverband (collectief t.o.v. individueel);</a:t>
            </a:r>
          </a:p>
          <a:p>
            <a:pPr lvl="0" algn="just" rtl="0"/>
            <a:r>
              <a:rPr b="0" i="0" u="none" baseline="0" lang="nl"/>
              <a:t>begrijpt u waarom het belangrijk is om twijfels over de veiligheid te uiten;</a:t>
            </a:r>
          </a:p>
          <a:p>
            <a:pPr algn="just" rtl="0"/>
            <a:r>
              <a:rPr b="0" i="0" u="none" baseline="0" lang="nl"/>
              <a:t>begrijpt u het belang van de behandeling van de HSE-component tijdens het jaargesprek en kunt u het verband leggen met de elementen van het HSE-beleid. </a:t>
            </a:r>
          </a:p>
        </p:txBody>
      </p:sp>
      <p:sp>
        <p:nvSpPr>
          <p:cNvPr id="4" name="Espace réservé du pied de page 3"/>
          <p:cNvSpPr>
            <a:spLocks noGrp="1"/>
          </p:cNvSpPr>
          <p:nvPr>
            <p:ph type="ftr" sz="quarter" idx="13"/>
          </p:nvPr>
        </p:nvSpPr>
        <p:spPr/>
        <p:txBody>
          <a:bodyPr/>
          <a:lstStyle/>
          <a:p>
            <a:pPr algn="l" rtl="0">
              <a:defRPr/>
            </a:pPr>
            <a:r>
              <a:rPr b="0" i="0" u="none" baseline="0" lang="nl"/>
              <a:t>Integratieset H3SE – TCG 4.2 – Teamwerk, relatie hiërarchie/jaargesprek – V2</a:t>
            </a:r>
            <a:endParaRPr lang="nl" altLang="fr-FR"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2</a:t>
            </a:fld>
            <a:endParaRPr lang="nl" altLang="fr-FR"/>
          </a:p>
        </p:txBody>
      </p:sp>
    </p:spTree>
    <p:extLst>
      <p:ext uri="{BB962C8B-B14F-4D97-AF65-F5344CB8AC3E}">
        <p14:creationId xmlns:p14="http://schemas.microsoft.com/office/powerpoint/2010/main" xmlns="" val="181689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VIDEO: </a:t>
            </a:r>
            <a:r>
              <a:rPr b="1" i="0" u="none" baseline="0" lang="nl"/>
              <a:t>De collectieve kracht</a:t>
            </a:r>
            <a:endParaRPr lang="nl" dirty="0"/>
          </a:p>
        </p:txBody>
      </p:sp>
      <p:sp>
        <p:nvSpPr>
          <p:cNvPr id="15363"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4215D2BC-04AE-D046-A716-B7BD56B52070}" type="slidenum">
              <a:rPr>
                <a:solidFill>
                  <a:srgbClr val="898989"/>
                </a:solidFill>
                <a:ea typeface="Helvetica" charset="0"/>
                <a:cs typeface="Helvetica" charset="0"/>
              </a:rPr>
              <a:pPr/>
              <a:t>3</a:t>
            </a:fld>
            <a:endParaRPr lang="nl" altLang="fr-FR">
              <a:solidFill>
                <a:srgbClr val="898989"/>
              </a:solidFill>
              <a:ea typeface="Helvetica" charset="0"/>
              <a:cs typeface="Helvetica" charset="0"/>
            </a:endParaRPr>
          </a:p>
        </p:txBody>
      </p:sp>
      <p:pic>
        <p:nvPicPr>
          <p:cNvPr id="15364" name="Image 5">
            <a:hlinkClick r:id="rId3" action="ppaction://hlinkfile"/>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814388" y="1538288"/>
            <a:ext cx="7504112" cy="421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Pluspunten van het werken in teamverband</a:t>
            </a:r>
            <a:endParaRPr lang="nl" dirty="0"/>
          </a:p>
        </p:txBody>
      </p:sp>
      <p:sp>
        <p:nvSpPr>
          <p:cNvPr id="17410" name="Espace réservé du texte 2"/>
          <p:cNvSpPr>
            <a:spLocks noGrp="1"/>
          </p:cNvSpPr>
          <p:nvPr>
            <p:ph type="body" sz="quarter" idx="12"/>
          </p:nvPr>
        </p:nvSpPr>
        <p:spPr>
          <a:xfrm>
            <a:off x="457200" y="1125538"/>
            <a:ext cx="8218488" cy="5040312"/>
          </a:xfrm>
        </p:spPr>
        <p:txBody>
          <a:bodyPr/>
          <a:lstStyle/>
          <a:p>
            <a:pPr eaLnBrk="1" hangingPunct="1" algn="l" rtl="0"/>
            <a:endParaRPr lang="nl" altLang="fr-FR" dirty="0">
              <a:cs typeface="Arial" charset="0"/>
            </a:endParaRPr>
          </a:p>
          <a:p>
            <a:pPr eaLnBrk="1" hangingPunct="1" algn="l" rtl="0"/>
            <a:endParaRPr lang="nl" altLang="fr-FR" dirty="0">
              <a:cs typeface="Arial" charset="0"/>
            </a:endParaRPr>
          </a:p>
          <a:p>
            <a:pPr eaLnBrk="1" hangingPunct="1" algn="l" rtl="0"/>
            <a:r>
              <a:rPr b="0" i="0" u="none" baseline="0" lang="nl">
                <a:cs typeface="Arial" charset="0"/>
              </a:rPr>
              <a:t>De teamdimensie, “de collectieve kracht”, is een hoeksteen van de veiligheid.</a:t>
            </a:r>
          </a:p>
          <a:p>
            <a:pPr lvl="1" eaLnBrk="1" hangingPunct="1" algn="l" rtl="0"/>
            <a:endParaRPr lang="nl" altLang="fr-FR" dirty="0" smtClean="0">
              <a:cs typeface="Arial" charset="0"/>
            </a:endParaRPr>
          </a:p>
          <a:p>
            <a:pPr lvl="1" eaLnBrk="1" hangingPunct="1" algn="l" rtl="0"/>
            <a:r>
              <a:rPr b="0" i="0" u="none" baseline="0" lang="nl">
                <a:cs typeface="Arial" charset="0"/>
              </a:rPr>
              <a:t>Kracht van de solidariteit. </a:t>
            </a:r>
          </a:p>
          <a:p>
            <a:pPr lvl="1" eaLnBrk="1" hangingPunct="1" algn="l" rtl="0"/>
            <a:r>
              <a:rPr b="0" i="0" u="none" baseline="0" lang="nl">
                <a:cs typeface="Arial" charset="0"/>
              </a:rPr>
              <a:t>Verschillende ervaringen.</a:t>
            </a:r>
          </a:p>
          <a:p>
            <a:pPr lvl="1" eaLnBrk="1" hangingPunct="1" algn="l" rtl="0"/>
            <a:r>
              <a:rPr b="0" i="0" u="none" baseline="0" lang="nl">
                <a:cs typeface="Arial" charset="0"/>
              </a:rPr>
              <a:t>Verschillende kennis.</a:t>
            </a:r>
          </a:p>
          <a:p>
            <a:pPr lvl="1" eaLnBrk="1" hangingPunct="1" algn="l" rtl="0"/>
            <a:r>
              <a:rPr b="0" i="0" u="none" baseline="0" lang="nl">
                <a:cs typeface="Arial" charset="0"/>
              </a:rPr>
              <a:t>Belang van een nieuwe zienswijze.</a:t>
            </a:r>
          </a:p>
          <a:p>
            <a:pPr lvl="1" eaLnBrk="1" hangingPunct="1" algn="l" rtl="0"/>
            <a:endParaRPr lang="nl" altLang="fr-FR" dirty="0">
              <a:cs typeface="Arial" charset="0"/>
            </a:endParaRPr>
          </a:p>
          <a:p>
            <a:pPr lvl="1" eaLnBrk="1" hangingPunct="1" algn="l" rtl="0"/>
            <a:endParaRPr lang="nl" altLang="fr-FR" dirty="0">
              <a:cs typeface="Arial" charset="0"/>
            </a:endParaRPr>
          </a:p>
        </p:txBody>
      </p:sp>
      <p:sp>
        <p:nvSpPr>
          <p:cNvPr id="17412"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4CCB4E58-F8DB-F74E-913D-E38EC27657D1}" type="slidenum">
              <a:rPr>
                <a:solidFill>
                  <a:srgbClr val="898989"/>
                </a:solidFill>
                <a:ea typeface="Helvetica" charset="0"/>
                <a:cs typeface="Helvetica" charset="0"/>
              </a:rPr>
              <a:pPr/>
              <a:t>4</a:t>
            </a:fld>
            <a:endParaRPr lang="nl" altLang="fr-FR">
              <a:solidFill>
                <a:srgbClr val="898989"/>
              </a:solidFill>
              <a:ea typeface="Helvetica" charset="0"/>
              <a:cs typeface="Helvetica" charset="0"/>
            </a:endParaRPr>
          </a:p>
        </p:txBody>
      </p:sp>
      <p:sp>
        <p:nvSpPr>
          <p:cNvPr id="6" name="Rectangle 8"/>
          <p:cNvSpPr>
            <a:spLocks noChangeArrowheads="1"/>
          </p:cNvSpPr>
          <p:nvPr/>
        </p:nvSpPr>
        <p:spPr bwMode="auto">
          <a:xfrm>
            <a:off x="1094836" y="4747210"/>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rtl="0">
              <a:spcBef>
                <a:spcPts val="0"/>
              </a:spcBef>
              <a:spcAft>
                <a:spcPts val="0"/>
              </a:spcAft>
              <a:buFont typeface="Lucida Grande"/>
              <a:buNone/>
            </a:pPr>
            <a:endParaRPr lang="nl" altLang="fr-FR" sz="800" b="1" dirty="0" smtClean="0">
              <a:solidFill>
                <a:srgbClr val="A90025"/>
              </a:solidFill>
            </a:endParaRPr>
          </a:p>
          <a:p>
            <a:pPr algn="ctr" eaLnBrk="1" hangingPunct="1" rtl="0">
              <a:spcBef>
                <a:spcPts val="0"/>
              </a:spcBef>
              <a:spcAft>
                <a:spcPts val="0"/>
              </a:spcAft>
              <a:buFont typeface="Lucida Grande"/>
              <a:buNone/>
            </a:pPr>
            <a:r>
              <a:rPr sz="2000" b="1" i="0" u="none" baseline="0" lang="nl">
                <a:solidFill>
                  <a:srgbClr val="A90025"/>
                </a:solidFill>
              </a:rPr>
              <a:t>Samen zijn we sterker</a:t>
            </a:r>
          </a:p>
          <a:p>
            <a:pPr algn="ctr" eaLnBrk="1" hangingPunct="1" rtl="0">
              <a:spcBef>
                <a:spcPts val="0"/>
              </a:spcBef>
              <a:spcAft>
                <a:spcPts val="0"/>
              </a:spcAft>
              <a:buFont typeface="Lucida Grande"/>
              <a:buNone/>
            </a:pPr>
            <a:endParaRPr lang="nl"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VIDEO: </a:t>
            </a:r>
            <a:r>
              <a:rPr b="1" i="0" u="none" baseline="0" lang="nl"/>
              <a:t>Conformeren aan de groep</a:t>
            </a:r>
            <a:endParaRPr lang="nl" dirty="0"/>
          </a:p>
        </p:txBody>
      </p:sp>
      <p:sp>
        <p:nvSpPr>
          <p:cNvPr id="18435"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D8A15ECC-B3D1-F24D-8B04-7FD6359570C1}" type="slidenum">
              <a:rPr>
                <a:solidFill>
                  <a:srgbClr val="898989"/>
                </a:solidFill>
                <a:ea typeface="Helvetica" charset="0"/>
                <a:cs typeface="Helvetica" charset="0"/>
              </a:rPr>
              <a:pPr/>
              <a:t>5</a:t>
            </a:fld>
            <a:endParaRPr lang="nl" altLang="fr-FR">
              <a:solidFill>
                <a:srgbClr val="898989"/>
              </a:solidFill>
              <a:ea typeface="Helvetica" charset="0"/>
              <a:cs typeface="Helvetica" charset="0"/>
            </a:endParaRPr>
          </a:p>
        </p:txBody>
      </p:sp>
      <p:pic>
        <p:nvPicPr>
          <p:cNvPr id="18436" name="Imag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62075" y="1250950"/>
            <a:ext cx="6408738" cy="481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Beïnvloedende factoren</a:t>
            </a:r>
            <a:endParaRPr lang="nl" dirty="0"/>
          </a:p>
        </p:txBody>
      </p:sp>
      <p:sp>
        <p:nvSpPr>
          <p:cNvPr id="19458" name="Espace réservé du texte 2"/>
          <p:cNvSpPr>
            <a:spLocks noGrp="1"/>
          </p:cNvSpPr>
          <p:nvPr>
            <p:ph type="body" sz="quarter" idx="12"/>
          </p:nvPr>
        </p:nvSpPr>
        <p:spPr>
          <a:xfrm>
            <a:off x="457200" y="1125538"/>
            <a:ext cx="8218488" cy="5040312"/>
          </a:xfrm>
        </p:spPr>
        <p:txBody>
          <a:bodyPr/>
          <a:lstStyle/>
          <a:p>
            <a:pPr marL="0" indent="0" eaLnBrk="1" hangingPunct="1" algn="l" rtl="0">
              <a:buFont typeface="Lucida Grande" charset="0"/>
              <a:buNone/>
            </a:pPr>
            <a:endParaRPr lang="nl" altLang="fr-FR" dirty="0">
              <a:cs typeface="Arial" charset="0"/>
            </a:endParaRPr>
          </a:p>
          <a:p>
            <a:pPr marL="0" indent="0" eaLnBrk="1" hangingPunct="1" algn="l" rtl="0">
              <a:buFont typeface="Lucida Grande" charset="0"/>
              <a:buNone/>
            </a:pPr>
            <a:r>
              <a:rPr b="1" i="0" u="none" baseline="0" lang="nl">
                <a:cs typeface="Arial" charset="0"/>
              </a:rPr>
              <a:t>Het individuele gedrag kan binnen een groep door verschillende factoren worden beïnvloed:</a:t>
            </a:r>
          </a:p>
          <a:p>
            <a:pPr eaLnBrk="1" hangingPunct="1" algn="l" rtl="0"/>
            <a:endParaRPr lang="nl" altLang="fr-FR" dirty="0" smtClean="0">
              <a:cs typeface="Arial" charset="0"/>
            </a:endParaRPr>
          </a:p>
          <a:p>
            <a:pPr marL="361950" indent="-361950" eaLnBrk="1" hangingPunct="1" algn="l" rtl="0"/>
            <a:r>
              <a:rPr b="0" i="0" u="none" baseline="0" lang="nl">
                <a:cs typeface="Arial" charset="0"/>
              </a:rPr>
              <a:t>Druk van de collega's.</a:t>
            </a:r>
            <a:endParaRPr lang="nl" altLang="fr-FR" dirty="0">
              <a:cs typeface="Arial" charset="0"/>
            </a:endParaRPr>
          </a:p>
          <a:p>
            <a:pPr marL="361950" indent="-361950" eaLnBrk="1" hangingPunct="1" algn="l" rtl="0"/>
            <a:r>
              <a:rPr b="0" i="0" u="none" baseline="0" lang="nl">
                <a:cs typeface="Arial" charset="0"/>
              </a:rPr>
              <a:t>Streven naar erkenning van de collega's.</a:t>
            </a:r>
          </a:p>
          <a:p>
            <a:pPr marL="361950" indent="-361950" eaLnBrk="1" hangingPunct="1" algn="l" rtl="0"/>
            <a:r>
              <a:rPr b="0" i="0" u="none" baseline="0" lang="nl">
                <a:cs typeface="Arial" charset="0"/>
              </a:rPr>
              <a:t>De wens om op de anderen indruk te maken.</a:t>
            </a:r>
          </a:p>
          <a:p>
            <a:pPr marL="361950" indent="-361950" eaLnBrk="1" hangingPunct="1" algn="l" rtl="0"/>
            <a:r>
              <a:rPr b="0" i="0" u="none" baseline="0" lang="nl">
                <a:cs typeface="Arial" charset="0"/>
              </a:rPr>
              <a:t>Contractuele druk op de contractanten.</a:t>
            </a:r>
          </a:p>
          <a:p>
            <a:pPr marL="361950" indent="-361950" eaLnBrk="1" hangingPunct="1" algn="l" rtl="0"/>
            <a:r>
              <a:rPr b="0" i="0" u="none" baseline="0" lang="nl">
                <a:cs typeface="Arial" charset="0"/>
              </a:rPr>
              <a:t>Culturele druk (de chef heeft altijd gelijk).</a:t>
            </a:r>
          </a:p>
          <a:p>
            <a:pPr marL="361950" indent="-361950" eaLnBrk="1" hangingPunct="1" algn="l" rtl="0"/>
            <a:r>
              <a:rPr b="0" i="0" u="none" baseline="0" lang="nl">
                <a:cs typeface="Arial" charset="0"/>
              </a:rPr>
              <a:t>...</a:t>
            </a:r>
            <a:endParaRPr lang="nl" altLang="fr-FR" dirty="0">
              <a:cs typeface="Arial" charset="0"/>
            </a:endParaRPr>
          </a:p>
        </p:txBody>
      </p:sp>
      <p:sp>
        <p:nvSpPr>
          <p:cNvPr id="19460"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DD735BBF-5692-544A-B8EF-436380DFFB39}" type="slidenum">
              <a:rPr>
                <a:solidFill>
                  <a:srgbClr val="898989"/>
                </a:solidFill>
                <a:ea typeface="Helvetica" charset="0"/>
                <a:cs typeface="Helvetica" charset="0"/>
              </a:rPr>
              <a:pPr/>
              <a:t>6</a:t>
            </a:fld>
            <a:endParaRPr lang="nl" altLang="fr-FR">
              <a:solidFill>
                <a:srgbClr val="898989"/>
              </a:solidFill>
              <a:ea typeface="Helvetica" charset="0"/>
              <a:cs typeface="Helvetica" charset="0"/>
            </a:endParaRP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workshop</a:t>
            </a:r>
            <a:endParaRPr lang="nl" dirty="0"/>
          </a:p>
        </p:txBody>
      </p:sp>
      <p:sp>
        <p:nvSpPr>
          <p:cNvPr id="3" name="Espace réservé du texte 2"/>
          <p:cNvSpPr>
            <a:spLocks noGrp="1"/>
          </p:cNvSpPr>
          <p:nvPr>
            <p:ph type="body" sz="quarter" idx="12"/>
          </p:nvPr>
        </p:nvSpPr>
        <p:spPr/>
        <p:txBody>
          <a:bodyPr/>
          <a:lstStyle/>
          <a:p>
            <a:pPr marL="0" indent="0" algn="ctr" rtl="0">
              <a:buNone/>
            </a:pPr>
            <a:endParaRPr lang="nl" sz="2800" b="1" dirty="0" smtClean="0"/>
          </a:p>
          <a:p>
            <a:pPr marL="0" indent="0" algn="ctr" rtl="0">
              <a:buNone/>
            </a:pPr>
            <a:r>
              <a:rPr sz="2800" b="1" i="0" u="none" baseline="0" lang="nl"/>
              <a:t>Instructie</a:t>
            </a:r>
            <a:r>
              <a:rPr sz="2400" b="1" i="0" u="none" baseline="0" lang="nl"/>
              <a:t>:</a:t>
            </a:r>
          </a:p>
          <a:p>
            <a:pPr marL="0" indent="0" algn="ctr" rtl="0">
              <a:buNone/>
            </a:pPr>
            <a:endParaRPr lang="nl" b="1" dirty="0" smtClean="0"/>
          </a:p>
          <a:p>
            <a:pPr marL="0" indent="0" algn="ctr" rtl="0">
              <a:buNone/>
            </a:pPr>
            <a:endParaRPr lang="nl" b="1" dirty="0"/>
          </a:p>
          <a:p>
            <a:pPr marL="0" indent="0" algn="ctr" rtl="0">
              <a:buNone/>
            </a:pPr>
            <a:r>
              <a:rPr sz="2400" b="0" i="1" u="none" baseline="0" lang="nl"/>
              <a:t>“Stel een lijst op van problemen die voort kunnen vloeien uit de neiging om de beslissingen van de groep te volgen, zelfs als deze beslissing niet juist lijkt.”</a:t>
            </a:r>
            <a:endParaRPr lang="nl" sz="2400" dirty="0" smtClean="0"/>
          </a:p>
          <a:p>
            <a:pPr marL="0" indent="0" algn="ctr" rtl="0">
              <a:buNone/>
            </a:pPr>
            <a:endParaRPr lang="nl" sz="2400" dirty="0"/>
          </a:p>
          <a:p>
            <a:pPr marL="0" indent="0" algn="ctr" rtl="0">
              <a:buNone/>
            </a:pPr>
            <a:endParaRPr lang="nl" sz="2400" dirty="0" smtClean="0"/>
          </a:p>
          <a:p>
            <a:pPr marL="0" indent="0" algn="l" rtl="0">
              <a:buNone/>
            </a:pPr>
            <a:r>
              <a:rPr b="0" i="0" u="none" baseline="0" lang="nl"/>
              <a:t>Werk per tweetal (10 minuten).</a:t>
            </a:r>
            <a:endParaRPr lang="nl" dirty="0" smtClean="0"/>
          </a:p>
          <a:p>
            <a:pPr marL="0" indent="0" algn="l" rtl="0">
              <a:buNone/>
            </a:pPr>
            <a:endParaRPr lang="nl" dirty="0"/>
          </a:p>
          <a:p>
            <a:pPr marL="0" indent="0" algn="l" rtl="0">
              <a:buNone/>
            </a:pPr>
            <a:r>
              <a:rPr b="0" i="0" u="none" baseline="0" lang="nl"/>
              <a:t>Presentatie door een tweetal.</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02164524-7C97-8945-A4B0-CAF166782E85}" type="slidenum">
              <a:rPr/>
              <a:pPr/>
              <a:t>7</a:t>
            </a:fld>
            <a:endParaRPr lang="nl"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extLst>
      <p:ext uri="{BB962C8B-B14F-4D97-AF65-F5344CB8AC3E}">
        <p14:creationId xmlns:p14="http://schemas.microsoft.com/office/powerpoint/2010/main" xmlns="" val="83215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eaLnBrk="1" hangingPunct="1" algn="l" rtl="0"/>
            <a:r>
              <a:rPr b="1" i="0" u="none" baseline="0" lang="nl">
                <a:cs typeface="Arial" charset="0"/>
              </a:rPr>
              <a:t>De risico's van het groepseffect</a:t>
            </a:r>
            <a:endParaRPr lang="nl" altLang="fr-FR" dirty="0">
              <a:cs typeface="Arial" charset="0"/>
            </a:endParaRPr>
          </a:p>
        </p:txBody>
      </p:sp>
      <p:sp>
        <p:nvSpPr>
          <p:cNvPr id="20482" name="Espace réservé du texte 2"/>
          <p:cNvSpPr>
            <a:spLocks noGrp="1"/>
          </p:cNvSpPr>
          <p:nvPr>
            <p:ph type="body" sz="quarter" idx="12"/>
          </p:nvPr>
        </p:nvSpPr>
        <p:spPr>
          <a:xfrm>
            <a:off x="457200" y="1125538"/>
            <a:ext cx="8218488" cy="5040312"/>
          </a:xfrm>
        </p:spPr>
        <p:txBody>
          <a:bodyPr/>
          <a:lstStyle/>
          <a:p>
            <a:pPr marL="0" indent="0" eaLnBrk="1" hangingPunct="1" algn="l" rtl="0">
              <a:buFont typeface="Lucida Grande" charset="0"/>
              <a:buNone/>
            </a:pPr>
            <a:endParaRPr lang="nl" altLang="fr-FR" dirty="0">
              <a:cs typeface="Arial" charset="0"/>
            </a:endParaRPr>
          </a:p>
          <a:p>
            <a:pPr marL="0" indent="0" eaLnBrk="1" hangingPunct="1" algn="l" rtl="0">
              <a:buFont typeface="Lucida Grande" charset="0"/>
              <a:buNone/>
            </a:pPr>
            <a:r>
              <a:rPr b="1" i="0" u="none" baseline="0" lang="nl">
                <a:cs typeface="Arial" charset="0"/>
              </a:rPr>
              <a:t>Niets zeggen of geen vragen stellen in geval van twijfel kan riskant zijn:</a:t>
            </a:r>
          </a:p>
          <a:p>
            <a:pPr eaLnBrk="1" hangingPunct="1" algn="l" rtl="0"/>
            <a:endParaRPr lang="nl" altLang="fr-FR" dirty="0" smtClean="0">
              <a:cs typeface="Arial" charset="0"/>
            </a:endParaRPr>
          </a:p>
          <a:p>
            <a:pPr marL="361950" indent="-361950" eaLnBrk="1" hangingPunct="1" algn="l" rtl="0"/>
            <a:r>
              <a:rPr b="0" i="0" u="none" baseline="0" lang="nl">
                <a:cs typeface="Arial" charset="0"/>
              </a:rPr>
              <a:t>Als u gelijk hebt, wordt iets belangrijks over het hoofd gezien.</a:t>
            </a:r>
          </a:p>
          <a:p>
            <a:pPr marL="361950" indent="-361950" eaLnBrk="1" hangingPunct="1" algn="l" rtl="0"/>
            <a:r>
              <a:rPr b="0" i="0" u="none" baseline="0" lang="nl">
                <a:cs typeface="Arial" charset="0"/>
              </a:rPr>
              <a:t>U blijft overtuigd dat de genomen beslissing niet zal werken.</a:t>
            </a:r>
          </a:p>
          <a:p>
            <a:pPr marL="361950" indent="-361950" eaLnBrk="1" hangingPunct="1" algn="l" rtl="0"/>
            <a:r>
              <a:rPr b="0" i="0" u="none" baseline="0" lang="nl">
                <a:cs typeface="Arial" charset="0"/>
              </a:rPr>
              <a:t>Er ontstaat een fenomeen van toegevend gedrag.</a:t>
            </a:r>
          </a:p>
          <a:p>
            <a:pPr eaLnBrk="1" hangingPunct="1" algn="l" rtl="0"/>
            <a:endParaRPr lang="nl" altLang="fr-FR" dirty="0" smtClean="0">
              <a:cs typeface="Arial" charset="0"/>
            </a:endParaRPr>
          </a:p>
        </p:txBody>
      </p:sp>
      <p:sp>
        <p:nvSpPr>
          <p:cNvPr id="20484"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F57A35AA-8DB8-1B48-A80A-4BC13F40114E}" type="slidenum">
              <a:rPr>
                <a:solidFill>
                  <a:srgbClr val="898989"/>
                </a:solidFill>
                <a:ea typeface="Helvetica" charset="0"/>
                <a:cs typeface="Helvetica" charset="0"/>
              </a:rPr>
              <a:pPr/>
              <a:t>8</a:t>
            </a:fld>
            <a:endParaRPr lang="nl" altLang="fr-FR">
              <a:solidFill>
                <a:srgbClr val="898989"/>
              </a:solidFill>
              <a:ea typeface="Helvetica" charset="0"/>
              <a:cs typeface="Helvetica" charset="0"/>
            </a:endParaRP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eaLnBrk="1" hangingPunct="1" rtl="0">
              <a:spcBef>
                <a:spcPts val="0"/>
              </a:spcBef>
              <a:spcAft>
                <a:spcPts val="0"/>
              </a:spcAft>
              <a:buFont typeface="Lucida Grande"/>
              <a:buNone/>
            </a:pPr>
            <a:endParaRPr lang="nl" altLang="fr-FR" sz="800" b="1" dirty="0" smtClean="0">
              <a:solidFill>
                <a:srgbClr val="A90025"/>
              </a:solidFill>
            </a:endParaRPr>
          </a:p>
          <a:p>
            <a:pPr algn="ctr" eaLnBrk="1" hangingPunct="1" rtl="0">
              <a:spcBef>
                <a:spcPts val="0"/>
              </a:spcBef>
              <a:spcAft>
                <a:spcPts val="0"/>
              </a:spcAft>
            </a:pPr>
            <a:r>
              <a:rPr sz="2000" b="1" i="0" u="none" baseline="0" lang="nl">
                <a:solidFill>
                  <a:srgbClr val="A90025"/>
                </a:solidFill>
              </a:rPr>
              <a:t>Het is absoluut noodzakelijk dat alle teamleden de beslissingen die de leidinggevenden nemen, volledig begrijpen voordat met het werk wordt begonnen.</a:t>
            </a:r>
            <a:endParaRPr lang="nl" sz="2000" b="1" dirty="0" smtClean="0">
              <a:solidFill>
                <a:srgbClr val="A90025"/>
              </a:solidFill>
            </a:endParaRPr>
          </a:p>
          <a:p>
            <a:pPr algn="ctr" eaLnBrk="1" hangingPunct="1" rtl="0">
              <a:spcBef>
                <a:spcPts val="0"/>
              </a:spcBef>
              <a:spcAft>
                <a:spcPts val="0"/>
              </a:spcAft>
              <a:buFont typeface="Lucida Grande"/>
              <a:buNone/>
            </a:pPr>
            <a:endParaRPr lang="nl"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FD092F57-71BD-CA41-9C69-B3E873ED19C0}" type="slidenum">
              <a:rPr>
                <a:solidFill>
                  <a:srgbClr val="898989"/>
                </a:solidFill>
                <a:ea typeface="Helvetica" charset="0"/>
                <a:cs typeface="Helvetica" charset="0"/>
              </a:rPr>
              <a:pPr/>
              <a:t>9</a:t>
            </a:fld>
            <a:endParaRPr lang="nl" altLang="fr-FR">
              <a:solidFill>
                <a:srgbClr val="898989"/>
              </a:solidFill>
              <a:ea typeface="Helvetica" charset="0"/>
              <a:cs typeface="Helvetica" charset="0"/>
            </a:endParaRPr>
          </a:p>
        </p:txBody>
      </p:sp>
      <p:sp>
        <p:nvSpPr>
          <p:cNvPr id="2" name="Titre 1"/>
          <p:cNvSpPr>
            <a:spLocks noGrp="1"/>
          </p:cNvSpPr>
          <p:nvPr>
            <p:ph type="title"/>
          </p:nvPr>
        </p:nvSpPr>
        <p:spPr/>
        <p:txBody>
          <a:bodyPr/>
          <a:lstStyle/>
          <a:p>
            <a:pPr algn="l" rtl="0"/>
            <a:r>
              <a:rPr b="1" i="0" u="none" baseline="0" lang="nl"/>
              <a:t>Het banaanexperiment</a:t>
            </a:r>
            <a:endParaRPr lang="nl" dirty="0"/>
          </a:p>
        </p:txBody>
      </p:sp>
      <p:grpSp>
        <p:nvGrpSpPr>
          <p:cNvPr id="7" name="Group 89"/>
          <p:cNvGrpSpPr/>
          <p:nvPr/>
        </p:nvGrpSpPr>
        <p:grpSpPr>
          <a:xfrm>
            <a:off x="4373618" y="2143116"/>
            <a:ext cx="351149" cy="1144531"/>
            <a:chOff x="4373618" y="2143116"/>
            <a:chExt cx="351149" cy="1144531"/>
          </a:xfrm>
        </p:grpSpPr>
        <p:pic>
          <p:nvPicPr>
            <p:cNvPr id="8" name="Picture 13" descr="banana1.jpg"/>
            <p:cNvPicPr>
              <a:picLocks noChangeAspect="1"/>
            </p:cNvPicPr>
            <p:nvPr/>
          </p:nvPicPr>
          <p:blipFill>
            <a:blip r:embed="rId2" cstate="print"/>
            <a:stretch>
              <a:fillRect/>
            </a:stretch>
          </p:blipFill>
          <p:spPr>
            <a:xfrm rot="18840787">
              <a:off x="4286840" y="2849719"/>
              <a:ext cx="524706" cy="351149"/>
            </a:xfrm>
            <a:prstGeom prst="rect">
              <a:avLst/>
            </a:prstGeom>
          </p:spPr>
        </p:pic>
        <p:sp>
          <p:nvSpPr>
            <p:cNvPr id="9"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grpSp>
      <p:pic>
        <p:nvPicPr>
          <p:cNvPr id="10" name="Picture 65" descr="AG00386_">
            <a:hlinkClick r:id="" action="ppaction://noaction">
              <a:snd r:embed="rId3" name="laser.wav"/>
            </a:hlinkClick>
          </p:cNvPr>
          <p:cNvPicPr>
            <a:picLocks noChangeAspect="1" noChangeArrowheads="1" noCrop="1"/>
          </p:cNvPicPr>
          <p:nvPr/>
        </p:nvPicPr>
        <p:blipFill>
          <a:blip r:embed="rId4" cstate="print"/>
          <a:srcRect/>
          <a:stretch>
            <a:fillRect/>
          </a:stretch>
        </p:blipFill>
        <p:spPr bwMode="auto">
          <a:xfrm>
            <a:off x="714380" y="2377660"/>
            <a:ext cx="1928794" cy="904656"/>
          </a:xfrm>
          <a:prstGeom prst="rect">
            <a:avLst/>
          </a:prstGeom>
          <a:noFill/>
        </p:spPr>
      </p:pic>
      <p:pic>
        <p:nvPicPr>
          <p:cNvPr id="11" name="Picture 9" descr="monkey1.jpg"/>
          <p:cNvPicPr>
            <a:picLocks noChangeAspect="1"/>
          </p:cNvPicPr>
          <p:nvPr/>
        </p:nvPicPr>
        <p:blipFill>
          <a:blip r:embed="rId5" cstate="print"/>
          <a:stretch>
            <a:fillRect/>
          </a:stretch>
        </p:blipFill>
        <p:spPr>
          <a:xfrm>
            <a:off x="2708992" y="3714752"/>
            <a:ext cx="720000" cy="720000"/>
          </a:xfrm>
          <a:prstGeom prst="rect">
            <a:avLst/>
          </a:prstGeom>
        </p:spPr>
      </p:pic>
      <p:grpSp>
        <p:nvGrpSpPr>
          <p:cNvPr id="12" name="Group 44"/>
          <p:cNvGrpSpPr/>
          <p:nvPr/>
        </p:nvGrpSpPr>
        <p:grpSpPr>
          <a:xfrm rot="7823472">
            <a:off x="1435300" y="4341849"/>
            <a:ext cx="3479258" cy="312091"/>
            <a:chOff x="1071538" y="2310819"/>
            <a:chExt cx="3479258" cy="312091"/>
          </a:xfrm>
        </p:grpSpPr>
        <p:sp>
          <p:nvSpPr>
            <p:cNvPr id="13" name="Rectangle 12"/>
            <p:cNvSpPr/>
            <p:nvPr/>
          </p:nvSpPr>
          <p:spPr bwMode="auto">
            <a:xfrm>
              <a:off x="1071538" y="2310819"/>
              <a:ext cx="3479258" cy="46611"/>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1071538" y="2571744"/>
              <a:ext cx="3334776" cy="5116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11001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25289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39576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53864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68151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82439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196727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11014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25302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39589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53877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68165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82452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296740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11027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25315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39603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53890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68178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82465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396753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rot="5400000">
              <a:off x="411041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grpSp>
      <p:sp>
        <p:nvSpPr>
          <p:cNvPr id="37"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eaLnBrk="1" hangingPunct="1" algn="l" rtl="0">
              <a:spcBef>
                <a:spcPts val="300"/>
              </a:spcBef>
              <a:spcAft>
                <a:spcPts val="300"/>
              </a:spcAft>
              <a:buClr>
                <a:srgbClr val="A90025"/>
              </a:buClr>
              <a:buSzPct val="120000"/>
              <a:buFont typeface="Lucida Grande" charset="0"/>
              <a:buChar char="●"/>
            </a:pPr>
            <a:r>
              <a:rPr sz="1400" b="1" i="0" u="none" baseline="0" lang="nl">
                <a:latin typeface="+mn-lt"/>
              </a:rPr>
              <a:t>Vijf apen zijn in een kooi geplaatst en bovenin is een banaan opgehangen (buiten bereik).</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nl">
                <a:latin typeface="+mn-lt"/>
              </a:rPr>
              <a:t>In de kooi is een ladder aanwezig die toegang geeft tot de banaan.</a:t>
            </a:r>
          </a:p>
          <a:p>
            <a:pPr marL="285750" indent="-285750" eaLnBrk="1" hangingPunct="1" algn="l" rtl="0">
              <a:spcBef>
                <a:spcPts val="300"/>
              </a:spcBef>
              <a:spcAft>
                <a:spcPts val="300"/>
              </a:spcAft>
              <a:buClr>
                <a:srgbClr val="A90025"/>
              </a:buClr>
              <a:buSzPct val="120000"/>
              <a:buFont typeface="Lucida Grande" charset="0"/>
              <a:buChar char="●"/>
            </a:pPr>
            <a:r>
              <a:rPr sz="1400" b="1" i="0" u="none" baseline="0" lang="nl">
                <a:latin typeface="+mn-lt"/>
              </a:rPr>
              <a:t>Elke keer als een aap probeert om op de ladder te klimmen, worden alle apen met koud water besproeid.</a:t>
            </a:r>
            <a:endParaRPr lang="nl" sz="1400" b="1" dirty="0">
              <a:latin typeface="+mn-lt"/>
            </a:endParaRPr>
          </a:p>
        </p:txBody>
      </p:sp>
      <p:pic>
        <p:nvPicPr>
          <p:cNvPr id="38" name="Picture 15" descr="monkey1.jpg"/>
          <p:cNvPicPr>
            <a:picLocks noChangeAspect="1"/>
          </p:cNvPicPr>
          <p:nvPr/>
        </p:nvPicPr>
        <p:blipFill>
          <a:blip r:embed="rId5" cstate="print"/>
          <a:stretch>
            <a:fillRect/>
          </a:stretch>
        </p:blipFill>
        <p:spPr>
          <a:xfrm>
            <a:off x="2857488" y="5072074"/>
            <a:ext cx="720000" cy="720000"/>
          </a:xfrm>
          <a:prstGeom prst="rect">
            <a:avLst/>
          </a:prstGeom>
        </p:spPr>
      </p:pic>
      <p:pic>
        <p:nvPicPr>
          <p:cNvPr id="39" name="Picture 16" descr="monkey1.jpg"/>
          <p:cNvPicPr>
            <a:picLocks noChangeAspect="1"/>
          </p:cNvPicPr>
          <p:nvPr/>
        </p:nvPicPr>
        <p:blipFill>
          <a:blip r:embed="rId5" cstate="print"/>
          <a:stretch>
            <a:fillRect/>
          </a:stretch>
        </p:blipFill>
        <p:spPr>
          <a:xfrm>
            <a:off x="3643306" y="5143512"/>
            <a:ext cx="720000" cy="720000"/>
          </a:xfrm>
          <a:prstGeom prst="rect">
            <a:avLst/>
          </a:prstGeom>
        </p:spPr>
      </p:pic>
      <p:pic>
        <p:nvPicPr>
          <p:cNvPr id="40" name="Picture 17" descr="monkey1.jpg"/>
          <p:cNvPicPr>
            <a:picLocks noChangeAspect="1"/>
          </p:cNvPicPr>
          <p:nvPr/>
        </p:nvPicPr>
        <p:blipFill>
          <a:blip r:embed="rId5" cstate="print"/>
          <a:stretch>
            <a:fillRect/>
          </a:stretch>
        </p:blipFill>
        <p:spPr>
          <a:xfrm>
            <a:off x="4429124" y="5000636"/>
            <a:ext cx="720000" cy="720000"/>
          </a:xfrm>
          <a:prstGeom prst="rect">
            <a:avLst/>
          </a:prstGeom>
        </p:spPr>
      </p:pic>
      <p:pic>
        <p:nvPicPr>
          <p:cNvPr id="41" name="Picture 18" descr="monkey1.jpg"/>
          <p:cNvPicPr>
            <a:picLocks noChangeAspect="1"/>
          </p:cNvPicPr>
          <p:nvPr/>
        </p:nvPicPr>
        <p:blipFill>
          <a:blip r:embed="rId5" cstate="print"/>
          <a:stretch>
            <a:fillRect/>
          </a:stretch>
        </p:blipFill>
        <p:spPr>
          <a:xfrm>
            <a:off x="5143504" y="5214950"/>
            <a:ext cx="720000" cy="720000"/>
          </a:xfrm>
          <a:prstGeom prst="rect">
            <a:avLst/>
          </a:prstGeom>
        </p:spPr>
      </p:pic>
      <p:sp>
        <p:nvSpPr>
          <p:cNvPr id="42" name="Rectangle 41"/>
          <p:cNvSpPr/>
          <p:nvPr/>
        </p:nvSpPr>
        <p:spPr bwMode="auto">
          <a:xfrm>
            <a:off x="500034" y="5929330"/>
            <a:ext cx="5429288" cy="71438"/>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500034" y="3286124"/>
            <a:ext cx="1357322" cy="2643206"/>
          </a:xfrm>
          <a:prstGeom prst="rect">
            <a:avLst/>
          </a:prstGeom>
          <a:blipFill>
            <a:blip r:embed="rId8"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eaLnBrk="1" fontAlgn="base" latinLnBrk="0" hangingPunct="1" rtl="0">
              <a:lnSpc>
                <a:spcPct val="100000"/>
              </a:lnSpc>
              <a:spcBef>
                <a:spcPct val="0"/>
              </a:spcBef>
              <a:spcAft>
                <a:spcPct val="0"/>
              </a:spcAft>
              <a:buClrTx/>
              <a:buSzTx/>
              <a:buFontTx/>
              <a:buNone/>
              <a:tabLst/>
            </a:pPr>
            <a:endParaRPr kumimoji="0" lang="nl" sz="1800" b="0" i="0" u="none" strike="noStrike" cap="none" normalizeH="0" baseline="0" smtClean="0">
              <a:ln>
                <a:noFill/>
              </a:ln>
              <a:solidFill>
                <a:schemeClr val="tx1"/>
              </a:solidFill>
              <a:effectLst/>
              <a:latin typeface="Arial" charset="0"/>
            </a:endParaRPr>
          </a:p>
        </p:txBody>
      </p:sp>
      <p:sp>
        <p:nvSpPr>
          <p:cNvPr id="60" name="TextBox 87"/>
          <p:cNvSpPr txBox="1"/>
          <p:nvPr/>
        </p:nvSpPr>
        <p:spPr>
          <a:xfrm rot="16200000">
            <a:off x="-999034" y="4570878"/>
            <a:ext cx="2571768" cy="430887"/>
          </a:xfrm>
          <a:prstGeom prst="rect">
            <a:avLst/>
          </a:prstGeom>
          <a:noFill/>
        </p:spPr>
        <p:txBody>
          <a:bodyPr wrap="square" rtlCol="0">
            <a:spAutoFit/>
          </a:bodyPr>
          <a:lstStyle/>
          <a:p>
            <a:pPr algn="l" rtl="0"/>
            <a:r>
              <a:rPr sz="1100" b="0" i="0" u="none" baseline="0" lang="nl">
                <a:latin typeface="Calibri" pitchFamily="34" charset="0"/>
              </a:rPr>
              <a:t>Ref.: Dr. H. Harlow</a:t>
            </a:r>
          </a:p>
          <a:p>
            <a:pPr algn="l" rtl="0"/>
            <a:r>
              <a:rPr sz="1100" b="0" i="0" u="none" baseline="0" lang="nl">
                <a:latin typeface="Calibri" pitchFamily="34" charset="0"/>
              </a:rPr>
              <a:t>University of Wisconsin – Madison</a:t>
            </a:r>
            <a:endParaRPr lang="nl" sz="1100" dirty="0">
              <a:latin typeface="Calibri" pitchFamily="34" charset="0"/>
            </a:endParaRPr>
          </a:p>
        </p:txBody>
      </p:sp>
      <p:sp>
        <p:nvSpPr>
          <p:cNvPr id="61" name="Rectangle 3"/>
          <p:cNvSpPr txBox="1">
            <a:spLocks noChangeArrowheads="1"/>
          </p:cNvSpPr>
          <p:nvPr/>
        </p:nvSpPr>
        <p:spPr bwMode="auto">
          <a:xfrm>
            <a:off x="6215074" y="2928934"/>
            <a:ext cx="2714644" cy="928694"/>
          </a:xfrm>
          <a:prstGeom prst="rect">
            <a:avLst/>
          </a:prstGeom>
          <a:noFill/>
          <a:ln w="9525">
            <a:solidFill>
              <a:srgbClr val="E20031"/>
            </a:solidFill>
            <a:miter lim="800000"/>
            <a:headEnd/>
            <a:tailEnd/>
          </a:ln>
        </p:spPr>
        <p:txBody>
          <a:bodyPr vert="horz" wrap="square" lIns="72000" tIns="72000" rIns="72000" bIns="72000" numCol="1" anchor="t" anchorCtr="0" compatLnSpc="1">
            <a:prstTxWarp prst="textNoShape">
              <a:avLst/>
            </a:prstTxWarp>
          </a:bodyPr>
          <a:lstStyle/>
          <a:p>
            <a:pPr marR="0" lvl="0" algn="ctr" defTabSz="914400" eaLnBrk="0" latinLnBrk="0" hangingPunct="0" rtl="0">
              <a:lnSpc>
                <a:spcPct val="100000"/>
              </a:lnSpc>
              <a:spcBef>
                <a:spcPts val="600"/>
              </a:spcBef>
              <a:buClr>
                <a:schemeClr val="bg2"/>
              </a:buClr>
              <a:buSzTx/>
              <a:tabLst/>
              <a:defRPr/>
            </a:pPr>
            <a:r>
              <a:rPr sz="1600" kern="0" b="1" i="0" u="none" baseline="0" lang="nl">
                <a:solidFill>
                  <a:srgbClr val="E20031"/>
                </a:solidFill>
                <a:latin typeface="Calibri" pitchFamily="34" charset="0"/>
              </a:rPr>
              <a:t>De apen hebben snel geleerd om van de ladder af te blijven!</a:t>
            </a:r>
          </a:p>
        </p:txBody>
      </p:sp>
      <p:sp>
        <p:nvSpPr>
          <p:cNvPr id="62" name="Espace réservé du pied de page 3"/>
          <p:cNvSpPr>
            <a:spLocks noGrp="1"/>
          </p:cNvSpPr>
          <p:nvPr>
            <p:ph type="ftr" sz="quarter" idx="13"/>
          </p:nvPr>
        </p:nvSpPr>
        <p:spPr>
          <a:xfrm>
            <a:off x="457200" y="6411913"/>
            <a:ext cx="5562600" cy="365125"/>
          </a:xfrm>
        </p:spPr>
        <p:txBody>
          <a:bodyPr/>
          <a:lstStyle/>
          <a:p>
            <a:pPr algn="l" rtl="0">
              <a:defRPr/>
            </a:pPr>
            <a:r>
              <a:rPr b="0" i="0" u="none" baseline="0" lang="nl"/>
              <a:t>Integratieset H3SE – TCG 4.2 – Teamwerk, relatie hiërarchie/jaargesprek – V2</a:t>
            </a:r>
            <a:endParaRPr lang="nl" alt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0" fill="hold"/>
                                        <p:tgtEl>
                                          <p:spTgt spid="38"/>
                                        </p:tgtEl>
                                        <p:attrNameLst>
                                          <p:attrName>ppt_x</p:attrName>
                                        </p:attrNameLst>
                                      </p:cBhvr>
                                      <p:tavLst>
                                        <p:tav tm="0">
                                          <p:val>
                                            <p:strVal val="1+#ppt_w/2"/>
                                          </p:val>
                                        </p:tav>
                                        <p:tav tm="100000">
                                          <p:val>
                                            <p:strVal val="#ppt_x"/>
                                          </p:val>
                                        </p:tav>
                                      </p:tavLst>
                                    </p:anim>
                                    <p:anim calcmode="lin" valueType="num">
                                      <p:cBhvr additive="base">
                                        <p:cTn id="13" dur="20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000" fill="hold"/>
                                        <p:tgtEl>
                                          <p:spTgt spid="39"/>
                                        </p:tgtEl>
                                        <p:attrNameLst>
                                          <p:attrName>ppt_x</p:attrName>
                                        </p:attrNameLst>
                                      </p:cBhvr>
                                      <p:tavLst>
                                        <p:tav tm="0">
                                          <p:val>
                                            <p:strVal val="1+#ppt_w/2"/>
                                          </p:val>
                                        </p:tav>
                                        <p:tav tm="100000">
                                          <p:val>
                                            <p:strVal val="#ppt_x"/>
                                          </p:val>
                                        </p:tav>
                                      </p:tavLst>
                                    </p:anim>
                                    <p:anim calcmode="lin" valueType="num">
                                      <p:cBhvr additive="base">
                                        <p:cTn id="18" dur="20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2000" fill="hold"/>
                                        <p:tgtEl>
                                          <p:spTgt spid="40"/>
                                        </p:tgtEl>
                                        <p:attrNameLst>
                                          <p:attrName>ppt_x</p:attrName>
                                        </p:attrNameLst>
                                      </p:cBhvr>
                                      <p:tavLst>
                                        <p:tav tm="0">
                                          <p:val>
                                            <p:strVal val="1+#ppt_w/2"/>
                                          </p:val>
                                        </p:tav>
                                        <p:tav tm="100000">
                                          <p:val>
                                            <p:strVal val="#ppt_x"/>
                                          </p:val>
                                        </p:tav>
                                      </p:tavLst>
                                    </p:anim>
                                    <p:anim calcmode="lin" valueType="num">
                                      <p:cBhvr additive="base">
                                        <p:cTn id="23" dur="20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2000" fill="hold"/>
                                        <p:tgtEl>
                                          <p:spTgt spid="41"/>
                                        </p:tgtEl>
                                        <p:attrNameLst>
                                          <p:attrName>ppt_x</p:attrName>
                                        </p:attrNameLst>
                                      </p:cBhvr>
                                      <p:tavLst>
                                        <p:tav tm="0">
                                          <p:val>
                                            <p:strVal val="1+#ppt_w/2"/>
                                          </p:val>
                                        </p:tav>
                                        <p:tav tm="100000">
                                          <p:val>
                                            <p:strVal val="#ppt_x"/>
                                          </p:val>
                                        </p:tav>
                                      </p:tavLst>
                                    </p:anim>
                                    <p:anim calcmode="lin" valueType="num">
                                      <p:cBhvr additive="base">
                                        <p:cTn id="28" dur="20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000" fill="hold"/>
                                        <p:tgtEl>
                                          <p:spTgt spid="12"/>
                                        </p:tgtEl>
                                        <p:attrNameLst>
                                          <p:attrName>ppt_x</p:attrName>
                                        </p:attrNameLst>
                                      </p:cBhvr>
                                      <p:tavLst>
                                        <p:tav tm="0">
                                          <p:val>
                                            <p:strVal val="1+#ppt_w/2"/>
                                          </p:val>
                                        </p:tav>
                                        <p:tav tm="100000">
                                          <p:val>
                                            <p:strVal val="#ppt_x"/>
                                          </p:val>
                                        </p:tav>
                                      </p:tavLst>
                                    </p:anim>
                                    <p:anim calcmode="lin" valueType="num">
                                      <p:cBhvr additive="base">
                                        <p:cTn id="33" dur="20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2500"/>
                            </p:stCondLst>
                            <p:childTnLst>
                              <p:par>
                                <p:cTn id="40" presetID="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0" fill="hold"/>
                                        <p:tgtEl>
                                          <p:spTgt spid="10"/>
                                        </p:tgtEl>
                                        <p:attrNameLst>
                                          <p:attrName>ppt_x</p:attrName>
                                        </p:attrNameLst>
                                      </p:cBhvr>
                                      <p:tavLst>
                                        <p:tav tm="0">
                                          <p:val>
                                            <p:strVal val="0-#ppt_w/2"/>
                                          </p:val>
                                        </p:tav>
                                        <p:tav tm="100000">
                                          <p:val>
                                            <p:strVal val="#ppt_x"/>
                                          </p:val>
                                        </p:tav>
                                      </p:tavLst>
                                    </p:anim>
                                    <p:anim calcmode="lin" valueType="num">
                                      <p:cBhvr additive="base">
                                        <p:cTn id="4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1017</TotalTime>
  <Words>1147</Words>
  <Application>Microsoft Office PowerPoint</Application>
  <PresentationFormat>Affichage à l'écran (4:3)</PresentationFormat>
  <Paragraphs>165</Paragraphs>
  <Slides>19</Slides>
  <Notes>3</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fr_total_modele_rouge_fonce</vt:lpstr>
      <vt:lpstr>Travail en équipe, relation hiérarchie/eia</vt:lpstr>
      <vt:lpstr>LES OBJECTIFS DU MODULE</vt:lpstr>
      <vt:lpstr>FILM : La force du collectif</vt:lpstr>
      <vt:lpstr>Points forts du travail en équipe</vt:lpstr>
      <vt:lpstr>FILM : Conformité au groupe</vt:lpstr>
      <vt:lpstr>Facteurs d’influence</vt:lpstr>
      <vt:lpstr>workshop</vt:lpstr>
      <vt:lpstr>Les risques dus à l’effet de groupe</vt:lpstr>
      <vt:lpstr>Expérience de la banane</vt:lpstr>
      <vt:lpstr>Expérience de la banane</vt:lpstr>
      <vt:lpstr>Expérience de la banane</vt:lpstr>
      <vt:lpstr>Expérience de la banane</vt:lpstr>
      <vt:lpstr>Expérience de la banane</vt:lpstr>
      <vt:lpstr>Expérience de la banane</vt:lpstr>
      <vt:lpstr>RÉUNION DE LANCEMENT</vt:lpstr>
      <vt:lpstr>Ce qui est attendu du manager</vt:lpstr>
      <vt:lpstr>Ce qui est attendu de tous</vt:lpstr>
      <vt:lpstr>L’entretien individuel annuel et le H3SE</vt:lpstr>
      <vt:lpstr>EIA et performance H3SE</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J0023432</cp:lastModifiedBy>
  <cp:revision>63</cp:revision>
  <dcterms:created xsi:type="dcterms:W3CDTF">2015-09-07T13:13:13Z</dcterms:created>
  <dcterms:modified xsi:type="dcterms:W3CDTF">2017-03-23T08:57:42Z</dcterms:modified>
</cp:coreProperties>
</file>