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264" r:id="rId4"/>
    <p:sldId id="265" r:id="rId5"/>
    <p:sldId id="266" r:id="rId6"/>
    <p:sldId id="267" r:id="rId7"/>
    <p:sldId id="285" r:id="rId8"/>
    <p:sldId id="268" r:id="rId9"/>
    <p:sldId id="269" r:id="rId10"/>
    <p:sldId id="272" r:id="rId11"/>
    <p:sldId id="273" r:id="rId12"/>
    <p:sldId id="274" r:id="rId13"/>
    <p:sldId id="275" r:id="rId14"/>
    <p:sldId id="276" r:id="rId15"/>
    <p:sldId id="284" r:id="rId16"/>
    <p:sldId id="277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76" autoAdjust="0"/>
    <p:restoredTop sz="94721" autoAdjust="0"/>
  </p:normalViewPr>
  <p:slideViewPr>
    <p:cSldViewPr snapToObjects="1">
      <p:cViewPr>
        <p:scale>
          <a:sx n="60" d="100"/>
          <a:sy n="60" d="100"/>
        </p:scale>
        <p:origin x="-72" y="-31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5B21E86-06EE-474E-97F4-5923EA1F4C95}" type="datetimeFigureOut">
              <a:rPr lang="fr-FR" altLang="fr-FR"/>
              <a:pPr/>
              <a:t>05/06/2017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5431E71-0FCC-A34C-B4AE-A5CFABADD9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9421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6D4F3A-7D4B-C741-9312-5720137D8935}" type="datetimeFigureOut">
              <a:rPr lang="fr-FR" altLang="fr-FR"/>
              <a:pPr/>
              <a:t>05/06/2017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0452A67-6C5B-254E-8E51-961EBCEC83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369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0452A67-6C5B-254E-8E51-961EBCEC8394}" type="slidenum">
              <a:rPr/>
              <a:pPr/>
              <a:t>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125689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pt" altLang="fr-FR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A6B8BF3E-8016-644B-BA44-279C3F55DC6E}" type="slidenum">
              <a:rPr>
                <a:latin typeface="Calibri" charset="0"/>
              </a:rPr>
              <a:pPr/>
              <a:t>3</a:t>
            </a:fld>
            <a:endParaRPr lang="pt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4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de salientar que este efeito de grupo pode ter consequências positivas designadamente quanto ao respeito das regras elementares de segurança. Mas quando se trata de um comportamento inadaptado que é reproduzido por efeito de grupo, a inversão da tendência é bastante complicada, a tomada de iniciativas a favor da segurança é vivida como uma colocação em questão da regra tácita.</a:t>
            </a:r>
          </a:p>
          <a:p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0452A67-6C5B-254E-8E51-961EBCEC8394}" type="slidenum">
              <a:rPr/>
              <a:pPr/>
              <a:t>14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119142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508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82A72C-907A-1F49-9E1B-FB91313C1A8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98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2164524-7C97-8945-A4B0-CAF166782E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563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BE22A4-125D-644D-89C2-C406A352A5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963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FDC57-D556-614A-9DB5-981CF0580FA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368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1D48E60-D482-C649-81EE-9C970FD347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71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2FB604D-D9C3-6645-8187-1F35B9B27A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8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50FD7B0-AA3C-0C4A-AC7F-1CD5E3135E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6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DE65293-B7FB-4D4D-85BE-77E2A57E09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831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0EA38-C34A-6248-BF0F-2D26C5354A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57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+mn-lt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5C7BD7A6-31B9-0D41-921F-8AA04639126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teriel/L_union_fait_la_Force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p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ea typeface="+mj-ea"/>
              </a:rPr>
              <a:t>Trabalho em equipa,</a:t>
            </a:r>
            <a:r>
              <a:rPr lang="pt">
                <a:ea typeface="+mj-ea"/>
              </a:rPr>
              <a:t/>
            </a:r>
            <a:br>
              <a:rPr lang="pt">
                <a:ea typeface="+mj-ea"/>
              </a:rPr>
            </a:br>
            <a:r>
              <a:rPr lang="pt" b="1" i="0" u="none" baseline="0">
                <a:ea typeface="+mj-ea"/>
              </a:rPr>
              <a:t>relação hierárquica/EIA</a:t>
            </a:r>
            <a:endParaRPr lang="p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pt" b="0" i="0" u="none" baseline="0">
                <a:cs typeface="Arial" charset="0"/>
              </a:rPr>
              <a:t>Kit de Integração de H3SA</a:t>
            </a:r>
          </a:p>
          <a:p>
            <a:pPr algn="l" rtl="0" eaLnBrk="1" hangingPunct="1"/>
            <a:r>
              <a:rPr lang="pt" b="0" i="0" u="none" baseline="0">
                <a:cs typeface="Arial" charset="0"/>
              </a:rPr>
              <a:t>Módulo TCG 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10</a:t>
            </a:fld>
            <a:endParaRPr lang="pt" altLang="fr-FR"/>
          </a:p>
        </p:txBody>
      </p:sp>
      <p:sp>
        <p:nvSpPr>
          <p:cNvPr id="6" name="Right Arrow 80"/>
          <p:cNvSpPr/>
          <p:nvPr/>
        </p:nvSpPr>
        <p:spPr bwMode="auto">
          <a:xfrm rot="10800000">
            <a:off x="5429257" y="4500570"/>
            <a:ext cx="571504" cy="357190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9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116" y="5209330"/>
            <a:ext cx="720000" cy="720000"/>
          </a:xfrm>
          <a:prstGeom prst="rect">
            <a:avLst/>
          </a:prstGeom>
        </p:spPr>
      </p:pic>
      <p:grpSp>
        <p:nvGrpSpPr>
          <p:cNvPr id="8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9" name="Rectangle 8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Um dos macacos</a:t>
            </a:r>
            <a:r>
              <a:rPr lang="pt" sz="1400" b="1" i="0" u="sng" baseline="0">
                <a:latin typeface="+mn-lt"/>
              </a:rPr>
              <a:t> «experientes»</a:t>
            </a:r>
            <a:r>
              <a:rPr lang="pt" sz="1400" b="1" i="0" u="none" baseline="0">
                <a:latin typeface="+mn-lt"/>
              </a:rPr>
              <a:t> foi substituído por um </a:t>
            </a:r>
            <a:r>
              <a:rPr lang="pt" sz="1400" b="1" i="0" u="sng" baseline="0">
                <a:latin typeface="+mn-lt"/>
              </a:rPr>
              <a:t>novo macaco</a:t>
            </a:r>
            <a:r>
              <a:rPr lang="pt" sz="1400" b="1" i="0" u="none" baseline="0">
                <a:latin typeface="+mn-lt"/>
              </a:rPr>
              <a:t> que ainda não tinha aprendido </a:t>
            </a:r>
            <a:r>
              <a:rPr lang="pt" sz="1400" b="1" i="0" u="sng" baseline="0">
                <a:latin typeface="+mn-lt"/>
              </a:rPr>
              <a:t>«a forma como aquilo se passava»</a:t>
            </a:r>
          </a:p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O novo macaco apressou-se a subir a escada para apanhar a banana.</a:t>
            </a:r>
            <a:endParaRPr lang="pt" sz="1400" b="1" dirty="0">
              <a:latin typeface="+mn-lt"/>
            </a:endParaRPr>
          </a:p>
        </p:txBody>
      </p:sp>
      <p:pic>
        <p:nvPicPr>
          <p:cNvPr id="34" name="Picture 13" descr="bana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pic>
        <p:nvPicPr>
          <p:cNvPr id="35" name="Picture 15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1934" y="4857760"/>
            <a:ext cx="720000" cy="720000"/>
          </a:xfrm>
          <a:prstGeom prst="rect">
            <a:avLst/>
          </a:prstGeom>
        </p:spPr>
      </p:pic>
      <p:pic>
        <p:nvPicPr>
          <p:cNvPr id="36" name="Picture 16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4876" y="5143512"/>
            <a:ext cx="720000" cy="720000"/>
          </a:xfrm>
          <a:prstGeom prst="rect">
            <a:avLst/>
          </a:prstGeom>
        </p:spPr>
      </p:pic>
      <p:pic>
        <p:nvPicPr>
          <p:cNvPr id="37" name="Picture 17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9256" y="4857760"/>
            <a:ext cx="720000" cy="720000"/>
          </a:xfrm>
          <a:prstGeom prst="rect">
            <a:avLst/>
          </a:prstGeom>
        </p:spPr>
      </p:pic>
      <p:pic>
        <p:nvPicPr>
          <p:cNvPr id="38" name="Picture 18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512" y="5143512"/>
            <a:ext cx="720000" cy="7200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8" name="Picture 76" descr="monkey2.jpg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198" y="4286256"/>
            <a:ext cx="571504" cy="833724"/>
          </a:xfrm>
          <a:prstGeom prst="rect">
            <a:avLst/>
          </a:prstGeom>
        </p:spPr>
      </p:pic>
      <p:sp>
        <p:nvSpPr>
          <p:cNvPr id="59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" sz="1100" b="0" i="0" u="none" baseline="0">
                <a:latin typeface="Calibri" pitchFamily="34" charset="0"/>
              </a:rPr>
              <a:t>Ref.: Dr. H. Harlow</a:t>
            </a:r>
          </a:p>
          <a:p>
            <a:pPr algn="l" rtl="0"/>
            <a:r>
              <a:rPr lang="pt" sz="1100" b="0" i="0" u="none" baseline="0">
                <a:latin typeface="Calibri" pitchFamily="34" charset="0"/>
              </a:rPr>
              <a:t>University of Wisconsin - Madison</a:t>
            </a:r>
            <a:endParaRPr lang="pt" sz="1100" dirty="0">
              <a:latin typeface="Calibri" pitchFamily="34" charset="0"/>
            </a:endParaRPr>
          </a:p>
        </p:txBody>
      </p:sp>
      <p:sp>
        <p:nvSpPr>
          <p:cNvPr id="60" name="Right Arrow 79"/>
          <p:cNvSpPr/>
          <p:nvPr/>
        </p:nvSpPr>
        <p:spPr bwMode="auto">
          <a:xfrm>
            <a:off x="6429388" y="5357826"/>
            <a:ext cx="571504" cy="35719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lang="pt" b="1" i="0" u="none" baseline="0"/>
              <a:t>Experiência da banana</a:t>
            </a:r>
            <a:endParaRPr lang="pt" dirty="0"/>
          </a:p>
        </p:txBody>
      </p:sp>
      <p:sp>
        <p:nvSpPr>
          <p:cNvPr id="61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13563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11</a:t>
            </a:fld>
            <a:endParaRPr lang="pt" altLang="fr-FR"/>
          </a:p>
        </p:txBody>
      </p:sp>
      <p:pic>
        <p:nvPicPr>
          <p:cNvPr id="6" name="Picture 16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116" y="5143512"/>
            <a:ext cx="720000" cy="720000"/>
          </a:xfrm>
          <a:prstGeom prst="rect">
            <a:avLst/>
          </a:prstGeom>
        </p:spPr>
      </p:pic>
      <p:pic>
        <p:nvPicPr>
          <p:cNvPr id="7" name="Picture 15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137892"/>
            <a:ext cx="720000" cy="720000"/>
          </a:xfrm>
          <a:prstGeom prst="rect">
            <a:avLst/>
          </a:prstGeom>
        </p:spPr>
      </p:pic>
      <p:pic>
        <p:nvPicPr>
          <p:cNvPr id="8" name="Picture 76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8860" y="4286256"/>
            <a:ext cx="571504" cy="833724"/>
          </a:xfrm>
          <a:prstGeom prst="rect">
            <a:avLst/>
          </a:prstGeom>
        </p:spPr>
      </p:pic>
      <p:grpSp>
        <p:nvGrpSpPr>
          <p:cNvPr id="9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Assim que o macaco tentou subir a escada, os outros macacos, com medo de ficarem molhados, </a:t>
            </a:r>
            <a:r>
              <a:rPr lang="pt" sz="1400" b="1" i="0" u="sng" baseline="0">
                <a:latin typeface="+mn-lt"/>
              </a:rPr>
              <a:t>impediram-no de subir</a:t>
            </a:r>
            <a:r>
              <a:rPr lang="pt" sz="1400" b="1" i="0" u="none" baseline="0">
                <a:latin typeface="+mn-lt"/>
              </a:rPr>
              <a:t>.</a:t>
            </a:r>
          </a:p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O facto é que até nem foi necessário borrifá-lo para que o novo macaco admitisse que não devia subir aquela escada e que podia esquecer aquela banana.</a:t>
            </a:r>
          </a:p>
        </p:txBody>
      </p:sp>
      <p:pic>
        <p:nvPicPr>
          <p:cNvPr id="35" name="Picture 13" descr="banan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pic>
        <p:nvPicPr>
          <p:cNvPr id="36" name="Picture 17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0496" y="5209330"/>
            <a:ext cx="720000" cy="720000"/>
          </a:xfrm>
          <a:prstGeom prst="rect">
            <a:avLst/>
          </a:prstGeom>
        </p:spPr>
      </p:pic>
      <p:pic>
        <p:nvPicPr>
          <p:cNvPr id="37" name="Picture 18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429132"/>
            <a:ext cx="720000" cy="7200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" sz="1100" b="0" i="0" u="none" baseline="0">
                <a:latin typeface="Calibri" pitchFamily="34" charset="0"/>
              </a:rPr>
              <a:t>Ref.: Dr. H. Harlow</a:t>
            </a:r>
          </a:p>
          <a:p>
            <a:pPr algn="l" rtl="0"/>
            <a:r>
              <a:rPr lang="pt" sz="1100" b="0" i="0" u="none" baseline="0">
                <a:latin typeface="Calibri" pitchFamily="34" charset="0"/>
              </a:rPr>
              <a:t>University of Wisconsin - Madison</a:t>
            </a:r>
            <a:endParaRPr lang="pt" sz="1100" dirty="0">
              <a:latin typeface="Calibri" pitchFamily="34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lang="pt" b="1" i="0" u="none" baseline="0"/>
              <a:t>Experiência da banana</a:t>
            </a:r>
            <a:endParaRPr lang="pt" dirty="0"/>
          </a:p>
        </p:txBody>
      </p:sp>
      <p:sp>
        <p:nvSpPr>
          <p:cNvPr id="5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12155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12</a:t>
            </a:fld>
            <a:endParaRPr lang="pt" altLang="fr-FR"/>
          </a:p>
        </p:txBody>
      </p:sp>
      <p:pic>
        <p:nvPicPr>
          <p:cNvPr id="6" name="Picture 79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6050" y="5072074"/>
            <a:ext cx="571504" cy="833724"/>
          </a:xfrm>
          <a:prstGeom prst="rect">
            <a:avLst/>
          </a:prstGeom>
        </p:spPr>
      </p:pic>
      <p:pic>
        <p:nvPicPr>
          <p:cNvPr id="7" name="Picture 78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0430" y="4786322"/>
            <a:ext cx="571504" cy="833724"/>
          </a:xfrm>
          <a:prstGeom prst="rect">
            <a:avLst/>
          </a:prstGeom>
        </p:spPr>
      </p:pic>
      <p:pic>
        <p:nvPicPr>
          <p:cNvPr id="8" name="Picture 80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6380" y="5000636"/>
            <a:ext cx="571504" cy="833724"/>
          </a:xfrm>
          <a:prstGeom prst="rect">
            <a:avLst/>
          </a:prstGeom>
        </p:spPr>
      </p:pic>
      <p:pic>
        <p:nvPicPr>
          <p:cNvPr id="9" name="Picture 71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4810" y="5000636"/>
            <a:ext cx="571504" cy="833724"/>
          </a:xfrm>
          <a:prstGeom prst="rect">
            <a:avLst/>
          </a:prstGeom>
        </p:spPr>
      </p:pic>
      <p:pic>
        <p:nvPicPr>
          <p:cNvPr id="10" name="Picture 76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4876" y="4714884"/>
            <a:ext cx="571504" cy="833724"/>
          </a:xfrm>
          <a:prstGeom prst="rect">
            <a:avLst/>
          </a:prstGeom>
        </p:spPr>
      </p:pic>
      <p:grpSp>
        <p:nvGrpSpPr>
          <p:cNvPr id="11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algn="just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Um a um, os cinco macacos originais (que foram borrifados) foram substituídos.</a:t>
            </a:r>
          </a:p>
          <a:p>
            <a:pPr marL="285750" indent="-285750" algn="just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Repetiu-se o cenário com cada novo macaco, até que não restasse nenhum que tivesse sido borrifado.</a:t>
            </a:r>
          </a:p>
        </p:txBody>
      </p:sp>
      <p:pic>
        <p:nvPicPr>
          <p:cNvPr id="37" name="Picture 13" descr="bana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" sz="1100" b="0" i="0" u="none" baseline="0">
                <a:latin typeface="Calibri" pitchFamily="34" charset="0"/>
              </a:rPr>
              <a:t>Ref.: Dr. H. Harlow</a:t>
            </a:r>
          </a:p>
          <a:p>
            <a:pPr algn="l" rtl="0"/>
            <a:r>
              <a:rPr lang="pt" sz="1100" b="0" i="0" u="none" baseline="0">
                <a:latin typeface="Calibri" pitchFamily="34" charset="0"/>
              </a:rPr>
              <a:t>University of Wisconsin - Madison</a:t>
            </a:r>
            <a:endParaRPr lang="pt" sz="1100" dirty="0">
              <a:latin typeface="Calibri" pitchFamily="34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lang="pt" b="1" i="0" u="none" baseline="0"/>
              <a:t>Experiência da banana</a:t>
            </a:r>
            <a:endParaRPr lang="pt" dirty="0"/>
          </a:p>
        </p:txBody>
      </p:sp>
      <p:sp>
        <p:nvSpPr>
          <p:cNvPr id="5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5274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13</a:t>
            </a:fld>
            <a:endParaRPr lang="pt" altLang="fr-FR"/>
          </a:p>
        </p:txBody>
      </p:sp>
      <p:pic>
        <p:nvPicPr>
          <p:cNvPr id="6" name="Picture 81" descr="monkey7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4546" y="4032254"/>
            <a:ext cx="857256" cy="896944"/>
          </a:xfrm>
          <a:prstGeom prst="rect">
            <a:avLst/>
          </a:prstGeom>
        </p:spPr>
      </p:pic>
      <p:pic>
        <p:nvPicPr>
          <p:cNvPr id="7" name="Picture 79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1736" y="5072074"/>
            <a:ext cx="571504" cy="833724"/>
          </a:xfrm>
          <a:prstGeom prst="rect">
            <a:avLst/>
          </a:prstGeom>
        </p:spPr>
      </p:pic>
      <p:pic>
        <p:nvPicPr>
          <p:cNvPr id="8" name="Picture 78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3240" y="4786322"/>
            <a:ext cx="571504" cy="833724"/>
          </a:xfrm>
          <a:prstGeom prst="rect">
            <a:avLst/>
          </a:prstGeom>
        </p:spPr>
      </p:pic>
      <p:pic>
        <p:nvPicPr>
          <p:cNvPr id="9" name="Picture 71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1868" y="5072074"/>
            <a:ext cx="571504" cy="833724"/>
          </a:xfrm>
          <a:prstGeom prst="rect">
            <a:avLst/>
          </a:prstGeom>
        </p:spPr>
      </p:pic>
      <p:pic>
        <p:nvPicPr>
          <p:cNvPr id="10" name="Picture 76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8794" y="4500570"/>
            <a:ext cx="571504" cy="833724"/>
          </a:xfrm>
          <a:prstGeom prst="rect">
            <a:avLst/>
          </a:prstGeom>
        </p:spPr>
      </p:pic>
      <p:grpSp>
        <p:nvGrpSpPr>
          <p:cNvPr id="11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Um destes macacos de «segunda geração» foi por sua vez substituído, e o cenário foi de novo repetido.</a:t>
            </a:r>
          </a:p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Sem compreensão direta do motivo pelo qual a escada não devia ser usada, todos os macacos tornaram-se “guardas” da </a:t>
            </a:r>
            <a:r>
              <a:rPr lang="pt" sz="1400" b="1" i="0" u="none" baseline="0"/>
              <a:t>“</a:t>
            </a:r>
            <a:r>
              <a:rPr lang="pt" sz="1400" b="1" i="0" u="none" baseline="0">
                <a:latin typeface="+mn-lt"/>
              </a:rPr>
              <a:t>regra”.</a:t>
            </a:r>
            <a:endParaRPr lang="pt" sz="1400" b="1" dirty="0">
              <a:latin typeface="+mn-lt"/>
            </a:endParaRPr>
          </a:p>
        </p:txBody>
      </p:sp>
      <p:pic>
        <p:nvPicPr>
          <p:cNvPr id="37" name="Picture 13" descr="banan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" sz="1100" b="0" i="0" u="none" baseline="0">
                <a:latin typeface="Calibri" pitchFamily="34" charset="0"/>
              </a:rPr>
              <a:t>Ref.: Dr. H. Harlow</a:t>
            </a:r>
          </a:p>
          <a:p>
            <a:pPr algn="l" rtl="0"/>
            <a:r>
              <a:rPr lang="pt" sz="1100" b="0" i="0" u="none" baseline="0">
                <a:latin typeface="Calibri" pitchFamily="34" charset="0"/>
              </a:rPr>
              <a:t>University of Wisconsin - Madison</a:t>
            </a:r>
            <a:endParaRPr lang="pt" sz="1100" dirty="0">
              <a:latin typeface="Calibri" pitchFamily="34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lang="pt" b="1" i="0" u="none" baseline="0"/>
              <a:t>Experiência da banana</a:t>
            </a:r>
            <a:endParaRPr lang="pt" dirty="0"/>
          </a:p>
        </p:txBody>
      </p:sp>
      <p:sp>
        <p:nvSpPr>
          <p:cNvPr id="5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21400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14</a:t>
            </a:fld>
            <a:endParaRPr lang="pt" altLang="fr-FR"/>
          </a:p>
        </p:txBody>
      </p:sp>
      <p:pic>
        <p:nvPicPr>
          <p:cNvPr id="6" name="Picture 83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628" y="5000636"/>
            <a:ext cx="857256" cy="896944"/>
          </a:xfrm>
          <a:prstGeom prst="rect">
            <a:avLst/>
          </a:prstGeom>
        </p:spPr>
      </p:pic>
      <p:pic>
        <p:nvPicPr>
          <p:cNvPr id="7" name="Picture 82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4810" y="4857760"/>
            <a:ext cx="857256" cy="896944"/>
          </a:xfrm>
          <a:prstGeom prst="rect">
            <a:avLst/>
          </a:prstGeom>
        </p:spPr>
      </p:pic>
      <p:pic>
        <p:nvPicPr>
          <p:cNvPr id="8" name="Picture 80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5032386"/>
            <a:ext cx="857256" cy="896944"/>
          </a:xfrm>
          <a:prstGeom prst="rect">
            <a:avLst/>
          </a:prstGeom>
        </p:spPr>
      </p:pic>
      <p:pic>
        <p:nvPicPr>
          <p:cNvPr id="9" name="Picture 87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4480" y="5032386"/>
            <a:ext cx="857256" cy="896944"/>
          </a:xfrm>
          <a:prstGeom prst="rect">
            <a:avLst/>
          </a:prstGeom>
        </p:spPr>
      </p:pic>
      <p:pic>
        <p:nvPicPr>
          <p:cNvPr id="10" name="Picture 81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1736" y="5000636"/>
            <a:ext cx="857256" cy="896944"/>
          </a:xfrm>
          <a:prstGeom prst="rect">
            <a:avLst/>
          </a:prstGeom>
        </p:spPr>
      </p:pic>
      <p:grpSp>
        <p:nvGrpSpPr>
          <p:cNvPr id="11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Chamemos a isto «consciência coletiva», «a forma como sempre fizemos», «a forma como as coisas se passam aqui»</a:t>
            </a:r>
          </a:p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No nosso mundo, os resultados são os mesmos:</a:t>
            </a:r>
          </a:p>
          <a:p>
            <a:pPr marL="447675" lvl="1" indent="-180975" algn="l" defTabSz="533400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-"/>
            </a:pPr>
            <a:r>
              <a:rPr lang="pt" sz="1400" b="1" i="0" u="none" baseline="0">
                <a:latin typeface="+mn-lt"/>
              </a:rPr>
              <a:t>Proliferação de maus hábitos, condicionamento negativo, repressão de todo o questionamento… podem ser bastante </a:t>
            </a:r>
            <a:r>
              <a:rPr lang="pt" sz="1400" b="1" i="0" u="sng" baseline="0">
                <a:latin typeface="+mn-lt"/>
              </a:rPr>
              <a:t>frustrantes</a:t>
            </a:r>
            <a:r>
              <a:rPr lang="pt" sz="1400" b="1" i="0" u="none" baseline="0">
                <a:latin typeface="+mn-lt"/>
              </a:rPr>
              <a:t> para alguém que tente iniciar um processo de mudança positivo, em especial quando se trata de comportamentos.</a:t>
            </a:r>
            <a:endParaRPr lang="pt" sz="1400" b="1" dirty="0">
              <a:latin typeface="+mn-lt"/>
            </a:endParaRPr>
          </a:p>
        </p:txBody>
      </p:sp>
      <p:pic>
        <p:nvPicPr>
          <p:cNvPr id="37" name="Picture 13" descr="banan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lang="pt" b="1" i="0" u="none" baseline="0"/>
              <a:t>Experiência da banana</a:t>
            </a:r>
            <a:endParaRPr lang="pt" dirty="0"/>
          </a:p>
        </p:txBody>
      </p:sp>
      <p:sp>
        <p:nvSpPr>
          <p:cNvPr id="58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" sz="1100" b="0" i="0" u="none" baseline="0">
                <a:latin typeface="Calibri" pitchFamily="34" charset="0"/>
              </a:rPr>
              <a:t>Ref.: Dr. H. Harlow</a:t>
            </a:r>
          </a:p>
          <a:p>
            <a:pPr algn="l" rtl="0"/>
            <a:r>
              <a:rPr lang="pt" sz="1100" b="0" i="0" u="none" baseline="0">
                <a:latin typeface="Calibri" pitchFamily="34" charset="0"/>
              </a:rPr>
              <a:t>University of Wisconsin - Madison</a:t>
            </a:r>
            <a:endParaRPr lang="pt" sz="1100" dirty="0">
              <a:latin typeface="Calibri" pitchFamily="34" charset="0"/>
            </a:endParaRPr>
          </a:p>
        </p:txBody>
      </p:sp>
      <p:sp>
        <p:nvSpPr>
          <p:cNvPr id="59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15870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REUNIÃO DE LANÇAMENTO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15</a:t>
            </a:fld>
            <a:endParaRPr lang="pt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844824"/>
            <a:ext cx="4667510" cy="288000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4849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O que se espera do manager</a:t>
            </a:r>
            <a:endParaRPr lang="p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435280" cy="5040311"/>
          </a:xfrm>
        </p:spPr>
        <p:txBody>
          <a:bodyPr/>
          <a:lstStyle/>
          <a:p>
            <a:pPr marL="0" indent="0" algn="just" rtl="0">
              <a:buNone/>
            </a:pPr>
            <a:r>
              <a:rPr lang="pt" b="1" i="0" u="none" baseline="0" dirty="0"/>
              <a:t>Associar as mensagens às práticas:</a:t>
            </a:r>
            <a:endParaRPr lang="pt" dirty="0"/>
          </a:p>
          <a:p>
            <a:pPr lvl="0" algn="just" rtl="0"/>
            <a:r>
              <a:rPr lang="pt" b="0" i="0" u="none" baseline="0" dirty="0"/>
              <a:t>Juntar atos às palavras</a:t>
            </a:r>
            <a:endParaRPr lang="pt" dirty="0"/>
          </a:p>
          <a:p>
            <a:pPr lvl="0" algn="just" rtl="0"/>
            <a:r>
              <a:rPr lang="pt" b="0" i="0" u="none" baseline="0" dirty="0"/>
              <a:t>Dar um verdadeiro feedback sobre as medidas tomadas.</a:t>
            </a:r>
            <a:endParaRPr lang="pt" dirty="0"/>
          </a:p>
          <a:p>
            <a:pPr lvl="0" algn="just" rtl="0"/>
            <a:r>
              <a:rPr lang="pt" b="0" i="0" u="none" baseline="0" dirty="0"/>
              <a:t>Fomentar o facto de alertar em caso de situação de risco.</a:t>
            </a:r>
            <a:endParaRPr lang="pt" dirty="0"/>
          </a:p>
          <a:p>
            <a:pPr lvl="0" algn="just" rtl="0"/>
            <a:r>
              <a:rPr lang="pt" b="0" i="0" u="none" baseline="0" dirty="0"/>
              <a:t>Ouvir os contratados e os representantes do pessoal. </a:t>
            </a:r>
          </a:p>
          <a:p>
            <a:pPr lvl="0" algn="just" rtl="0"/>
            <a:r>
              <a:rPr lang="pt" b="0" i="0" u="none" baseline="0" dirty="0"/>
              <a:t>Abrir o debate sobre as contradições entre as regras e as instruções.</a:t>
            </a:r>
            <a:endParaRPr lang="pt" dirty="0"/>
          </a:p>
          <a:p>
            <a:pPr algn="just" rtl="0"/>
            <a:r>
              <a:rPr lang="pt" b="0" i="0" u="none" baseline="0" dirty="0"/>
              <a:t>Deixar que todos se exprimam.</a:t>
            </a:r>
            <a:endParaRPr lang="pt" dirty="0"/>
          </a:p>
          <a:p>
            <a:pPr algn="just" rtl="0"/>
            <a:r>
              <a:rPr lang="pt" b="0" i="0" u="none" baseline="0" dirty="0"/>
              <a:t>Assegurar as comunicação de esclarecimentos em caso de dúvida de alguém.</a:t>
            </a:r>
          </a:p>
          <a:p>
            <a:pPr algn="just" rtl="0"/>
            <a:r>
              <a:rPr lang="pt" b="0" i="0" u="none" baseline="0" dirty="0"/>
              <a:t>Decidir em caso de situação em que há necessidade de arbitrar.</a:t>
            </a:r>
            <a:endParaRPr lang="pt" b="1" dirty="0"/>
          </a:p>
          <a:p>
            <a:pPr lvl="0" algn="just" rtl="0"/>
            <a:r>
              <a:rPr lang="pt" b="0" i="0" u="none" baseline="0" dirty="0"/>
              <a:t>Tem em conta a realidade do terreno na definição das tarefas </a:t>
            </a:r>
          </a:p>
          <a:p>
            <a:pPr algn="just" rtl="0"/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16</a:t>
            </a:fld>
            <a:endParaRPr lang="pt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5445224"/>
            <a:ext cx="6943216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2000" b="1" i="0" u="none" baseline="0">
                <a:solidFill>
                  <a:srgbClr val="A90025"/>
                </a:solidFill>
              </a:rPr>
              <a:t>Estar à escuta da sua equipa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5589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O que se espera de todos</a:t>
            </a:r>
            <a:endParaRPr lang="p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l" rtl="0">
              <a:buNone/>
            </a:pPr>
            <a:endParaRPr lang="pt" b="1" dirty="0" smtClean="0"/>
          </a:p>
          <a:p>
            <a:pPr marL="0" indent="0" algn="l" rtl="0">
              <a:buNone/>
            </a:pPr>
            <a:r>
              <a:rPr lang="pt" b="1" i="0" u="none" baseline="0"/>
              <a:t>Empenho por parte de todos:</a:t>
            </a:r>
          </a:p>
          <a:p>
            <a:pPr algn="l" rtl="0"/>
            <a:r>
              <a:rPr lang="pt" b="0" i="0" u="none" baseline="0"/>
              <a:t>Exprimir/comunicar qualquer dúvida relativa a uma situação.</a:t>
            </a:r>
            <a:endParaRPr lang="pt" dirty="0"/>
          </a:p>
          <a:p>
            <a:pPr algn="l" rtl="0"/>
            <a:r>
              <a:rPr lang="pt" b="0" i="0" u="none" baseline="0"/>
              <a:t>Respeitar o que dizem os seus colegas: </a:t>
            </a:r>
            <a:endParaRPr lang="pt" dirty="0"/>
          </a:p>
          <a:p>
            <a:pPr lvl="0" algn="l" rtl="0"/>
            <a:r>
              <a:rPr lang="pt" b="0" i="0" u="none" baseline="0"/>
              <a:t>O reporting das anomalias/desvios.</a:t>
            </a:r>
            <a:endParaRPr lang="pt" dirty="0"/>
          </a:p>
          <a:p>
            <a:pPr lvl="0" algn="l" rtl="0"/>
            <a:r>
              <a:rPr lang="pt" b="0" i="0" u="none" baseline="0"/>
              <a:t>A criação/revisão das regras/procedimentos.</a:t>
            </a:r>
            <a:endParaRPr lang="pt" dirty="0"/>
          </a:p>
          <a:p>
            <a:pPr lvl="0" algn="l" rtl="0"/>
            <a:r>
              <a:rPr lang="pt" b="0" i="0" u="none" baseline="0"/>
              <a:t>O feedback.</a:t>
            </a:r>
            <a:endParaRPr lang="pt" dirty="0"/>
          </a:p>
          <a:p>
            <a:pPr lvl="0" algn="l" rtl="0"/>
            <a:endParaRPr lang="pt" dirty="0" smtClean="0"/>
          </a:p>
          <a:p>
            <a:pPr marL="0" indent="0" algn="l" rtl="0">
              <a:buNone/>
            </a:pPr>
            <a:endParaRPr lang="pt" dirty="0"/>
          </a:p>
          <a:p>
            <a:pPr marL="0" indent="0" algn="l" rtl="0">
              <a:buNone/>
            </a:pP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17</a:t>
            </a:fld>
            <a:endParaRPr lang="pt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4293096"/>
            <a:ext cx="6943216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2000" b="1" i="0" u="none" baseline="0">
                <a:solidFill>
                  <a:srgbClr val="A90025"/>
                </a:solidFill>
              </a:rPr>
              <a:t>Em caso de dúvida, exprima-a sistematicamente.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2000" b="1" i="0" u="none" baseline="0">
                <a:solidFill>
                  <a:srgbClr val="A90025"/>
                </a:solidFill>
              </a:rPr>
              <a:t>Nada dizer relativamente a um risco importante não fará de si um herói, mesmo que não produza acidente</a:t>
            </a:r>
            <a:endParaRPr lang="pt" sz="20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13560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A entrevista individual anual e o H3SA</a:t>
            </a:r>
            <a:endParaRPr lang="p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" dirty="0" smtClean="0"/>
          </a:p>
          <a:p>
            <a:pPr algn="l" rtl="0"/>
            <a:r>
              <a:rPr lang="pt" b="0" i="0" u="none" baseline="0"/>
              <a:t>Quais são as intenções de um EIA?</a:t>
            </a:r>
          </a:p>
          <a:p>
            <a:endParaRPr lang="pt" dirty="0"/>
          </a:p>
          <a:p>
            <a:endParaRPr lang="pt" dirty="0" smtClean="0"/>
          </a:p>
          <a:p>
            <a:endParaRPr lang="pt" dirty="0"/>
          </a:p>
          <a:p>
            <a:pPr algn="l" rtl="0"/>
            <a:r>
              <a:rPr lang="pt" b="0" i="0" u="none" baseline="0"/>
              <a:t>Existe um componente H3SA integrado no EIA?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18</a:t>
            </a:fld>
            <a:endParaRPr lang="pt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9935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EIA e desempenho H3SA</a:t>
            </a:r>
            <a:endParaRPr lang="p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algn="just" rtl="0"/>
            <a:r>
              <a:rPr lang="pt" b="0" i="0" u="none" baseline="0"/>
              <a:t>Objetivo H3SA do EIA: desenvolver os desempenhos H3SA de cada um.</a:t>
            </a:r>
            <a:endParaRPr lang="pt" dirty="0"/>
          </a:p>
          <a:p>
            <a:pPr lvl="0" algn="just" rtl="0"/>
            <a:endParaRPr lang="pt" dirty="0" smtClean="0"/>
          </a:p>
          <a:p>
            <a:pPr lvl="0" algn="just" rtl="0"/>
            <a:r>
              <a:rPr lang="pt" b="0" i="0" u="none" baseline="0"/>
              <a:t>O alcance dos objetivos H3SA individuais contribui para o desempenho H3SA da Total. </a:t>
            </a:r>
            <a:endParaRPr lang="pt" dirty="0" smtClean="0"/>
          </a:p>
          <a:p>
            <a:pPr lvl="0" algn="just" rtl="0"/>
            <a:endParaRPr lang="pt" dirty="0"/>
          </a:p>
          <a:p>
            <a:pPr lvl="0" algn="just" rtl="0"/>
            <a:r>
              <a:rPr lang="pt" b="0" i="0" u="none" baseline="0"/>
              <a:t>Exemplos de objetivos individuais H3SA em ligação com os objetivos H3SA do grupo:</a:t>
            </a:r>
          </a:p>
          <a:p>
            <a:pPr lvl="1" algn="just" rtl="0"/>
            <a:r>
              <a:rPr lang="pt" b="0" i="0" u="none" baseline="0"/>
              <a:t>… Consultar Livro P5</a:t>
            </a:r>
            <a:endParaRPr lang="pt" dirty="0"/>
          </a:p>
          <a:p>
            <a:pPr algn="just" rtl="0"/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19</a:t>
            </a:fld>
            <a:endParaRPr lang="pt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12301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OBJETIVOS DO MÓDULO</a:t>
            </a:r>
            <a:endParaRPr lang="p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lang="pt" b="1" i="0" u="none" baseline="0">
                <a:cs typeface="Arial" pitchFamily="34" charset="0"/>
              </a:rPr>
              <a:t>No final deste módulo:</a:t>
            </a:r>
          </a:p>
          <a:p>
            <a:pPr marL="0" indent="0" algn="just" rtl="0">
              <a:buNone/>
            </a:pPr>
            <a:endParaRPr lang="pt" altLang="fr-FR" b="1" dirty="0">
              <a:cs typeface="Arial" pitchFamily="34" charset="0"/>
            </a:endParaRPr>
          </a:p>
          <a:p>
            <a:pPr lvl="0" algn="just" rtl="0"/>
            <a:r>
              <a:rPr lang="pt" b="0" i="0" u="none" baseline="0"/>
              <a:t>Terá compreendido o valor acrescido do trabalho em equipa (coletivo versus individual).</a:t>
            </a:r>
          </a:p>
          <a:p>
            <a:pPr lvl="0" algn="just" rtl="0"/>
            <a:r>
              <a:rPr lang="pt" b="0" i="0" u="none" baseline="0"/>
              <a:t>Terá compreendido a importância de se exprimirem em caso de dúvidas sobre a segurança.</a:t>
            </a:r>
          </a:p>
          <a:p>
            <a:pPr algn="just" rtl="0"/>
            <a:r>
              <a:rPr lang="pt" b="0" i="0" u="none" baseline="0"/>
              <a:t>Terá compreendido a importância de abordar a componente HSA durante a EIA e será capaz de fazer a ligação com os elementos da política HSA.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18168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pt" b="1" i="0" u="none" baseline="0"/>
              <a:t>FILME: A força do coletivo</a:t>
            </a:r>
            <a:endParaRPr lang="pt" dirty="0"/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215D2BC-04AE-D046-A716-B7BD56B5207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5364" name="Imag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538288"/>
            <a:ext cx="750411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pt" b="1" i="0" u="none" baseline="0"/>
              <a:t>Sentido de trabalho em equipa</a:t>
            </a:r>
            <a:endParaRPr lang="pt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 eaLnBrk="1" hangingPunct="1"/>
            <a:endParaRPr lang="pt" altLang="fr-FR" dirty="0">
              <a:cs typeface="Arial" charset="0"/>
            </a:endParaRPr>
          </a:p>
          <a:p>
            <a:pPr algn="l" rtl="0" eaLnBrk="1" hangingPunct="1"/>
            <a:endParaRPr lang="pt" altLang="fr-FR" dirty="0">
              <a:cs typeface="Arial" charset="0"/>
            </a:endParaRPr>
          </a:p>
          <a:p>
            <a:pPr algn="l" rtl="0" eaLnBrk="1" hangingPunct="1"/>
            <a:r>
              <a:rPr lang="pt" b="0" i="0" u="none" baseline="0">
                <a:cs typeface="Arial" charset="0"/>
              </a:rPr>
              <a:t>A dimensão de equipa «a força do coletivo» é uma pedra basilar da segurança.</a:t>
            </a:r>
          </a:p>
          <a:p>
            <a:pPr lvl="1" algn="l" rtl="0" eaLnBrk="1" hangingPunct="1"/>
            <a:endParaRPr lang="pt" altLang="fr-FR" dirty="0" smtClean="0">
              <a:cs typeface="Arial" charset="0"/>
            </a:endParaRPr>
          </a:p>
          <a:p>
            <a:pPr lvl="1" algn="l" rtl="0" eaLnBrk="1" hangingPunct="1"/>
            <a:r>
              <a:rPr lang="pt" b="0" i="0" u="none" baseline="0">
                <a:cs typeface="Arial" charset="0"/>
              </a:rPr>
              <a:t>Poder da  solidariedade </a:t>
            </a:r>
          </a:p>
          <a:p>
            <a:pPr lvl="1" algn="l" rtl="0" eaLnBrk="1" hangingPunct="1"/>
            <a:r>
              <a:rPr lang="pt" b="0" i="0" u="none" baseline="0">
                <a:cs typeface="Arial" charset="0"/>
              </a:rPr>
              <a:t>Diferentes experiências</a:t>
            </a:r>
          </a:p>
          <a:p>
            <a:pPr lvl="1" algn="l" rtl="0" eaLnBrk="1" hangingPunct="1"/>
            <a:r>
              <a:rPr lang="pt" b="0" i="0" u="none" baseline="0">
                <a:cs typeface="Arial" charset="0"/>
              </a:rPr>
              <a:t>Conhecimentos diferentes</a:t>
            </a:r>
          </a:p>
          <a:p>
            <a:pPr lvl="1" algn="l" rtl="0" eaLnBrk="1" hangingPunct="1"/>
            <a:r>
              <a:rPr lang="pt" b="0" i="0" u="none" baseline="0">
                <a:cs typeface="Arial" charset="0"/>
              </a:rPr>
              <a:t>Importância de um olho novo</a:t>
            </a:r>
          </a:p>
          <a:p>
            <a:pPr lvl="1" algn="l" rtl="0" eaLnBrk="1" hangingPunct="1"/>
            <a:endParaRPr lang="pt" altLang="fr-FR" dirty="0">
              <a:cs typeface="Arial" charset="0"/>
            </a:endParaRPr>
          </a:p>
          <a:p>
            <a:pPr lvl="1" algn="l" rtl="0" eaLnBrk="1" hangingPunct="1"/>
            <a:endParaRPr lang="pt" altLang="fr-FR" dirty="0">
              <a:cs typeface="Arial" charset="0"/>
            </a:endParaRPr>
          </a:p>
        </p:txBody>
      </p:sp>
      <p:sp>
        <p:nvSpPr>
          <p:cNvPr id="1741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CCB4E58-F8DB-F74E-913D-E38EC2765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4747210"/>
            <a:ext cx="6943216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2000" b="1" i="0" u="none" baseline="0">
                <a:solidFill>
                  <a:srgbClr val="A90025"/>
                </a:solidFill>
              </a:rPr>
              <a:t>A união faz a força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pt" b="1" i="0" u="none" baseline="0"/>
              <a:t>FILME: Conformidade ao grupo</a:t>
            </a:r>
            <a:endParaRPr lang="pt" dirty="0"/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8A15ECC-B3D1-F24D-8B04-7FD6359570C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6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250950"/>
            <a:ext cx="640873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pt" b="1" i="0" u="none" baseline="0"/>
              <a:t>Fatores de influência</a:t>
            </a:r>
            <a:endParaRPr lang="pt" dirty="0"/>
          </a:p>
        </p:txBody>
      </p:sp>
      <p:sp>
        <p:nvSpPr>
          <p:cNvPr id="1945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endParaRPr lang="pt" altLang="fr-FR" dirty="0">
              <a:cs typeface="Arial" charset="0"/>
            </a:endParaRPr>
          </a:p>
          <a:p>
            <a:pPr marL="0" indent="0" algn="l" rtl="0" eaLnBrk="1" hangingPunct="1">
              <a:buFont typeface="Lucida Grande" charset="0"/>
              <a:buNone/>
            </a:pPr>
            <a:r>
              <a:rPr lang="pt" b="1" i="0" u="none" baseline="0">
                <a:cs typeface="Arial" charset="0"/>
              </a:rPr>
              <a:t>Os comportamentos individuais no seio de um grupo podem ser influenciados por diferentes fatores:</a:t>
            </a:r>
          </a:p>
          <a:p>
            <a:pPr algn="l" rtl="0" eaLnBrk="1" hangingPunct="1"/>
            <a:endParaRPr lang="pt" altLang="fr-FR" dirty="0" smtClean="0">
              <a:cs typeface="Arial" charset="0"/>
            </a:endParaRPr>
          </a:p>
          <a:p>
            <a:pPr marL="361950" indent="-361950" algn="l" rtl="0" eaLnBrk="1" hangingPunct="1"/>
            <a:r>
              <a:rPr lang="pt" b="0" i="0" u="none" baseline="0">
                <a:cs typeface="Arial" charset="0"/>
              </a:rPr>
              <a:t>Pressão dos colegas</a:t>
            </a:r>
            <a:endParaRPr lang="pt" altLang="fr-FR" dirty="0">
              <a:cs typeface="Arial" charset="0"/>
            </a:endParaRPr>
          </a:p>
          <a:p>
            <a:pPr marL="361950" indent="-361950" algn="l" rtl="0" eaLnBrk="1" hangingPunct="1"/>
            <a:r>
              <a:rPr lang="pt" b="0" i="0" u="none" baseline="0">
                <a:cs typeface="Arial" charset="0"/>
              </a:rPr>
              <a:t>Busca de reconhecimento dos colegas</a:t>
            </a:r>
          </a:p>
          <a:p>
            <a:pPr marL="361950" indent="-361950" algn="l" rtl="0" eaLnBrk="1" hangingPunct="1"/>
            <a:r>
              <a:rPr lang="pt" b="0" i="0" u="none" baseline="0">
                <a:cs typeface="Arial" charset="0"/>
              </a:rPr>
              <a:t>Desejo de impressionar os outros</a:t>
            </a:r>
          </a:p>
          <a:p>
            <a:pPr marL="361950" indent="-361950" algn="l" rtl="0" eaLnBrk="1" hangingPunct="1"/>
            <a:r>
              <a:rPr lang="pt" b="0" i="0" u="none" baseline="0">
                <a:cs typeface="Arial" charset="0"/>
              </a:rPr>
              <a:t>Pressão contratual para os contratados</a:t>
            </a:r>
          </a:p>
          <a:p>
            <a:pPr marL="361950" indent="-361950" algn="l" rtl="0" eaLnBrk="1" hangingPunct="1"/>
            <a:r>
              <a:rPr lang="pt" b="0" i="0" u="none" baseline="0">
                <a:cs typeface="Arial" charset="0"/>
              </a:rPr>
              <a:t>Pressão cultural (o chefe tem sempre razão)</a:t>
            </a:r>
          </a:p>
          <a:p>
            <a:pPr marL="361950" indent="-361950" algn="l" rtl="0" eaLnBrk="1" hangingPunct="1"/>
            <a:r>
              <a:rPr lang="pt" b="0" i="0" u="none" baseline="0">
                <a:cs typeface="Arial" charset="0"/>
              </a:rPr>
              <a:t>...</a:t>
            </a:r>
            <a:endParaRPr lang="pt" altLang="fr-FR" dirty="0">
              <a:cs typeface="Arial" charset="0"/>
            </a:endParaRPr>
          </a:p>
        </p:txBody>
      </p:sp>
      <p:sp>
        <p:nvSpPr>
          <p:cNvPr id="1946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D735BBF-5692-544A-B8EF-436380DFFB3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workshop</a:t>
            </a:r>
            <a:endParaRPr lang="p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 rtl="0">
              <a:buNone/>
            </a:pPr>
            <a:endParaRPr lang="pt" sz="2800" b="1" dirty="0" smtClean="0"/>
          </a:p>
          <a:p>
            <a:pPr marL="0" indent="0" algn="ctr" rtl="0">
              <a:buNone/>
            </a:pPr>
            <a:r>
              <a:rPr lang="pt" sz="2800" b="1" i="0" u="none" baseline="0"/>
              <a:t>Referência</a:t>
            </a:r>
            <a:r>
              <a:rPr lang="pt" sz="2400" b="1" i="0" u="none" baseline="0"/>
              <a:t>:</a:t>
            </a:r>
          </a:p>
          <a:p>
            <a:pPr marL="0" indent="0" algn="ctr" rtl="0">
              <a:buNone/>
            </a:pPr>
            <a:endParaRPr lang="pt" b="1" dirty="0" smtClean="0"/>
          </a:p>
          <a:p>
            <a:pPr marL="0" indent="0" algn="ctr" rtl="0">
              <a:buNone/>
            </a:pPr>
            <a:endParaRPr lang="pt" b="1" dirty="0"/>
          </a:p>
          <a:p>
            <a:pPr marL="0" indent="0" algn="ctr" rtl="0">
              <a:buNone/>
            </a:pPr>
            <a:r>
              <a:rPr lang="pt" sz="2400" b="0" i="1" u="none" baseline="0"/>
              <a:t>«Enumere os problemas que podem resultar do facto de se conformar com as decisões de um grupo quando tem o sentimento que algo está mal.»</a:t>
            </a:r>
            <a:endParaRPr lang="pt" sz="2400" dirty="0" smtClean="0"/>
          </a:p>
          <a:p>
            <a:pPr marL="0" indent="0" algn="ctr" rtl="0">
              <a:buNone/>
            </a:pPr>
            <a:endParaRPr lang="pt" sz="2400" dirty="0"/>
          </a:p>
          <a:p>
            <a:pPr marL="0" indent="0" algn="ctr" rtl="0">
              <a:buNone/>
            </a:pPr>
            <a:endParaRPr lang="pt" sz="2400" dirty="0" smtClean="0"/>
          </a:p>
          <a:p>
            <a:pPr marL="0" indent="0" algn="l" rtl="0">
              <a:buNone/>
            </a:pPr>
            <a:r>
              <a:rPr lang="pt" b="0" i="0" u="none" baseline="0"/>
              <a:t>Trabalho por pares (10 minutos)</a:t>
            </a:r>
            <a:endParaRPr lang="pt" dirty="0" smtClean="0"/>
          </a:p>
          <a:p>
            <a:pPr marL="0" indent="0" algn="l" rtl="0">
              <a:buNone/>
            </a:pPr>
            <a:endParaRPr lang="pt" dirty="0"/>
          </a:p>
          <a:p>
            <a:pPr marL="0" indent="0" algn="l" rtl="0">
              <a:buNone/>
            </a:pPr>
            <a:r>
              <a:rPr lang="pt" b="0" i="0" u="none" baseline="0"/>
              <a:t>Restituição por um par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02164524-7C97-8945-A4B0-CAF166782E85}" type="slidenum">
              <a:rPr/>
              <a:pPr/>
              <a:t>7</a:t>
            </a:fld>
            <a:endParaRPr lang="pt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val="83215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pt" b="1" i="0" u="none" baseline="0">
                <a:cs typeface="Arial" charset="0"/>
              </a:rPr>
              <a:t>Os riscos devidos ao efeito de grupo</a:t>
            </a:r>
            <a:endParaRPr lang="pt" altLang="fr-FR" dirty="0">
              <a:cs typeface="Arial" charset="0"/>
            </a:endParaRP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endParaRPr lang="pt" altLang="fr-FR" dirty="0">
              <a:cs typeface="Arial" charset="0"/>
            </a:endParaRPr>
          </a:p>
          <a:p>
            <a:pPr marL="0" indent="0" algn="l" rtl="0" eaLnBrk="1" hangingPunct="1">
              <a:buFont typeface="Lucida Grande" charset="0"/>
              <a:buNone/>
            </a:pPr>
            <a:r>
              <a:rPr lang="pt" b="1" i="0" u="none" baseline="0">
                <a:cs typeface="Arial" charset="0"/>
              </a:rPr>
              <a:t>Em caso de dúvida, não dizer nada ou não pedir nada pode apresentar riscos:</a:t>
            </a:r>
          </a:p>
          <a:p>
            <a:pPr algn="l" rtl="0" eaLnBrk="1" hangingPunct="1"/>
            <a:endParaRPr lang="pt" altLang="fr-FR" dirty="0" smtClean="0">
              <a:cs typeface="Arial" charset="0"/>
            </a:endParaRPr>
          </a:p>
          <a:p>
            <a:pPr marL="361950" indent="-361950" algn="l" rtl="0" eaLnBrk="1" hangingPunct="1"/>
            <a:r>
              <a:rPr lang="pt" b="0" i="0" u="none" baseline="0">
                <a:cs typeface="Arial" charset="0"/>
              </a:rPr>
              <a:t>Faltar algo de primordial se tiver razão</a:t>
            </a:r>
          </a:p>
          <a:p>
            <a:pPr marL="361950" indent="-361950" algn="l" rtl="0" eaLnBrk="1" hangingPunct="1"/>
            <a:r>
              <a:rPr lang="pt" b="0" i="0" u="none" baseline="0">
                <a:cs typeface="Arial" charset="0"/>
              </a:rPr>
              <a:t>Permanecer convencido que não pode funcionar</a:t>
            </a:r>
          </a:p>
          <a:p>
            <a:pPr marL="361950" indent="-361950" algn="l" rtl="0" eaLnBrk="1" hangingPunct="1"/>
            <a:r>
              <a:rPr lang="pt" b="0" i="0" u="none" baseline="0">
                <a:cs typeface="Arial" charset="0"/>
              </a:rPr>
              <a:t>Deixar instalar um fenómeno de complacência</a:t>
            </a:r>
          </a:p>
          <a:p>
            <a:pPr algn="l" rtl="0" eaLnBrk="1" hangingPunct="1"/>
            <a:endParaRPr lang="pt" altLang="fr-FR" dirty="0" smtClean="0">
              <a:cs typeface="Arial" charset="0"/>
            </a:endParaRPr>
          </a:p>
        </p:txBody>
      </p:sp>
      <p:sp>
        <p:nvSpPr>
          <p:cNvPr id="2048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57A35AA-8DB8-1B48-A80A-4BC13F4011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4293096"/>
            <a:ext cx="6943216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</a:pPr>
            <a:r>
              <a:rPr lang="pt" sz="2000" b="1" i="0" u="none" baseline="0">
                <a:solidFill>
                  <a:srgbClr val="A90025"/>
                </a:solidFill>
              </a:rPr>
              <a:t>É indispensável que todos os membros da equipa compreendam completamente as decisões tomadas pelos responsáveis hierárquicos antes de inicia rum trabalho.</a:t>
            </a:r>
            <a:endParaRPr lang="pt" sz="20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D092F57-71BD-CA41-9C69-B3E873ED19C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Experiência da banana</a:t>
            </a:r>
            <a:endParaRPr lang="pt" dirty="0"/>
          </a:p>
        </p:txBody>
      </p:sp>
      <p:grpSp>
        <p:nvGrpSpPr>
          <p:cNvPr id="7" name="Group 89"/>
          <p:cNvGrpSpPr/>
          <p:nvPr/>
        </p:nvGrpSpPr>
        <p:grpSpPr>
          <a:xfrm>
            <a:off x="4373618" y="2143116"/>
            <a:ext cx="351149" cy="1144531"/>
            <a:chOff x="4373618" y="2143116"/>
            <a:chExt cx="351149" cy="1144531"/>
          </a:xfrm>
        </p:grpSpPr>
        <p:pic>
          <p:nvPicPr>
            <p:cNvPr id="8" name="Picture 13" descr="banana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840787">
              <a:off x="4286840" y="2849719"/>
              <a:ext cx="524706" cy="351149"/>
            </a:xfrm>
            <a:prstGeom prst="rect">
              <a:avLst/>
            </a:prstGeom>
          </p:spPr>
        </p:pic>
        <p:sp>
          <p:nvSpPr>
            <p:cNvPr id="9" name="Freeform 86"/>
            <p:cNvSpPr/>
            <p:nvPr/>
          </p:nvSpPr>
          <p:spPr bwMode="auto">
            <a:xfrm>
              <a:off x="4572000" y="2143116"/>
              <a:ext cx="48507" cy="673894"/>
            </a:xfrm>
            <a:custGeom>
              <a:avLst/>
              <a:gdLst>
                <a:gd name="connsiteX0" fmla="*/ 31966 w 48507"/>
                <a:gd name="connsiteY0" fmla="*/ 673894 h 673894"/>
                <a:gd name="connsiteX1" fmla="*/ 27203 w 48507"/>
                <a:gd name="connsiteY1" fmla="*/ 666750 h 673894"/>
                <a:gd name="connsiteX2" fmla="*/ 31966 w 48507"/>
                <a:gd name="connsiteY2" fmla="*/ 628650 h 673894"/>
                <a:gd name="connsiteX3" fmla="*/ 31966 w 48507"/>
                <a:gd name="connsiteY3" fmla="*/ 578644 h 673894"/>
                <a:gd name="connsiteX4" fmla="*/ 34347 w 48507"/>
                <a:gd name="connsiteY4" fmla="*/ 571500 h 673894"/>
                <a:gd name="connsiteX5" fmla="*/ 41491 w 48507"/>
                <a:gd name="connsiteY5" fmla="*/ 566738 h 673894"/>
                <a:gd name="connsiteX6" fmla="*/ 43872 w 48507"/>
                <a:gd name="connsiteY6" fmla="*/ 559594 h 673894"/>
                <a:gd name="connsiteX7" fmla="*/ 39109 w 48507"/>
                <a:gd name="connsiteY7" fmla="*/ 483394 h 673894"/>
                <a:gd name="connsiteX8" fmla="*/ 34347 w 48507"/>
                <a:gd name="connsiteY8" fmla="*/ 466725 h 673894"/>
                <a:gd name="connsiteX9" fmla="*/ 29584 w 48507"/>
                <a:gd name="connsiteY9" fmla="*/ 459582 h 673894"/>
                <a:gd name="connsiteX10" fmla="*/ 27203 w 48507"/>
                <a:gd name="connsiteY10" fmla="*/ 452438 h 673894"/>
                <a:gd name="connsiteX11" fmla="*/ 20059 w 48507"/>
                <a:gd name="connsiteY11" fmla="*/ 438150 h 673894"/>
                <a:gd name="connsiteX12" fmla="*/ 22441 w 48507"/>
                <a:gd name="connsiteY12" fmla="*/ 421482 h 673894"/>
                <a:gd name="connsiteX13" fmla="*/ 29584 w 48507"/>
                <a:gd name="connsiteY13" fmla="*/ 397669 h 673894"/>
                <a:gd name="connsiteX14" fmla="*/ 31966 w 48507"/>
                <a:gd name="connsiteY14" fmla="*/ 385763 h 673894"/>
                <a:gd name="connsiteX15" fmla="*/ 29584 w 48507"/>
                <a:gd name="connsiteY15" fmla="*/ 347663 h 673894"/>
                <a:gd name="connsiteX16" fmla="*/ 27203 w 48507"/>
                <a:gd name="connsiteY16" fmla="*/ 338138 h 673894"/>
                <a:gd name="connsiteX17" fmla="*/ 24822 w 48507"/>
                <a:gd name="connsiteY17" fmla="*/ 283369 h 673894"/>
                <a:gd name="connsiteX18" fmla="*/ 22441 w 48507"/>
                <a:gd name="connsiteY18" fmla="*/ 276225 h 673894"/>
                <a:gd name="connsiteX19" fmla="*/ 20059 w 48507"/>
                <a:gd name="connsiteY19" fmla="*/ 266700 h 673894"/>
                <a:gd name="connsiteX20" fmla="*/ 17678 w 48507"/>
                <a:gd name="connsiteY20" fmla="*/ 223838 h 673894"/>
                <a:gd name="connsiteX21" fmla="*/ 12916 w 48507"/>
                <a:gd name="connsiteY21" fmla="*/ 209550 h 673894"/>
                <a:gd name="connsiteX22" fmla="*/ 10534 w 48507"/>
                <a:gd name="connsiteY22" fmla="*/ 202407 h 673894"/>
                <a:gd name="connsiteX23" fmla="*/ 12916 w 48507"/>
                <a:gd name="connsiteY23" fmla="*/ 180975 h 673894"/>
                <a:gd name="connsiteX24" fmla="*/ 15297 w 48507"/>
                <a:gd name="connsiteY24" fmla="*/ 169069 h 673894"/>
                <a:gd name="connsiteX25" fmla="*/ 17678 w 48507"/>
                <a:gd name="connsiteY25" fmla="*/ 154782 h 673894"/>
                <a:gd name="connsiteX26" fmla="*/ 15297 w 48507"/>
                <a:gd name="connsiteY26" fmla="*/ 85725 h 673894"/>
                <a:gd name="connsiteX27" fmla="*/ 12916 w 48507"/>
                <a:gd name="connsiteY27" fmla="*/ 78582 h 673894"/>
                <a:gd name="connsiteX28" fmla="*/ 5772 w 48507"/>
                <a:gd name="connsiteY28" fmla="*/ 54769 h 673894"/>
                <a:gd name="connsiteX29" fmla="*/ 5772 w 48507"/>
                <a:gd name="connsiteY29" fmla="*/ 0 h 67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507" h="673894">
                  <a:moveTo>
                    <a:pt x="31966" y="673894"/>
                  </a:moveTo>
                  <a:cubicBezTo>
                    <a:pt x="30378" y="671513"/>
                    <a:pt x="27382" y="669606"/>
                    <a:pt x="27203" y="666750"/>
                  </a:cubicBezTo>
                  <a:cubicBezTo>
                    <a:pt x="25848" y="645074"/>
                    <a:pt x="27263" y="642754"/>
                    <a:pt x="31966" y="628650"/>
                  </a:cubicBezTo>
                  <a:cubicBezTo>
                    <a:pt x="29961" y="594578"/>
                    <a:pt x="26167" y="598939"/>
                    <a:pt x="31966" y="578644"/>
                  </a:cubicBezTo>
                  <a:cubicBezTo>
                    <a:pt x="32656" y="576230"/>
                    <a:pt x="32779" y="573460"/>
                    <a:pt x="34347" y="571500"/>
                  </a:cubicBezTo>
                  <a:cubicBezTo>
                    <a:pt x="36135" y="569265"/>
                    <a:pt x="39110" y="568325"/>
                    <a:pt x="41491" y="566738"/>
                  </a:cubicBezTo>
                  <a:cubicBezTo>
                    <a:pt x="42285" y="564357"/>
                    <a:pt x="43872" y="562104"/>
                    <a:pt x="43872" y="559594"/>
                  </a:cubicBezTo>
                  <a:cubicBezTo>
                    <a:pt x="43872" y="452267"/>
                    <a:pt x="48507" y="516285"/>
                    <a:pt x="39109" y="483394"/>
                  </a:cubicBezTo>
                  <a:cubicBezTo>
                    <a:pt x="38092" y="479835"/>
                    <a:pt x="36250" y="470530"/>
                    <a:pt x="34347" y="466725"/>
                  </a:cubicBezTo>
                  <a:cubicBezTo>
                    <a:pt x="33067" y="464165"/>
                    <a:pt x="31172" y="461963"/>
                    <a:pt x="29584" y="459582"/>
                  </a:cubicBezTo>
                  <a:cubicBezTo>
                    <a:pt x="28790" y="457201"/>
                    <a:pt x="28325" y="454683"/>
                    <a:pt x="27203" y="452438"/>
                  </a:cubicBezTo>
                  <a:cubicBezTo>
                    <a:pt x="17968" y="433965"/>
                    <a:pt x="26049" y="456114"/>
                    <a:pt x="20059" y="438150"/>
                  </a:cubicBezTo>
                  <a:cubicBezTo>
                    <a:pt x="20853" y="432594"/>
                    <a:pt x="21437" y="427004"/>
                    <a:pt x="22441" y="421482"/>
                  </a:cubicBezTo>
                  <a:cubicBezTo>
                    <a:pt x="23881" y="413563"/>
                    <a:pt x="27098" y="405128"/>
                    <a:pt x="29584" y="397669"/>
                  </a:cubicBezTo>
                  <a:cubicBezTo>
                    <a:pt x="30864" y="393829"/>
                    <a:pt x="31172" y="389732"/>
                    <a:pt x="31966" y="385763"/>
                  </a:cubicBezTo>
                  <a:cubicBezTo>
                    <a:pt x="31172" y="373063"/>
                    <a:pt x="30850" y="360325"/>
                    <a:pt x="29584" y="347663"/>
                  </a:cubicBezTo>
                  <a:cubicBezTo>
                    <a:pt x="29258" y="344407"/>
                    <a:pt x="27445" y="341402"/>
                    <a:pt x="27203" y="338138"/>
                  </a:cubicBezTo>
                  <a:cubicBezTo>
                    <a:pt x="25853" y="319914"/>
                    <a:pt x="26223" y="301589"/>
                    <a:pt x="24822" y="283369"/>
                  </a:cubicBezTo>
                  <a:cubicBezTo>
                    <a:pt x="24630" y="280866"/>
                    <a:pt x="23131" y="278639"/>
                    <a:pt x="22441" y="276225"/>
                  </a:cubicBezTo>
                  <a:cubicBezTo>
                    <a:pt x="21542" y="273078"/>
                    <a:pt x="20853" y="269875"/>
                    <a:pt x="20059" y="266700"/>
                  </a:cubicBezTo>
                  <a:cubicBezTo>
                    <a:pt x="19265" y="252413"/>
                    <a:pt x="19453" y="238037"/>
                    <a:pt x="17678" y="223838"/>
                  </a:cubicBezTo>
                  <a:cubicBezTo>
                    <a:pt x="17055" y="218857"/>
                    <a:pt x="14504" y="214313"/>
                    <a:pt x="12916" y="209550"/>
                  </a:cubicBezTo>
                  <a:lnTo>
                    <a:pt x="10534" y="202407"/>
                  </a:lnTo>
                  <a:cubicBezTo>
                    <a:pt x="11328" y="195263"/>
                    <a:pt x="11899" y="188091"/>
                    <a:pt x="12916" y="180975"/>
                  </a:cubicBezTo>
                  <a:cubicBezTo>
                    <a:pt x="13488" y="176968"/>
                    <a:pt x="14573" y="173051"/>
                    <a:pt x="15297" y="169069"/>
                  </a:cubicBezTo>
                  <a:cubicBezTo>
                    <a:pt x="16161" y="164319"/>
                    <a:pt x="16884" y="159544"/>
                    <a:pt x="17678" y="154782"/>
                  </a:cubicBezTo>
                  <a:cubicBezTo>
                    <a:pt x="16884" y="131763"/>
                    <a:pt x="16734" y="108713"/>
                    <a:pt x="15297" y="85725"/>
                  </a:cubicBezTo>
                  <a:cubicBezTo>
                    <a:pt x="15140" y="83220"/>
                    <a:pt x="13606" y="80995"/>
                    <a:pt x="12916" y="78582"/>
                  </a:cubicBezTo>
                  <a:cubicBezTo>
                    <a:pt x="5715" y="53381"/>
                    <a:pt x="17093" y="88737"/>
                    <a:pt x="5772" y="54769"/>
                  </a:cubicBezTo>
                  <a:cubicBezTo>
                    <a:pt x="0" y="37449"/>
                    <a:pt x="5772" y="18256"/>
                    <a:pt x="5772" y="0"/>
                  </a:cubicBezTo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" name="Picture 65" descr="AG00386_">
            <a:hlinkClick r:id="" action="ppaction://noaction">
              <a:snd r:embed="rId3" name="laser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0" y="2377660"/>
            <a:ext cx="1928794" cy="904656"/>
          </a:xfrm>
          <a:prstGeom prst="rect">
            <a:avLst/>
          </a:prstGeom>
          <a:noFill/>
        </p:spPr>
      </p:pic>
      <p:pic>
        <p:nvPicPr>
          <p:cNvPr id="11" name="Picture 9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8992" y="3714752"/>
            <a:ext cx="720000" cy="720000"/>
          </a:xfrm>
          <a:prstGeom prst="rect">
            <a:avLst/>
          </a:prstGeom>
        </p:spPr>
      </p:pic>
      <p:grpSp>
        <p:nvGrpSpPr>
          <p:cNvPr id="12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Foram colocados cinco macacos numa jaula, por cima da qual estava uma banana suspensa (fora do alcance).</a:t>
            </a:r>
          </a:p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Foi colocada dentro da jaula uma escada, permitindo o acesso à banana.</a:t>
            </a:r>
          </a:p>
          <a:p>
            <a:pPr marL="285750" indent="-285750" algn="l" rtl="0" eaLnBrk="1" hangingPunct="1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1400" b="1" i="0" u="none" baseline="0">
                <a:latin typeface="+mn-lt"/>
              </a:rPr>
              <a:t>Cada vez que um macaco tentava subir a escada, todos os outros macacos eram borrifados com água fria</a:t>
            </a:r>
            <a:endParaRPr lang="pt" sz="1400" b="1" dirty="0">
              <a:latin typeface="+mn-lt"/>
            </a:endParaRPr>
          </a:p>
        </p:txBody>
      </p:sp>
      <p:pic>
        <p:nvPicPr>
          <p:cNvPr id="38" name="Picture 15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5072074"/>
            <a:ext cx="720000" cy="720000"/>
          </a:xfrm>
          <a:prstGeom prst="rect">
            <a:avLst/>
          </a:prstGeom>
        </p:spPr>
      </p:pic>
      <p:pic>
        <p:nvPicPr>
          <p:cNvPr id="39" name="Picture 16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5143512"/>
            <a:ext cx="720000" cy="720000"/>
          </a:xfrm>
          <a:prstGeom prst="rect">
            <a:avLst/>
          </a:prstGeom>
        </p:spPr>
      </p:pic>
      <p:pic>
        <p:nvPicPr>
          <p:cNvPr id="40" name="Picture 17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5000636"/>
            <a:ext cx="720000" cy="720000"/>
          </a:xfrm>
          <a:prstGeom prst="rect">
            <a:avLst/>
          </a:prstGeom>
        </p:spPr>
      </p:pic>
      <p:pic>
        <p:nvPicPr>
          <p:cNvPr id="41" name="Picture 18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5214950"/>
            <a:ext cx="720000" cy="72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8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" sz="1100" b="0" i="0" u="none" baseline="0">
                <a:latin typeface="Calibri" pitchFamily="34" charset="0"/>
              </a:rPr>
              <a:t>Ref.: Dr. H. Harlow</a:t>
            </a:r>
          </a:p>
          <a:p>
            <a:pPr algn="l" rtl="0"/>
            <a:r>
              <a:rPr lang="pt" sz="1100" b="0" i="0" u="none" baseline="0">
                <a:latin typeface="Calibri" pitchFamily="34" charset="0"/>
              </a:rPr>
              <a:t>University of Wisconsin - Madison</a:t>
            </a:r>
            <a:endParaRPr lang="pt" sz="1100" dirty="0">
              <a:latin typeface="Calibri" pitchFamily="34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6215074" y="2928934"/>
            <a:ext cx="2714644" cy="928694"/>
          </a:xfrm>
          <a:prstGeom prst="rect">
            <a:avLst/>
          </a:prstGeom>
          <a:noFill/>
          <a:ln w="9525">
            <a:solidFill>
              <a:srgbClr val="E20031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latinLnBrk="0" hangingPunct="0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Tx/>
              <a:tabLst/>
              <a:defRPr/>
            </a:pPr>
            <a:r>
              <a:rPr lang="pt" sz="1600" b="1" i="0" u="none" kern="0" baseline="0">
                <a:solidFill>
                  <a:srgbClr val="E20031"/>
                </a:solidFill>
                <a:latin typeface="Calibri" pitchFamily="34" charset="0"/>
              </a:rPr>
              <a:t>Os macacos aprenderam rapidamente a permanecer afastados da escada!</a:t>
            </a:r>
          </a:p>
        </p:txBody>
      </p:sp>
      <p:sp>
        <p:nvSpPr>
          <p:cNvPr id="62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pt" b="0" i="0" u="none" baseline="0"/>
              <a:t>Kit de integração H3SA - TCG 4.2 – Trabalho em equipa, relação hierárquica/EIA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1017</TotalTime>
  <Words>1293</Words>
  <Application>Microsoft Office PowerPoint</Application>
  <PresentationFormat>Affichage à l'écran (4:3)</PresentationFormat>
  <Paragraphs>165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fr_total_modele_rouge_fonce</vt:lpstr>
      <vt:lpstr>Trabalho em equipa, relação hierárquica/EIA</vt:lpstr>
      <vt:lpstr>OBJETIVOS DO MÓDULO</vt:lpstr>
      <vt:lpstr>FILME: A força do coletivo</vt:lpstr>
      <vt:lpstr>Sentido de trabalho em equipa</vt:lpstr>
      <vt:lpstr>FILME: Conformidade ao grupo</vt:lpstr>
      <vt:lpstr>Fatores de influência</vt:lpstr>
      <vt:lpstr>workshop</vt:lpstr>
      <vt:lpstr>Os riscos devidos ao efeito de grupo</vt:lpstr>
      <vt:lpstr>Experiência da banana</vt:lpstr>
      <vt:lpstr>Experiência da banana</vt:lpstr>
      <vt:lpstr>Experiência da banana</vt:lpstr>
      <vt:lpstr>Experiência da banana</vt:lpstr>
      <vt:lpstr>Experiência da banana</vt:lpstr>
      <vt:lpstr>Experiência da banana</vt:lpstr>
      <vt:lpstr>REUNIÃO DE LANÇAMENTO</vt:lpstr>
      <vt:lpstr>O que se espera do manager</vt:lpstr>
      <vt:lpstr>O que se espera de todos</vt:lpstr>
      <vt:lpstr>A entrevista individual anual e o H3SA</vt:lpstr>
      <vt:lpstr>EIA e desempenho H3SA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64</cp:revision>
  <dcterms:created xsi:type="dcterms:W3CDTF">2015-09-07T13:13:13Z</dcterms:created>
  <dcterms:modified xsi:type="dcterms:W3CDTF">2017-06-05T14:08:48Z</dcterms:modified>
</cp:coreProperties>
</file>