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64" r:id="rId4"/>
    <p:sldId id="265" r:id="rId5"/>
    <p:sldId id="266" r:id="rId6"/>
    <p:sldId id="267" r:id="rId7"/>
    <p:sldId id="285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84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6" autoAdjust="0"/>
    <p:restoredTop sz="94721" autoAdjust="0"/>
  </p:normalViewPr>
  <p:slideViewPr>
    <p:cSldViewPr snapToObjects="1">
      <p:cViewPr varScale="1">
        <p:scale>
          <a:sx n="95" d="100"/>
          <a:sy n="95" d="100"/>
        </p:scale>
        <p:origin x="-90" y="-11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5B21E86-06EE-474E-97F4-5923EA1F4C95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5431E71-0FCC-A34C-B4AE-A5CFABADD9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8942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6D4F3A-7D4B-C741-9312-5720137D8935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0452A67-6C5B-254E-8E51-961EBCEC83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53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/>
            </a:r>
            <a:fld id="{80452A67-6C5B-254E-8E51-961EBCEC8394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125689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 algn="l" rtl="0"/>
            <a:endParaRPr lang="ru-Ru" alt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ru-Ru"/>
              <a:t/>
            </a:r>
            <a:fld id="{A6B8BF3E-8016-644B-BA44-279C3F55DC6E}" type="slidenum">
              <a:rPr>
                <a:latin typeface="Calibri" charset="0"/>
              </a:rPr>
              <a:pPr/>
              <a:t>3</a:t>
            </a:fld>
            <a:endParaRPr lang="ru-Ru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4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0" fontAlgn="base" latinLnBrk="0" hangingPunct="0" rt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200" kern="1200" b="0" i="0" u="none" baseline="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внимание, что действие группы может иметь положительные последствия, в частности, в соответствии с элементарными правилами безопасности. Но когда результатом действия группы является неадекватное поведение, изменить поведение на противоположное очень сложно, поскольку инициатива в пользу безопасности будет восприниматься как пересмотр уже негласно принятого правила.</a:t>
            </a:r>
          </a:p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/>
            </a:r>
            <a:fld id="{80452A67-6C5B-254E-8E51-961EBCEC8394}" type="slidenum">
              <a:rPr/>
              <a:pPr/>
              <a:t>14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11914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450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2A72C-907A-1F49-9E1B-FB91313C1A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698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2164524-7C97-8945-A4B0-CAF166782E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056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E22A4-125D-644D-89C2-C406A352A5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9963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FDC57-D556-614A-9DB5-981CF0580F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36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1D48E60-D482-C649-81EE-9C970FD347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671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FB604D-D9C3-6645-8187-1F35B9B27A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8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50FD7B0-AA3C-0C4A-AC7F-1CD5E3135E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06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E65293-B7FB-4D4D-85BE-77E2A57E09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83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0EA38-C34A-6248-BF0F-2D26C5354A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5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+mn-lt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4.2 – Travail en équipe, relation hiérarchie/EIA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5C7BD7A6-31B9-0D41-921F-8AA04639126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teriel/L_union_fait_la_Forc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ru-Ru">
                <a:ea typeface="+mj-ea"/>
              </a:rPr>
              <a:t>Командная работа,</a:t>
            </a:r>
            <a:br>
              <a:rPr lang="ru-Ru">
                <a:ea typeface="+mj-ea"/>
              </a:rPr>
            </a:br>
            <a:r>
              <a:rPr b="1" i="0" u="none" baseline="0" lang="ru-Ru">
                <a:ea typeface="+mj-ea"/>
              </a:rPr>
              <a:t>отношения с руководством/ежегодная аттестация (eia)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ru-Ru">
                <a:cs typeface="Arial" charset="0"/>
              </a:rPr>
              <a:t>Общий пакет H3SE</a:t>
            </a:r>
          </a:p>
          <a:p>
            <a:pPr eaLnBrk="1" hangingPunct="1" algn="l" rtl="0"/>
            <a:r>
              <a:rPr b="0" i="0" u="none" baseline="0" lang="ru-Ru">
                <a:cs typeface="Arial" charset="0"/>
              </a:rPr>
              <a:t>Модуль TCG 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10</a:t>
            </a:fld>
            <a:endParaRPr lang="ru-Ru" altLang="fr-FR"/>
          </a:p>
        </p:txBody>
      </p:sp>
      <p:sp>
        <p:nvSpPr>
          <p:cNvPr id="6" name="Right Arrow 80"/>
          <p:cNvSpPr/>
          <p:nvPr/>
        </p:nvSpPr>
        <p:spPr bwMode="auto">
          <a:xfrm rot="10800000">
            <a:off x="5429257" y="4500570"/>
            <a:ext cx="571504" cy="35719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9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116" y="5209330"/>
            <a:ext cx="720000" cy="720000"/>
          </a:xfrm>
          <a:prstGeom prst="rect">
            <a:avLst/>
          </a:prstGeom>
        </p:spPr>
      </p:pic>
      <p:grpSp>
        <p:nvGrpSpPr>
          <p:cNvPr id="8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9" name="Rectangle 8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Одна из </a:t>
            </a:r>
            <a:r>
              <a:rPr sz="1400" b="1" i="0" u="sng" baseline="0" lang="ru-Ru">
                <a:latin typeface="+mn-lt"/>
              </a:rPr>
              <a:t>«опытных» обезьян»</a:t>
            </a:r>
            <a:r>
              <a:rPr sz="1400" b="1" i="0" u="none" baseline="0" lang="ru-Ru">
                <a:latin typeface="+mn-lt"/>
              </a:rPr>
              <a:t> была заменена </a:t>
            </a:r>
            <a:r>
              <a:rPr sz="1400" b="1" i="0" u="sng" baseline="0" lang="ru-Ru">
                <a:latin typeface="+mn-lt"/>
              </a:rPr>
              <a:t>новой обезьяной</a:t>
            </a:r>
            <a:r>
              <a:rPr sz="1400" b="1" i="0" u="none" baseline="0" lang="ru-Ru">
                <a:latin typeface="+mn-lt"/>
              </a:rPr>
              <a:t>, которая еще не научились, </a:t>
            </a:r>
            <a:r>
              <a:rPr sz="1400" b="1" i="0" u="sng" baseline="0" lang="ru-Ru">
                <a:latin typeface="+mn-lt"/>
              </a:rPr>
              <a:t>«как нужно»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Новая обезьяна поспешила подняться по лестнице, чтобы схватить банан.</a:t>
            </a:r>
            <a:endParaRPr lang="ru-Ru" sz="1400" b="1" dirty="0">
              <a:latin typeface="+mn-lt"/>
            </a:endParaRPr>
          </a:p>
        </p:txBody>
      </p:sp>
      <p:pic>
        <p:nvPicPr>
          <p:cNvPr id="34" name="Picture 13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pic>
        <p:nvPicPr>
          <p:cNvPr id="35" name="Picture 15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1934" y="4857760"/>
            <a:ext cx="720000" cy="720000"/>
          </a:xfrm>
          <a:prstGeom prst="rect">
            <a:avLst/>
          </a:prstGeom>
        </p:spPr>
      </p:pic>
      <p:pic>
        <p:nvPicPr>
          <p:cNvPr id="36" name="Picture 16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876" y="5143512"/>
            <a:ext cx="720000" cy="720000"/>
          </a:xfrm>
          <a:prstGeom prst="rect">
            <a:avLst/>
          </a:prstGeom>
        </p:spPr>
      </p:pic>
      <p:pic>
        <p:nvPicPr>
          <p:cNvPr id="37" name="Picture 17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9256" y="4857760"/>
            <a:ext cx="720000" cy="720000"/>
          </a:xfrm>
          <a:prstGeom prst="rect">
            <a:avLst/>
          </a:prstGeom>
        </p:spPr>
      </p:pic>
      <p:pic>
        <p:nvPicPr>
          <p:cNvPr id="38" name="Picture 18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512" y="5143512"/>
            <a:ext cx="720000" cy="720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76" descr="monkey2.jp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198" y="4286256"/>
            <a:ext cx="571504" cy="833724"/>
          </a:xfrm>
          <a:prstGeom prst="rect">
            <a:avLst/>
          </a:prstGeom>
        </p:spPr>
      </p:pic>
      <p:sp>
        <p:nvSpPr>
          <p:cNvPr id="59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ru-Ru">
                <a:latin typeface="Calibri" pitchFamily="34" charset="0"/>
              </a:rPr>
              <a:t>Ссылка : Д-р Г. Харлоу</a:t>
            </a:r>
          </a:p>
          <a:p>
            <a:pPr algn="l" rtl="0"/>
            <a:r>
              <a:rPr sz="1100" b="0" i="0" u="none" baseline="0" lang="ru-Ru">
                <a:latin typeface="Calibri" pitchFamily="34" charset="0"/>
              </a:rPr>
              <a:t>Университет Висконсина - Мадисон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60" name="Right Arrow 79"/>
          <p:cNvSpPr/>
          <p:nvPr/>
        </p:nvSpPr>
        <p:spPr bwMode="auto">
          <a:xfrm>
            <a:off x="6429388" y="5357826"/>
            <a:ext cx="571504" cy="35719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ru-Ru"/>
              <a:t>Эксперимент с бананом</a:t>
            </a:r>
            <a:endParaRPr lang="ru-Ru" dirty="0"/>
          </a:p>
        </p:txBody>
      </p:sp>
      <p:sp>
        <p:nvSpPr>
          <p:cNvPr id="61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13563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11</a:t>
            </a:fld>
            <a:endParaRPr lang="ru-Ru" altLang="fr-FR"/>
          </a:p>
        </p:txBody>
      </p:sp>
      <p:pic>
        <p:nvPicPr>
          <p:cNvPr id="6" name="Picture 16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116" y="5143512"/>
            <a:ext cx="720000" cy="720000"/>
          </a:xfrm>
          <a:prstGeom prst="rect">
            <a:avLst/>
          </a:prstGeom>
        </p:spPr>
      </p:pic>
      <p:pic>
        <p:nvPicPr>
          <p:cNvPr id="7" name="Picture 15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137892"/>
            <a:ext cx="720000" cy="720000"/>
          </a:xfrm>
          <a:prstGeom prst="rect">
            <a:avLst/>
          </a:prstGeom>
        </p:spPr>
      </p:pic>
      <p:pic>
        <p:nvPicPr>
          <p:cNvPr id="8" name="Picture 76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8860" y="4286256"/>
            <a:ext cx="571504" cy="833724"/>
          </a:xfrm>
          <a:prstGeom prst="rect">
            <a:avLst/>
          </a:prstGeom>
        </p:spPr>
      </p:pic>
      <p:grpSp>
        <p:nvGrpSpPr>
          <p:cNvPr id="9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Как только обезьяна попыталась подняться по лестнице, другие обезьяны, боясь быть обрызганными, </a:t>
            </a:r>
            <a:r>
              <a:rPr sz="1400" b="1" i="0" u="sng" baseline="0" lang="ru-Ru">
                <a:latin typeface="+mn-lt"/>
              </a:rPr>
              <a:t>мешали ей подняться</a:t>
            </a:r>
            <a:r>
              <a:rPr sz="1400" b="1" i="0" u="none" baseline="0" lang="ru-Ru">
                <a:latin typeface="+mn-lt"/>
              </a:rPr>
              <a:t>.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Факт заключается в том, что новую обезьяну даже не потребовалось обрызгивать водой, чтобы она признала, что по этой лестнице подниматься нельзя, и она может забыть о банане.</a:t>
            </a:r>
          </a:p>
        </p:txBody>
      </p:sp>
      <p:pic>
        <p:nvPicPr>
          <p:cNvPr id="35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pic>
        <p:nvPicPr>
          <p:cNvPr id="36" name="Picture 17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0496" y="5209330"/>
            <a:ext cx="720000" cy="720000"/>
          </a:xfrm>
          <a:prstGeom prst="rect">
            <a:avLst/>
          </a:prstGeom>
        </p:spPr>
      </p:pic>
      <p:pic>
        <p:nvPicPr>
          <p:cNvPr id="37" name="Picture 18" descr="monk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429132"/>
            <a:ext cx="720000" cy="720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ru-Ru">
                <a:latin typeface="Calibri" pitchFamily="34" charset="0"/>
              </a:rPr>
              <a:t>Ссылка : Д-р Г. Харлоу</a:t>
            </a:r>
          </a:p>
          <a:p>
            <a:pPr algn="l" rtl="0"/>
            <a:r>
              <a:rPr sz="1100" b="0" i="0" u="none" baseline="0" lang="ru-Ru">
                <a:latin typeface="Calibri" pitchFamily="34" charset="0"/>
              </a:rPr>
              <a:t>Университет Висконсина - Мэдисон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ru-Ru"/>
              <a:t>Эксперимент с бананом</a:t>
            </a:r>
            <a:endParaRPr lang="ru-Ru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12155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12</a:t>
            </a:fld>
            <a:endParaRPr lang="ru-Ru" altLang="fr-FR"/>
          </a:p>
        </p:txBody>
      </p:sp>
      <p:pic>
        <p:nvPicPr>
          <p:cNvPr id="6" name="Picture 79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6050" y="5072074"/>
            <a:ext cx="571504" cy="833724"/>
          </a:xfrm>
          <a:prstGeom prst="rect">
            <a:avLst/>
          </a:prstGeom>
        </p:spPr>
      </p:pic>
      <p:pic>
        <p:nvPicPr>
          <p:cNvPr id="7" name="Picture 78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0430" y="4786322"/>
            <a:ext cx="571504" cy="833724"/>
          </a:xfrm>
          <a:prstGeom prst="rect">
            <a:avLst/>
          </a:prstGeom>
        </p:spPr>
      </p:pic>
      <p:pic>
        <p:nvPicPr>
          <p:cNvPr id="8" name="Picture 80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6380" y="5000636"/>
            <a:ext cx="571504" cy="833724"/>
          </a:xfrm>
          <a:prstGeom prst="rect">
            <a:avLst/>
          </a:prstGeom>
        </p:spPr>
      </p:pic>
      <p:pic>
        <p:nvPicPr>
          <p:cNvPr id="9" name="Picture 71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810" y="5000636"/>
            <a:ext cx="571504" cy="833724"/>
          </a:xfrm>
          <a:prstGeom prst="rect">
            <a:avLst/>
          </a:prstGeom>
        </p:spPr>
      </p:pic>
      <p:pic>
        <p:nvPicPr>
          <p:cNvPr id="10" name="Picture 76" descr="monkey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4714884"/>
            <a:ext cx="571504" cy="83372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1" hangingPunct="1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Одна за другой, первые пять обезьян были заменены (которые были обрызганы).</a:t>
            </a:r>
          </a:p>
          <a:p>
            <a:pPr marL="285750" indent="-285750" algn="just" eaLnBrk="1" hangingPunct="1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Сценарий повторялся с каждой новой обезьяной до тех, пока не осталось ни одной обрызганной обезьяны.</a:t>
            </a: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ru-Ru">
                <a:latin typeface="Calibri" pitchFamily="34" charset="0"/>
              </a:rPr>
              <a:t>Ссылка : Д-р Г. Харлоу</a:t>
            </a:r>
          </a:p>
          <a:p>
            <a:pPr algn="l" rtl="0"/>
            <a:r>
              <a:rPr sz="1100" b="0" i="0" u="none" baseline="0" lang="ru-Ru">
                <a:latin typeface="Calibri" pitchFamily="34" charset="0"/>
              </a:rPr>
              <a:t>Университет Висконсина - Мэдисон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ru-Ru"/>
              <a:t>Эксперимент с бананом</a:t>
            </a:r>
            <a:endParaRPr lang="ru-Ru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527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13</a:t>
            </a:fld>
            <a:endParaRPr lang="ru-Ru" altLang="fr-FR"/>
          </a:p>
        </p:txBody>
      </p:sp>
      <p:pic>
        <p:nvPicPr>
          <p:cNvPr id="6" name="Picture 81" descr="monkey7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4546" y="4032254"/>
            <a:ext cx="857256" cy="896944"/>
          </a:xfrm>
          <a:prstGeom prst="rect">
            <a:avLst/>
          </a:prstGeom>
        </p:spPr>
      </p:pic>
      <p:pic>
        <p:nvPicPr>
          <p:cNvPr id="7" name="Picture 79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5072074"/>
            <a:ext cx="571504" cy="833724"/>
          </a:xfrm>
          <a:prstGeom prst="rect">
            <a:avLst/>
          </a:prstGeom>
        </p:spPr>
      </p:pic>
      <p:pic>
        <p:nvPicPr>
          <p:cNvPr id="8" name="Picture 78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3240" y="4786322"/>
            <a:ext cx="571504" cy="833724"/>
          </a:xfrm>
          <a:prstGeom prst="rect">
            <a:avLst/>
          </a:prstGeom>
        </p:spPr>
      </p:pic>
      <p:pic>
        <p:nvPicPr>
          <p:cNvPr id="9" name="Picture 71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868" y="5072074"/>
            <a:ext cx="571504" cy="833724"/>
          </a:xfrm>
          <a:prstGeom prst="rect">
            <a:avLst/>
          </a:prstGeom>
        </p:spPr>
      </p:pic>
      <p:pic>
        <p:nvPicPr>
          <p:cNvPr id="10" name="Picture 76" descr="monkey2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8794" y="4500570"/>
            <a:ext cx="571504" cy="83372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В свою очередь, одна из обезьян «второго поколения» была заменена, и сценарий повторился снова.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Без прямого понимания того, почему лестницу не следует использовать, все обезьяны стали «хранителями» </a:t>
            </a:r>
            <a:r>
              <a:rPr sz="1400" b="1" i="0" u="none" baseline="0" lang="ru-Ru"/>
              <a:t>“</a:t>
            </a:r>
            <a:r>
              <a:rPr sz="1400" b="1" i="0" u="none" baseline="0" lang="ru-Ru">
                <a:latin typeface="+mn-lt"/>
              </a:rPr>
              <a:t>правила”.</a:t>
            </a:r>
            <a:endParaRPr lang="ru-Ru" sz="1400" b="1" dirty="0">
              <a:latin typeface="+mn-lt"/>
            </a:endParaRP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ru-Ru">
                <a:latin typeface="Calibri" pitchFamily="34" charset="0"/>
              </a:rPr>
              <a:t>Ссылка : Д-р Г. Харлоу</a:t>
            </a:r>
          </a:p>
          <a:p>
            <a:pPr algn="l" rtl="0"/>
            <a:r>
              <a:rPr sz="1100" b="0" i="0" u="none" baseline="0" lang="ru-Ru">
                <a:latin typeface="Calibri" pitchFamily="34" charset="0"/>
              </a:rPr>
              <a:t>Университет Висконсина - Мэдисон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ru-Ru"/>
              <a:t>Эксперимент с бананом</a:t>
            </a:r>
            <a:endParaRPr lang="ru-Ru" dirty="0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2140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14</a:t>
            </a:fld>
            <a:endParaRPr lang="ru-Ru" altLang="fr-FR"/>
          </a:p>
        </p:txBody>
      </p:sp>
      <p:pic>
        <p:nvPicPr>
          <p:cNvPr id="6" name="Picture 83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5000636"/>
            <a:ext cx="857256" cy="896944"/>
          </a:xfrm>
          <a:prstGeom prst="rect">
            <a:avLst/>
          </a:prstGeom>
        </p:spPr>
      </p:pic>
      <p:pic>
        <p:nvPicPr>
          <p:cNvPr id="7" name="Picture 82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810" y="4857760"/>
            <a:ext cx="857256" cy="896944"/>
          </a:xfrm>
          <a:prstGeom prst="rect">
            <a:avLst/>
          </a:prstGeom>
        </p:spPr>
      </p:pic>
      <p:pic>
        <p:nvPicPr>
          <p:cNvPr id="8" name="Picture 80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5032386"/>
            <a:ext cx="857256" cy="896944"/>
          </a:xfrm>
          <a:prstGeom prst="rect">
            <a:avLst/>
          </a:prstGeom>
        </p:spPr>
      </p:pic>
      <p:pic>
        <p:nvPicPr>
          <p:cNvPr id="9" name="Picture 87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480" y="5032386"/>
            <a:ext cx="857256" cy="896944"/>
          </a:xfrm>
          <a:prstGeom prst="rect">
            <a:avLst/>
          </a:prstGeom>
        </p:spPr>
      </p:pic>
      <p:pic>
        <p:nvPicPr>
          <p:cNvPr id="10" name="Picture 81" descr="monkey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5000636"/>
            <a:ext cx="857256" cy="896944"/>
          </a:xfrm>
          <a:prstGeom prst="rect">
            <a:avLst/>
          </a:prstGeom>
        </p:spPr>
      </p:pic>
      <p:grpSp>
        <p:nvGrpSpPr>
          <p:cNvPr id="11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Назовем это «коллективное сознание», «так, как мы всегда делали», «так, как это здесь происходит»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В нашем мире результаты те же самые:</a:t>
            </a:r>
          </a:p>
          <a:p>
            <a:pPr marL="447675" lvl="1" indent="-180975" defTabSz="53340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-"/>
            </a:pPr>
            <a:r>
              <a:rPr sz="1400" b="1" i="0" u="none" baseline="0" lang="ru-Ru">
                <a:latin typeface="+mn-lt"/>
              </a:rPr>
              <a:t>Распространение вредных привычек, отрицательное психологическое воздействие, подавление любого сомнения ... может вызвать </a:t>
            </a:r>
            <a:r>
              <a:rPr sz="1400" b="1" i="0" u="sng" baseline="0" lang="ru-Ru">
                <a:latin typeface="+mn-lt"/>
              </a:rPr>
              <a:t>разочарование</a:t>
            </a:r>
            <a:r>
              <a:rPr sz="1400" b="1" i="0" u="none" baseline="0" lang="ru-Ru">
                <a:latin typeface="+mn-lt"/>
              </a:rPr>
              <a:t> для того, кто пытается инициировать позитивные изменения, особенно когда речь идет о поведении.</a:t>
            </a:r>
            <a:endParaRPr lang="ru-Ru" sz="1400" b="1" dirty="0">
              <a:latin typeface="+mn-lt"/>
            </a:endParaRPr>
          </a:p>
        </p:txBody>
      </p:sp>
      <p:pic>
        <p:nvPicPr>
          <p:cNvPr id="37" name="Picture 13" descr="banan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0787">
            <a:off x="4286840" y="2849719"/>
            <a:ext cx="524706" cy="3511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eform 86"/>
          <p:cNvSpPr/>
          <p:nvPr/>
        </p:nvSpPr>
        <p:spPr bwMode="auto">
          <a:xfrm>
            <a:off x="4572000" y="2143116"/>
            <a:ext cx="48507" cy="673894"/>
          </a:xfrm>
          <a:custGeom>
            <a:avLst/>
            <a:gdLst>
              <a:gd name="connsiteX0" fmla="*/ 31966 w 48507"/>
              <a:gd name="connsiteY0" fmla="*/ 673894 h 673894"/>
              <a:gd name="connsiteX1" fmla="*/ 27203 w 48507"/>
              <a:gd name="connsiteY1" fmla="*/ 666750 h 673894"/>
              <a:gd name="connsiteX2" fmla="*/ 31966 w 48507"/>
              <a:gd name="connsiteY2" fmla="*/ 628650 h 673894"/>
              <a:gd name="connsiteX3" fmla="*/ 31966 w 48507"/>
              <a:gd name="connsiteY3" fmla="*/ 578644 h 673894"/>
              <a:gd name="connsiteX4" fmla="*/ 34347 w 48507"/>
              <a:gd name="connsiteY4" fmla="*/ 571500 h 673894"/>
              <a:gd name="connsiteX5" fmla="*/ 41491 w 48507"/>
              <a:gd name="connsiteY5" fmla="*/ 566738 h 673894"/>
              <a:gd name="connsiteX6" fmla="*/ 43872 w 48507"/>
              <a:gd name="connsiteY6" fmla="*/ 559594 h 673894"/>
              <a:gd name="connsiteX7" fmla="*/ 39109 w 48507"/>
              <a:gd name="connsiteY7" fmla="*/ 483394 h 673894"/>
              <a:gd name="connsiteX8" fmla="*/ 34347 w 48507"/>
              <a:gd name="connsiteY8" fmla="*/ 466725 h 673894"/>
              <a:gd name="connsiteX9" fmla="*/ 29584 w 48507"/>
              <a:gd name="connsiteY9" fmla="*/ 459582 h 673894"/>
              <a:gd name="connsiteX10" fmla="*/ 27203 w 48507"/>
              <a:gd name="connsiteY10" fmla="*/ 452438 h 673894"/>
              <a:gd name="connsiteX11" fmla="*/ 20059 w 48507"/>
              <a:gd name="connsiteY11" fmla="*/ 438150 h 673894"/>
              <a:gd name="connsiteX12" fmla="*/ 22441 w 48507"/>
              <a:gd name="connsiteY12" fmla="*/ 421482 h 673894"/>
              <a:gd name="connsiteX13" fmla="*/ 29584 w 48507"/>
              <a:gd name="connsiteY13" fmla="*/ 397669 h 673894"/>
              <a:gd name="connsiteX14" fmla="*/ 31966 w 48507"/>
              <a:gd name="connsiteY14" fmla="*/ 385763 h 673894"/>
              <a:gd name="connsiteX15" fmla="*/ 29584 w 48507"/>
              <a:gd name="connsiteY15" fmla="*/ 347663 h 673894"/>
              <a:gd name="connsiteX16" fmla="*/ 27203 w 48507"/>
              <a:gd name="connsiteY16" fmla="*/ 338138 h 673894"/>
              <a:gd name="connsiteX17" fmla="*/ 24822 w 48507"/>
              <a:gd name="connsiteY17" fmla="*/ 283369 h 673894"/>
              <a:gd name="connsiteX18" fmla="*/ 22441 w 48507"/>
              <a:gd name="connsiteY18" fmla="*/ 276225 h 673894"/>
              <a:gd name="connsiteX19" fmla="*/ 20059 w 48507"/>
              <a:gd name="connsiteY19" fmla="*/ 266700 h 673894"/>
              <a:gd name="connsiteX20" fmla="*/ 17678 w 48507"/>
              <a:gd name="connsiteY20" fmla="*/ 223838 h 673894"/>
              <a:gd name="connsiteX21" fmla="*/ 12916 w 48507"/>
              <a:gd name="connsiteY21" fmla="*/ 209550 h 673894"/>
              <a:gd name="connsiteX22" fmla="*/ 10534 w 48507"/>
              <a:gd name="connsiteY22" fmla="*/ 202407 h 673894"/>
              <a:gd name="connsiteX23" fmla="*/ 12916 w 48507"/>
              <a:gd name="connsiteY23" fmla="*/ 180975 h 673894"/>
              <a:gd name="connsiteX24" fmla="*/ 15297 w 48507"/>
              <a:gd name="connsiteY24" fmla="*/ 169069 h 673894"/>
              <a:gd name="connsiteX25" fmla="*/ 17678 w 48507"/>
              <a:gd name="connsiteY25" fmla="*/ 154782 h 673894"/>
              <a:gd name="connsiteX26" fmla="*/ 15297 w 48507"/>
              <a:gd name="connsiteY26" fmla="*/ 85725 h 673894"/>
              <a:gd name="connsiteX27" fmla="*/ 12916 w 48507"/>
              <a:gd name="connsiteY27" fmla="*/ 78582 h 673894"/>
              <a:gd name="connsiteX28" fmla="*/ 5772 w 48507"/>
              <a:gd name="connsiteY28" fmla="*/ 54769 h 673894"/>
              <a:gd name="connsiteX29" fmla="*/ 5772 w 48507"/>
              <a:gd name="connsiteY29" fmla="*/ 0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07" h="673894">
                <a:moveTo>
                  <a:pt x="31966" y="673894"/>
                </a:moveTo>
                <a:cubicBezTo>
                  <a:pt x="30378" y="671513"/>
                  <a:pt x="27382" y="669606"/>
                  <a:pt x="27203" y="666750"/>
                </a:cubicBezTo>
                <a:cubicBezTo>
                  <a:pt x="25848" y="645074"/>
                  <a:pt x="27263" y="642754"/>
                  <a:pt x="31966" y="628650"/>
                </a:cubicBezTo>
                <a:cubicBezTo>
                  <a:pt x="29961" y="594578"/>
                  <a:pt x="26167" y="598939"/>
                  <a:pt x="31966" y="578644"/>
                </a:cubicBezTo>
                <a:cubicBezTo>
                  <a:pt x="32656" y="576230"/>
                  <a:pt x="32779" y="573460"/>
                  <a:pt x="34347" y="571500"/>
                </a:cubicBezTo>
                <a:cubicBezTo>
                  <a:pt x="36135" y="569265"/>
                  <a:pt x="39110" y="568325"/>
                  <a:pt x="41491" y="566738"/>
                </a:cubicBezTo>
                <a:cubicBezTo>
                  <a:pt x="42285" y="564357"/>
                  <a:pt x="43872" y="562104"/>
                  <a:pt x="43872" y="559594"/>
                </a:cubicBezTo>
                <a:cubicBezTo>
                  <a:pt x="43872" y="452267"/>
                  <a:pt x="48507" y="516285"/>
                  <a:pt x="39109" y="483394"/>
                </a:cubicBezTo>
                <a:cubicBezTo>
                  <a:pt x="38092" y="479835"/>
                  <a:pt x="36250" y="470530"/>
                  <a:pt x="34347" y="466725"/>
                </a:cubicBezTo>
                <a:cubicBezTo>
                  <a:pt x="33067" y="464165"/>
                  <a:pt x="31172" y="461963"/>
                  <a:pt x="29584" y="459582"/>
                </a:cubicBezTo>
                <a:cubicBezTo>
                  <a:pt x="28790" y="457201"/>
                  <a:pt x="28325" y="454683"/>
                  <a:pt x="27203" y="452438"/>
                </a:cubicBezTo>
                <a:cubicBezTo>
                  <a:pt x="17968" y="433965"/>
                  <a:pt x="26049" y="456114"/>
                  <a:pt x="20059" y="438150"/>
                </a:cubicBezTo>
                <a:cubicBezTo>
                  <a:pt x="20853" y="432594"/>
                  <a:pt x="21437" y="427004"/>
                  <a:pt x="22441" y="421482"/>
                </a:cubicBezTo>
                <a:cubicBezTo>
                  <a:pt x="23881" y="413563"/>
                  <a:pt x="27098" y="405128"/>
                  <a:pt x="29584" y="397669"/>
                </a:cubicBezTo>
                <a:cubicBezTo>
                  <a:pt x="30864" y="393829"/>
                  <a:pt x="31172" y="389732"/>
                  <a:pt x="31966" y="385763"/>
                </a:cubicBezTo>
                <a:cubicBezTo>
                  <a:pt x="31172" y="373063"/>
                  <a:pt x="30850" y="360325"/>
                  <a:pt x="29584" y="347663"/>
                </a:cubicBezTo>
                <a:cubicBezTo>
                  <a:pt x="29258" y="344407"/>
                  <a:pt x="27445" y="341402"/>
                  <a:pt x="27203" y="338138"/>
                </a:cubicBezTo>
                <a:cubicBezTo>
                  <a:pt x="25853" y="319914"/>
                  <a:pt x="26223" y="301589"/>
                  <a:pt x="24822" y="283369"/>
                </a:cubicBezTo>
                <a:cubicBezTo>
                  <a:pt x="24630" y="280866"/>
                  <a:pt x="23131" y="278639"/>
                  <a:pt x="22441" y="276225"/>
                </a:cubicBezTo>
                <a:cubicBezTo>
                  <a:pt x="21542" y="273078"/>
                  <a:pt x="20853" y="269875"/>
                  <a:pt x="20059" y="266700"/>
                </a:cubicBezTo>
                <a:cubicBezTo>
                  <a:pt x="19265" y="252413"/>
                  <a:pt x="19453" y="238037"/>
                  <a:pt x="17678" y="223838"/>
                </a:cubicBezTo>
                <a:cubicBezTo>
                  <a:pt x="17055" y="218857"/>
                  <a:pt x="14504" y="214313"/>
                  <a:pt x="12916" y="209550"/>
                </a:cubicBezTo>
                <a:lnTo>
                  <a:pt x="10534" y="202407"/>
                </a:lnTo>
                <a:cubicBezTo>
                  <a:pt x="11328" y="195263"/>
                  <a:pt x="11899" y="188091"/>
                  <a:pt x="12916" y="180975"/>
                </a:cubicBezTo>
                <a:cubicBezTo>
                  <a:pt x="13488" y="176968"/>
                  <a:pt x="14573" y="173051"/>
                  <a:pt x="15297" y="169069"/>
                </a:cubicBezTo>
                <a:cubicBezTo>
                  <a:pt x="16161" y="164319"/>
                  <a:pt x="16884" y="159544"/>
                  <a:pt x="17678" y="154782"/>
                </a:cubicBezTo>
                <a:cubicBezTo>
                  <a:pt x="16884" y="131763"/>
                  <a:pt x="16734" y="108713"/>
                  <a:pt x="15297" y="85725"/>
                </a:cubicBezTo>
                <a:cubicBezTo>
                  <a:pt x="15140" y="83220"/>
                  <a:pt x="13606" y="80995"/>
                  <a:pt x="12916" y="78582"/>
                </a:cubicBezTo>
                <a:cubicBezTo>
                  <a:pt x="5715" y="53381"/>
                  <a:pt x="17093" y="88737"/>
                  <a:pt x="5772" y="54769"/>
                </a:cubicBezTo>
                <a:cubicBezTo>
                  <a:pt x="0" y="37449"/>
                  <a:pt x="5772" y="18256"/>
                  <a:pt x="5772" y="0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b="1" i="0" u="none" baseline="0" lang="ru-Ru"/>
              <a:t>Эксперимент с бананом</a:t>
            </a:r>
            <a:endParaRPr lang="ru-Ru" dirty="0"/>
          </a:p>
        </p:txBody>
      </p:sp>
      <p:sp>
        <p:nvSpPr>
          <p:cNvPr id="58" name="TextBox 7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ru-Ru">
                <a:latin typeface="Calibri" pitchFamily="34" charset="0"/>
              </a:rPr>
              <a:t>Ссылка : Д-р Г. Харлоу</a:t>
            </a:r>
          </a:p>
          <a:p>
            <a:pPr algn="l" rtl="0"/>
            <a:r>
              <a:rPr sz="1100" b="0" i="0" u="none" baseline="0" lang="ru-Ru">
                <a:latin typeface="Calibri" pitchFamily="34" charset="0"/>
              </a:rPr>
              <a:t>Университет Висконсина - Мэдисон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59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1587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СТАРТОВОЕ СОВЕЩАНИЕ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15</a:t>
            </a:fld>
            <a:endParaRPr lang="ru-Ru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44824"/>
            <a:ext cx="4667510" cy="288000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4849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Что ожидается от руководителя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b="1" i="0" u="none" baseline="0" lang="ru-Ru"/>
              <a:t>Связать сообщения с практикой:</a:t>
            </a:r>
            <a:endParaRPr lang="ru-Ru" dirty="0"/>
          </a:p>
          <a:p>
            <a:pPr lvl="0" algn="just" rtl="0"/>
            <a:r>
              <a:rPr b="0" i="0" u="none" baseline="0" lang="ru-Ru"/>
              <a:t>Связать действия со словами.</a:t>
            </a:r>
            <a:endParaRPr lang="ru-Ru" dirty="0"/>
          </a:p>
          <a:p>
            <a:pPr lvl="0" algn="just" rtl="0"/>
            <a:r>
              <a:rPr b="0" i="0" u="none" baseline="0" lang="ru-Ru"/>
              <a:t>Дать правильную реакцию на принятые действия.</a:t>
            </a:r>
            <a:endParaRPr lang="ru-Ru" dirty="0"/>
          </a:p>
          <a:p>
            <a:pPr lvl="0" algn="just" rtl="0"/>
            <a:r>
              <a:rPr b="0" i="0" u="none" baseline="0" lang="ru-Ru"/>
              <a:t>Поощрять информирование в случае рискованной ситуации.</a:t>
            </a:r>
            <a:endParaRPr lang="ru-Ru" dirty="0"/>
          </a:p>
          <a:p>
            <a:pPr lvl="0" algn="just" rtl="0"/>
            <a:r>
              <a:rPr b="0" i="0" u="none" baseline="0" lang="ru-Ru"/>
              <a:t>Выслушивать подрядчиков и представителей персонала. </a:t>
            </a:r>
          </a:p>
          <a:p>
            <a:pPr lvl="0" algn="just" rtl="0"/>
            <a:r>
              <a:rPr b="0" i="0" u="none" baseline="0" lang="ru-Ru"/>
              <a:t>Открыть обсуждение противоречий между правилами и инструкциями.</a:t>
            </a:r>
            <a:endParaRPr lang="ru-Ru" dirty="0"/>
          </a:p>
          <a:p>
            <a:pPr algn="just" rtl="0"/>
            <a:r>
              <a:rPr b="0" i="0" u="none" baseline="0" lang="ru-Ru"/>
              <a:t>Предоставить всем возможность высказываться.</a:t>
            </a:r>
            <a:endParaRPr lang="ru-Ru" dirty="0"/>
          </a:p>
          <a:p>
            <a:pPr algn="just" rtl="0"/>
            <a:r>
              <a:rPr b="0" i="0" u="none" baseline="0" lang="ru-Ru"/>
              <a:t>Давать разъяснения в случае сомнений кого-нибудь.</a:t>
            </a:r>
          </a:p>
          <a:p>
            <a:pPr algn="just" rtl="0"/>
            <a:r>
              <a:rPr b="0" i="0" u="none" baseline="0" lang="ru-Ru"/>
              <a:t>Пресекать стремление быть арбитром.</a:t>
            </a:r>
            <a:endParaRPr lang="ru-Ru" b="1" dirty="0"/>
          </a:p>
          <a:p>
            <a:pPr lvl="0" algn="just" rtl="0"/>
            <a:r>
              <a:rPr b="0" i="0" u="none" baseline="0" lang="ru-Ru"/>
              <a:t>Учитывать реальность на месте в определении задач </a:t>
            </a:r>
          </a:p>
          <a:p>
            <a:pPr algn="just" rtl="0"/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16</a:t>
            </a:fld>
            <a:endParaRPr lang="ru-Ru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5445224"/>
            <a:ext cx="6943216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ru-Ru">
                <a:solidFill>
                  <a:srgbClr val="A90025"/>
                </a:solidFill>
              </a:rPr>
              <a:t>Слушать свою команду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5589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Что ожидается от всех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l" rtl="0">
              <a:buNone/>
            </a:pPr>
            <a:endParaRPr lang="ru-Ru" b="1" dirty="0" smtClean="0"/>
          </a:p>
          <a:p>
            <a:pPr marL="0" indent="0" algn="l" rtl="0">
              <a:buNone/>
            </a:pPr>
            <a:r>
              <a:rPr b="1" i="0" u="none" baseline="0" lang="ru-Ru"/>
              <a:t>Участие всех:</a:t>
            </a:r>
          </a:p>
          <a:p>
            <a:pPr algn="l" rtl="0"/>
            <a:r>
              <a:rPr b="0" i="0" u="none" baseline="0" lang="ru-Ru"/>
              <a:t>Выражать сомнение о какой-либо ситуации.</a:t>
            </a:r>
            <a:endParaRPr lang="ru-Ru" dirty="0"/>
          </a:p>
          <a:p>
            <a:pPr algn="l" rtl="0"/>
            <a:r>
              <a:rPr b="0" i="0" u="none" baseline="0" lang="ru-Ru"/>
              <a:t>Уважать то, что говорят ваши коллеги. </a:t>
            </a:r>
            <a:endParaRPr lang="ru-Ru" dirty="0"/>
          </a:p>
          <a:p>
            <a:pPr lvl="0" algn="l" rtl="0"/>
            <a:r>
              <a:rPr b="0" i="0" u="none" baseline="0" lang="ru-Ru"/>
              <a:t>Сообщать об отклонениях.</a:t>
            </a:r>
            <a:endParaRPr lang="ru-Ru" dirty="0"/>
          </a:p>
          <a:p>
            <a:pPr lvl="0" algn="l" rtl="0"/>
            <a:r>
              <a:rPr b="0" i="0" u="none" baseline="0" lang="ru-Ru"/>
              <a:t>Создание/редактирование правил/ процедур.</a:t>
            </a:r>
            <a:endParaRPr lang="ru-Ru" dirty="0"/>
          </a:p>
          <a:p>
            <a:pPr lvl="0" algn="l" rtl="0"/>
            <a:r>
              <a:rPr b="0" i="0" u="none" baseline="0" lang="ru-Ru"/>
              <a:t>Учет прошлого опыта.</a:t>
            </a:r>
            <a:endParaRPr lang="ru-Ru" dirty="0"/>
          </a:p>
          <a:p>
            <a:pPr lvl="0" algn="l" rtl="0"/>
            <a:endParaRPr lang="ru-Ru" dirty="0" smtClean="0"/>
          </a:p>
          <a:p>
            <a:pPr marL="0" indent="0" algn="l" rtl="0">
              <a:buNone/>
            </a:pPr>
            <a:endParaRPr lang="ru-Ru" dirty="0"/>
          </a:p>
          <a:p>
            <a:pPr marL="0" indent="0" algn="l" rtl="0">
              <a:buNone/>
            </a:pP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17</a:t>
            </a:fld>
            <a:endParaRPr lang="ru-Ru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293096"/>
            <a:ext cx="694321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ru-Ru">
                <a:solidFill>
                  <a:srgbClr val="A90025"/>
                </a:solidFill>
              </a:rPr>
              <a:t>В случае сомнений всегда об этом говорите.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ru-Ru">
                <a:solidFill>
                  <a:srgbClr val="A90025"/>
                </a:solidFill>
              </a:rPr>
              <a:t>Ничего не говорить по поводу основного риска не сделает вас героем, даже если это не приведет к происшествию</a:t>
            </a:r>
            <a:endParaRPr lang="ru-Ru" sz="20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13560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Ежегодная аттестация (EIA) и H3SE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 smtClean="0"/>
          </a:p>
          <a:p>
            <a:pPr algn="l" rtl="0"/>
            <a:r>
              <a:rPr b="0" i="0" u="none" baseline="0" lang="ru-Ru"/>
              <a:t>Каковы намерения EIA?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 rtl="0"/>
            <a:r>
              <a:rPr b="0" i="0" u="none" baseline="0" lang="ru-Ru"/>
              <a:t>Есть ли H3SE в составе EIA?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18</a:t>
            </a:fld>
            <a:endParaRPr lang="ru-Ru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9935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EIA и эффективность выполнения H3SE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algn="just" rtl="0"/>
            <a:r>
              <a:rPr b="0" i="0" u="none" baseline="0" lang="ru-Ru"/>
              <a:t>Цель H3SE во время EIA: развивать эффективность выполнения H3SE каждого сотрудника.</a:t>
            </a:r>
            <a:endParaRPr lang="ru-Ru" dirty="0"/>
          </a:p>
          <a:p>
            <a:pPr lvl="0" algn="just" rtl="0"/>
            <a:endParaRPr lang="ru-Ru" dirty="0" smtClean="0"/>
          </a:p>
          <a:p>
            <a:pPr lvl="0" algn="just" rtl="0"/>
            <a:r>
              <a:rPr b="0" i="0" u="none" baseline="0" lang="ru-Ru"/>
              <a:t>Достижение индивидуальных целей H3SE способствует эффективному выполнению H3SE Группы Total. </a:t>
            </a:r>
            <a:endParaRPr lang="ru-Ru" dirty="0" smtClean="0"/>
          </a:p>
          <a:p>
            <a:pPr lvl="0" algn="just" rtl="0"/>
            <a:endParaRPr lang="ru-Ru" dirty="0"/>
          </a:p>
          <a:p>
            <a:pPr lvl="0" algn="just" rtl="0"/>
            <a:r>
              <a:rPr b="0" i="0" u="none" baseline="0" lang="ru-Ru"/>
              <a:t>Примеры индивидуальных целей H3SE, согласованных с целями H3SE Группы:</a:t>
            </a:r>
          </a:p>
          <a:p>
            <a:pPr lvl="1" algn="just" rtl="0"/>
            <a:r>
              <a:rPr b="0" i="0" u="none" baseline="0" lang="ru-Ru"/>
              <a:t>… См. буклет P5</a:t>
            </a:r>
            <a:endParaRPr lang="ru-Ru" dirty="0"/>
          </a:p>
          <a:p>
            <a:pPr algn="just" rtl="0"/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19</a:t>
            </a:fld>
            <a:endParaRPr lang="ru-Ru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1230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ЦЕЛИ МОДУЛЯ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b="1" i="0" u="none" baseline="0" lang="ru-Ru">
                <a:cs typeface="Arial" pitchFamily="34" charset="0"/>
              </a:rPr>
              <a:t>В конце модуля вы должны:</a:t>
            </a:r>
          </a:p>
          <a:p>
            <a:pPr marL="0" indent="0" algn="just" rtl="0">
              <a:buNone/>
            </a:pPr>
            <a:endParaRPr lang="ru-Ru" altLang="fr-FR" b="1" dirty="0">
              <a:cs typeface="Arial" pitchFamily="34" charset="0"/>
            </a:endParaRPr>
          </a:p>
          <a:p>
            <a:pPr lvl="0" algn="just" rtl="0"/>
            <a:r>
              <a:rPr b="0" i="0" u="none" baseline="0" lang="ru-Ru"/>
              <a:t>Понимать значение командной работы (коллективная, а не индивидуальная).</a:t>
            </a:r>
          </a:p>
          <a:p>
            <a:pPr lvl="0" algn="just" rtl="0"/>
            <a:r>
              <a:rPr b="0" i="0" u="none" baseline="0" lang="ru-Ru"/>
              <a:t>Понимать важность высказываться в случае возникновения сомнений по безопасности.</a:t>
            </a:r>
          </a:p>
          <a:p>
            <a:pPr algn="just" rtl="0"/>
            <a:r>
              <a:rPr b="0" i="0" u="none" baseline="0" lang="ru-Ru"/>
              <a:t>Понимать важность компонента HSE во время ежегодной аттестации (EIA) и уметь связать это с элементами политики HSE.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18168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ru-Ru"/>
              <a:t>ФИЛЬМ: </a:t>
            </a:r>
            <a:r>
              <a:rPr b="1" i="0" u="none" baseline="0" lang="ru-Ru"/>
              <a:t>Коллективная сила</a:t>
            </a:r>
            <a:endParaRPr lang="ru-Ru" dirty="0"/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4215D2BC-04AE-D046-A716-B7BD56B5207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5364" name="Imag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38288"/>
            <a:ext cx="75041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ru-Ru"/>
              <a:t>Сильные стороны командной работы</a:t>
            </a:r>
            <a:endParaRPr lang="ru-Ru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eaLnBrk="1" hangingPunct="1" algn="l" rtl="0"/>
            <a:endParaRPr lang="ru-Ru" altLang="fr-FR" dirty="0">
              <a:cs typeface="Arial" charset="0"/>
            </a:endParaRPr>
          </a:p>
          <a:p>
            <a:pPr eaLnBrk="1" hangingPunct="1" algn="l" rtl="0"/>
            <a:endParaRPr lang="ru-Ru" altLang="fr-FR" dirty="0">
              <a:cs typeface="Arial" charset="0"/>
            </a:endParaRPr>
          </a:p>
          <a:p>
            <a:pPr eaLnBrk="1" hangingPunct="1" algn="l" rtl="0"/>
            <a:r>
              <a:rPr b="0" i="0" u="none" baseline="0" lang="ru-Ru">
                <a:cs typeface="Arial" charset="0"/>
              </a:rPr>
              <a:t>«коллективная сила» является краеугольным камнем безопасности:</a:t>
            </a:r>
          </a:p>
          <a:p>
            <a:pPr lvl="1" eaLnBrk="1" hangingPunct="1" algn="l" rtl="0"/>
            <a:endParaRPr lang="ru-Ru" altLang="fr-FR" dirty="0" smtClean="0">
              <a:cs typeface="Arial" charset="0"/>
            </a:endParaRPr>
          </a:p>
          <a:p>
            <a:pPr lvl="1" eaLnBrk="1" hangingPunct="1" algn="l" rtl="0"/>
            <a:r>
              <a:rPr b="0" i="0" u="none" baseline="0" lang="ru-Ru">
                <a:cs typeface="Arial" charset="0"/>
              </a:rPr>
              <a:t>Сила солидарности </a:t>
            </a:r>
          </a:p>
          <a:p>
            <a:pPr lvl="1" eaLnBrk="1" hangingPunct="1" algn="l" rtl="0"/>
            <a:r>
              <a:rPr b="0" i="0" u="none" baseline="0" lang="ru-Ru">
                <a:cs typeface="Arial" charset="0"/>
              </a:rPr>
              <a:t>Различный опыт</a:t>
            </a:r>
          </a:p>
          <a:p>
            <a:pPr lvl="1" eaLnBrk="1" hangingPunct="1" algn="l" rtl="0"/>
            <a:r>
              <a:rPr b="0" i="0" u="none" baseline="0" lang="ru-Ru">
                <a:cs typeface="Arial" charset="0"/>
              </a:rPr>
              <a:t>Различное знание</a:t>
            </a:r>
          </a:p>
          <a:p>
            <a:pPr lvl="1" eaLnBrk="1" hangingPunct="1" algn="l" rtl="0"/>
            <a:r>
              <a:rPr b="0" i="0" u="none" baseline="0" lang="ru-Ru">
                <a:cs typeface="Arial" charset="0"/>
              </a:rPr>
              <a:t>Важность "свежего глаза"</a:t>
            </a:r>
          </a:p>
          <a:p>
            <a:pPr lvl="1" eaLnBrk="1" hangingPunct="1" algn="l" rtl="0"/>
            <a:endParaRPr lang="ru-Ru" altLang="fr-FR" dirty="0">
              <a:cs typeface="Arial" charset="0"/>
            </a:endParaRPr>
          </a:p>
          <a:p>
            <a:pPr lvl="1" eaLnBrk="1" hangingPunct="1" algn="l" rtl="0"/>
            <a:endParaRPr lang="ru-Ru" altLang="fr-FR" dirty="0">
              <a:cs typeface="Arial" charset="0"/>
            </a:endParaRPr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4CCB4E58-F8DB-F74E-913D-E38EC2765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747210"/>
            <a:ext cx="6943216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ru-Ru">
                <a:solidFill>
                  <a:srgbClr val="A90025"/>
                </a:solidFill>
              </a:rPr>
              <a:t>Единство - это сила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ru-Ru"/>
              <a:t>ФИЛЬМ: </a:t>
            </a:r>
            <a:r>
              <a:rPr b="1" i="0" u="none" baseline="0" lang="ru-Ru"/>
              <a:t>Конформность в группе</a:t>
            </a:r>
            <a:endParaRPr lang="ru-Ru" dirty="0"/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D8A15ECC-B3D1-F24D-8B04-7FD6359570C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6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250950"/>
            <a:ext cx="64087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ru-Ru"/>
              <a:t>Факторы влияния</a:t>
            </a:r>
            <a:endParaRPr lang="ru-Ru" dirty="0"/>
          </a:p>
        </p:txBody>
      </p:sp>
      <p:sp>
        <p:nvSpPr>
          <p:cNvPr id="1945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0" indent="0" eaLnBrk="1" hangingPunct="1" algn="l" rtl="0">
              <a:buFont typeface="Lucida Grande" charset="0"/>
              <a:buNone/>
            </a:pPr>
            <a:r>
              <a:rPr b="1" i="0" u="none" baseline="0" lang="ru-Ru">
                <a:cs typeface="Arial" charset="0"/>
              </a:rPr>
              <a:t>На индивидуальное поведение в группе могут влиять различные факторы:</a:t>
            </a:r>
          </a:p>
          <a:p>
            <a:pPr eaLnBrk="1" hangingPunct="1" algn="l" rtl="0"/>
            <a:endParaRPr lang="ru-Ru" altLang="fr-FR" dirty="0" smtClean="0">
              <a:cs typeface="Arial" charset="0"/>
            </a:endParaRP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Давление коллег</a:t>
            </a:r>
            <a:endParaRPr lang="ru-Ru" altLang="fr-FR" dirty="0">
              <a:cs typeface="Arial" charset="0"/>
            </a:endParaRP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Стремление к признанию коллегами</a:t>
            </a: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Желание произвести впечатление на других</a:t>
            </a: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Договорное давление для подрядчиков</a:t>
            </a: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Культурное давление (шеф всегда прав!)</a:t>
            </a: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...</a:t>
            </a:r>
            <a:endParaRPr lang="ru-Ru" altLang="fr-FR" dirty="0">
              <a:cs typeface="Arial" charset="0"/>
            </a:endParaRPr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DD735BBF-5692-544A-B8EF-436380DFFB3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семинар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ru-Ru" sz="2800" b="1" dirty="0" smtClean="0"/>
          </a:p>
          <a:p>
            <a:pPr marL="0" indent="0" algn="ctr" rtl="0">
              <a:buNone/>
            </a:pPr>
            <a:r>
              <a:rPr sz="2800" b="1" i="0" u="none" baseline="0" lang="ru-Ru"/>
              <a:t>Задание</a:t>
            </a:r>
            <a:r>
              <a:rPr sz="2400" b="1" i="0" u="none" baseline="0" lang="ru-Ru"/>
              <a:t>:</a:t>
            </a:r>
          </a:p>
          <a:p>
            <a:pPr marL="0" indent="0" algn="ctr" rtl="0">
              <a:buNone/>
            </a:pPr>
            <a:endParaRPr lang="ru-Ru" b="1" dirty="0" smtClean="0"/>
          </a:p>
          <a:p>
            <a:pPr marL="0" indent="0" algn="ctr" rtl="0">
              <a:buNone/>
            </a:pPr>
            <a:endParaRPr lang="ru-Ru" b="1" dirty="0"/>
          </a:p>
          <a:p>
            <a:pPr marL="0" indent="0" algn="ctr" rtl="0">
              <a:buNone/>
            </a:pPr>
            <a:r>
              <a:rPr sz="2400" b="0" i="1" u="none" baseline="0" lang="ru-Ru"/>
              <a:t>«Составьте список проблем, которые могут возникнуть при соблюдении решения группы, когда есть ощущение, что решение неправильное»</a:t>
            </a:r>
            <a:endParaRPr lang="ru-Ru" sz="2400" dirty="0" smtClean="0"/>
          </a:p>
          <a:p>
            <a:pPr marL="0" indent="0" algn="ctr" rtl="0">
              <a:buNone/>
            </a:pPr>
            <a:endParaRPr lang="ru-Ru" sz="2400" dirty="0"/>
          </a:p>
          <a:p>
            <a:pPr marL="0" indent="0" algn="ctr" rtl="0">
              <a:buNone/>
            </a:pPr>
            <a:endParaRPr lang="ru-Ru" sz="2400" dirty="0" smtClean="0"/>
          </a:p>
          <a:p>
            <a:pPr marL="0" indent="0" algn="l" rtl="0">
              <a:buNone/>
            </a:pPr>
            <a:r>
              <a:rPr b="0" i="0" u="none" baseline="0" lang="ru-Ru"/>
              <a:t>Работа по парам (10 минут)</a:t>
            </a:r>
            <a:endParaRPr lang="ru-Ru" dirty="0" smtClean="0"/>
          </a:p>
          <a:p>
            <a:pPr marL="0" indent="0" algn="l" rtl="0">
              <a:buNone/>
            </a:pPr>
            <a:endParaRPr lang="ru-Ru" dirty="0"/>
          </a:p>
          <a:p>
            <a:pPr marL="0" indent="0" algn="l" rtl="0">
              <a:buNone/>
            </a:pPr>
            <a:r>
              <a:rPr b="0" i="0" u="none" baseline="0" lang="ru-Ru"/>
              <a:t>Возвращение к вопросу парой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02164524-7C97-8945-A4B0-CAF166782E85}" type="slidenum">
              <a:rPr/>
              <a:pPr/>
              <a:t>7</a:t>
            </a:fld>
            <a:endParaRPr lang="ru-Ru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83215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b="1" i="0" u="none" baseline="0" lang="ru-Ru">
                <a:cs typeface="Arial" charset="0"/>
              </a:rPr>
              <a:t>Риски, связанные с действием группы</a:t>
            </a:r>
            <a:endParaRPr lang="ru-Ru" altLang="fr-FR" dirty="0">
              <a:cs typeface="Arial" charset="0"/>
            </a:endParaRP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0" indent="0" eaLnBrk="1" hangingPunct="1" algn="l" rtl="0">
              <a:buFont typeface="Lucida Grande" charset="0"/>
              <a:buNone/>
            </a:pPr>
            <a:r>
              <a:rPr b="1" i="0" u="none" baseline="0" lang="ru-Ru">
                <a:cs typeface="Arial" charset="0"/>
              </a:rPr>
              <a:t>В случае сомнений, ничего не говорить или ничего не спрашивать может представлять риск:</a:t>
            </a:r>
          </a:p>
          <a:p>
            <a:pPr eaLnBrk="1" hangingPunct="1" algn="l" rtl="0"/>
            <a:endParaRPr lang="ru-Ru" altLang="fr-FR" dirty="0" smtClean="0">
              <a:cs typeface="Arial" charset="0"/>
            </a:endParaRP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Можно пропустить что-то существенное, если вы правы</a:t>
            </a: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Оставаться убежденным, что это не может работать</a:t>
            </a:r>
          </a:p>
          <a:p>
            <a:pPr marL="361950" indent="-361950" eaLnBrk="1" hangingPunct="1" algn="l" rtl="0"/>
            <a:r>
              <a:rPr b="0" i="0" u="none" baseline="0" lang="ru-Ru">
                <a:cs typeface="Arial" charset="0"/>
              </a:rPr>
              <a:t>Позволяют создать атмосферу попустительства</a:t>
            </a:r>
          </a:p>
          <a:p>
            <a:pPr eaLnBrk="1" hangingPunct="1" algn="l" rtl="0"/>
            <a:endParaRPr lang="ru-Ru" altLang="fr-FR" dirty="0" smtClean="0">
              <a:cs typeface="Arial" charset="0"/>
            </a:endParaRP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F57A35AA-8DB8-1B48-A80A-4BC13F4011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4836" y="4293096"/>
            <a:ext cx="694321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t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</a:pPr>
            <a:r>
              <a:rPr sz="2000" b="1" i="0" u="none" baseline="0" lang="ru-Ru">
                <a:solidFill>
                  <a:srgbClr val="A90025"/>
                </a:solidFill>
              </a:rPr>
              <a:t>Важно, чтобы перед тем как приступить к работе, все члены команды полностью понимали решения, принимаемые руководителями.</a:t>
            </a:r>
            <a:endParaRPr lang="ru-Ru" sz="20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FD092F57-71BD-CA41-9C69-B3E873ED19C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Эксперимент с бананом</a:t>
            </a:r>
            <a:endParaRPr lang="ru-Ru" dirty="0"/>
          </a:p>
        </p:txBody>
      </p:sp>
      <p:grpSp>
        <p:nvGrpSpPr>
          <p:cNvPr id="7" name="Group 89"/>
          <p:cNvGrpSpPr/>
          <p:nvPr/>
        </p:nvGrpSpPr>
        <p:grpSpPr>
          <a:xfrm>
            <a:off x="4373618" y="2143116"/>
            <a:ext cx="351149" cy="1144531"/>
            <a:chOff x="4373618" y="2143116"/>
            <a:chExt cx="351149" cy="1144531"/>
          </a:xfrm>
        </p:grpSpPr>
        <p:pic>
          <p:nvPicPr>
            <p:cNvPr id="8" name="Picture 13" descr="banana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840787">
              <a:off x="4286840" y="2849719"/>
              <a:ext cx="524706" cy="351149"/>
            </a:xfrm>
            <a:prstGeom prst="rect">
              <a:avLst/>
            </a:prstGeom>
          </p:spPr>
        </p:pic>
        <p:sp>
          <p:nvSpPr>
            <p:cNvPr id="9" name="Freeform 86"/>
            <p:cNvSpPr/>
            <p:nvPr/>
          </p:nvSpPr>
          <p:spPr bwMode="auto">
            <a:xfrm>
              <a:off x="4572000" y="2143116"/>
              <a:ext cx="48507" cy="673894"/>
            </a:xfrm>
            <a:custGeom>
              <a:avLst/>
              <a:gdLst>
                <a:gd name="connsiteX0" fmla="*/ 31966 w 48507"/>
                <a:gd name="connsiteY0" fmla="*/ 673894 h 673894"/>
                <a:gd name="connsiteX1" fmla="*/ 27203 w 48507"/>
                <a:gd name="connsiteY1" fmla="*/ 666750 h 673894"/>
                <a:gd name="connsiteX2" fmla="*/ 31966 w 48507"/>
                <a:gd name="connsiteY2" fmla="*/ 628650 h 673894"/>
                <a:gd name="connsiteX3" fmla="*/ 31966 w 48507"/>
                <a:gd name="connsiteY3" fmla="*/ 578644 h 673894"/>
                <a:gd name="connsiteX4" fmla="*/ 34347 w 48507"/>
                <a:gd name="connsiteY4" fmla="*/ 571500 h 673894"/>
                <a:gd name="connsiteX5" fmla="*/ 41491 w 48507"/>
                <a:gd name="connsiteY5" fmla="*/ 566738 h 673894"/>
                <a:gd name="connsiteX6" fmla="*/ 43872 w 48507"/>
                <a:gd name="connsiteY6" fmla="*/ 559594 h 673894"/>
                <a:gd name="connsiteX7" fmla="*/ 39109 w 48507"/>
                <a:gd name="connsiteY7" fmla="*/ 483394 h 673894"/>
                <a:gd name="connsiteX8" fmla="*/ 34347 w 48507"/>
                <a:gd name="connsiteY8" fmla="*/ 466725 h 673894"/>
                <a:gd name="connsiteX9" fmla="*/ 29584 w 48507"/>
                <a:gd name="connsiteY9" fmla="*/ 459582 h 673894"/>
                <a:gd name="connsiteX10" fmla="*/ 27203 w 48507"/>
                <a:gd name="connsiteY10" fmla="*/ 452438 h 673894"/>
                <a:gd name="connsiteX11" fmla="*/ 20059 w 48507"/>
                <a:gd name="connsiteY11" fmla="*/ 438150 h 673894"/>
                <a:gd name="connsiteX12" fmla="*/ 22441 w 48507"/>
                <a:gd name="connsiteY12" fmla="*/ 421482 h 673894"/>
                <a:gd name="connsiteX13" fmla="*/ 29584 w 48507"/>
                <a:gd name="connsiteY13" fmla="*/ 397669 h 673894"/>
                <a:gd name="connsiteX14" fmla="*/ 31966 w 48507"/>
                <a:gd name="connsiteY14" fmla="*/ 385763 h 673894"/>
                <a:gd name="connsiteX15" fmla="*/ 29584 w 48507"/>
                <a:gd name="connsiteY15" fmla="*/ 347663 h 673894"/>
                <a:gd name="connsiteX16" fmla="*/ 27203 w 48507"/>
                <a:gd name="connsiteY16" fmla="*/ 338138 h 673894"/>
                <a:gd name="connsiteX17" fmla="*/ 24822 w 48507"/>
                <a:gd name="connsiteY17" fmla="*/ 283369 h 673894"/>
                <a:gd name="connsiteX18" fmla="*/ 22441 w 48507"/>
                <a:gd name="connsiteY18" fmla="*/ 276225 h 673894"/>
                <a:gd name="connsiteX19" fmla="*/ 20059 w 48507"/>
                <a:gd name="connsiteY19" fmla="*/ 266700 h 673894"/>
                <a:gd name="connsiteX20" fmla="*/ 17678 w 48507"/>
                <a:gd name="connsiteY20" fmla="*/ 223838 h 673894"/>
                <a:gd name="connsiteX21" fmla="*/ 12916 w 48507"/>
                <a:gd name="connsiteY21" fmla="*/ 209550 h 673894"/>
                <a:gd name="connsiteX22" fmla="*/ 10534 w 48507"/>
                <a:gd name="connsiteY22" fmla="*/ 202407 h 673894"/>
                <a:gd name="connsiteX23" fmla="*/ 12916 w 48507"/>
                <a:gd name="connsiteY23" fmla="*/ 180975 h 673894"/>
                <a:gd name="connsiteX24" fmla="*/ 15297 w 48507"/>
                <a:gd name="connsiteY24" fmla="*/ 169069 h 673894"/>
                <a:gd name="connsiteX25" fmla="*/ 17678 w 48507"/>
                <a:gd name="connsiteY25" fmla="*/ 154782 h 673894"/>
                <a:gd name="connsiteX26" fmla="*/ 15297 w 48507"/>
                <a:gd name="connsiteY26" fmla="*/ 85725 h 673894"/>
                <a:gd name="connsiteX27" fmla="*/ 12916 w 48507"/>
                <a:gd name="connsiteY27" fmla="*/ 78582 h 673894"/>
                <a:gd name="connsiteX28" fmla="*/ 5772 w 48507"/>
                <a:gd name="connsiteY28" fmla="*/ 54769 h 673894"/>
                <a:gd name="connsiteX29" fmla="*/ 5772 w 48507"/>
                <a:gd name="connsiteY29" fmla="*/ 0 h 67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507" h="673894">
                  <a:moveTo>
                    <a:pt x="31966" y="673894"/>
                  </a:moveTo>
                  <a:cubicBezTo>
                    <a:pt x="30378" y="671513"/>
                    <a:pt x="27382" y="669606"/>
                    <a:pt x="27203" y="666750"/>
                  </a:cubicBezTo>
                  <a:cubicBezTo>
                    <a:pt x="25848" y="645074"/>
                    <a:pt x="27263" y="642754"/>
                    <a:pt x="31966" y="628650"/>
                  </a:cubicBezTo>
                  <a:cubicBezTo>
                    <a:pt x="29961" y="594578"/>
                    <a:pt x="26167" y="598939"/>
                    <a:pt x="31966" y="578644"/>
                  </a:cubicBezTo>
                  <a:cubicBezTo>
                    <a:pt x="32656" y="576230"/>
                    <a:pt x="32779" y="573460"/>
                    <a:pt x="34347" y="571500"/>
                  </a:cubicBezTo>
                  <a:cubicBezTo>
                    <a:pt x="36135" y="569265"/>
                    <a:pt x="39110" y="568325"/>
                    <a:pt x="41491" y="566738"/>
                  </a:cubicBezTo>
                  <a:cubicBezTo>
                    <a:pt x="42285" y="564357"/>
                    <a:pt x="43872" y="562104"/>
                    <a:pt x="43872" y="559594"/>
                  </a:cubicBezTo>
                  <a:cubicBezTo>
                    <a:pt x="43872" y="452267"/>
                    <a:pt x="48507" y="516285"/>
                    <a:pt x="39109" y="483394"/>
                  </a:cubicBezTo>
                  <a:cubicBezTo>
                    <a:pt x="38092" y="479835"/>
                    <a:pt x="36250" y="470530"/>
                    <a:pt x="34347" y="466725"/>
                  </a:cubicBezTo>
                  <a:cubicBezTo>
                    <a:pt x="33067" y="464165"/>
                    <a:pt x="31172" y="461963"/>
                    <a:pt x="29584" y="459582"/>
                  </a:cubicBezTo>
                  <a:cubicBezTo>
                    <a:pt x="28790" y="457201"/>
                    <a:pt x="28325" y="454683"/>
                    <a:pt x="27203" y="452438"/>
                  </a:cubicBezTo>
                  <a:cubicBezTo>
                    <a:pt x="17968" y="433965"/>
                    <a:pt x="26049" y="456114"/>
                    <a:pt x="20059" y="438150"/>
                  </a:cubicBezTo>
                  <a:cubicBezTo>
                    <a:pt x="20853" y="432594"/>
                    <a:pt x="21437" y="427004"/>
                    <a:pt x="22441" y="421482"/>
                  </a:cubicBezTo>
                  <a:cubicBezTo>
                    <a:pt x="23881" y="413563"/>
                    <a:pt x="27098" y="405128"/>
                    <a:pt x="29584" y="397669"/>
                  </a:cubicBezTo>
                  <a:cubicBezTo>
                    <a:pt x="30864" y="393829"/>
                    <a:pt x="31172" y="389732"/>
                    <a:pt x="31966" y="385763"/>
                  </a:cubicBezTo>
                  <a:cubicBezTo>
                    <a:pt x="31172" y="373063"/>
                    <a:pt x="30850" y="360325"/>
                    <a:pt x="29584" y="347663"/>
                  </a:cubicBezTo>
                  <a:cubicBezTo>
                    <a:pt x="29258" y="344407"/>
                    <a:pt x="27445" y="341402"/>
                    <a:pt x="27203" y="338138"/>
                  </a:cubicBezTo>
                  <a:cubicBezTo>
                    <a:pt x="25853" y="319914"/>
                    <a:pt x="26223" y="301589"/>
                    <a:pt x="24822" y="283369"/>
                  </a:cubicBezTo>
                  <a:cubicBezTo>
                    <a:pt x="24630" y="280866"/>
                    <a:pt x="23131" y="278639"/>
                    <a:pt x="22441" y="276225"/>
                  </a:cubicBezTo>
                  <a:cubicBezTo>
                    <a:pt x="21542" y="273078"/>
                    <a:pt x="20853" y="269875"/>
                    <a:pt x="20059" y="266700"/>
                  </a:cubicBezTo>
                  <a:cubicBezTo>
                    <a:pt x="19265" y="252413"/>
                    <a:pt x="19453" y="238037"/>
                    <a:pt x="17678" y="223838"/>
                  </a:cubicBezTo>
                  <a:cubicBezTo>
                    <a:pt x="17055" y="218857"/>
                    <a:pt x="14504" y="214313"/>
                    <a:pt x="12916" y="209550"/>
                  </a:cubicBezTo>
                  <a:lnTo>
                    <a:pt x="10534" y="202407"/>
                  </a:lnTo>
                  <a:cubicBezTo>
                    <a:pt x="11328" y="195263"/>
                    <a:pt x="11899" y="188091"/>
                    <a:pt x="12916" y="180975"/>
                  </a:cubicBezTo>
                  <a:cubicBezTo>
                    <a:pt x="13488" y="176968"/>
                    <a:pt x="14573" y="173051"/>
                    <a:pt x="15297" y="169069"/>
                  </a:cubicBezTo>
                  <a:cubicBezTo>
                    <a:pt x="16161" y="164319"/>
                    <a:pt x="16884" y="159544"/>
                    <a:pt x="17678" y="154782"/>
                  </a:cubicBezTo>
                  <a:cubicBezTo>
                    <a:pt x="16884" y="131763"/>
                    <a:pt x="16734" y="108713"/>
                    <a:pt x="15297" y="85725"/>
                  </a:cubicBezTo>
                  <a:cubicBezTo>
                    <a:pt x="15140" y="83220"/>
                    <a:pt x="13606" y="80995"/>
                    <a:pt x="12916" y="78582"/>
                  </a:cubicBezTo>
                  <a:cubicBezTo>
                    <a:pt x="5715" y="53381"/>
                    <a:pt x="17093" y="88737"/>
                    <a:pt x="5772" y="54769"/>
                  </a:cubicBezTo>
                  <a:cubicBezTo>
                    <a:pt x="0" y="37449"/>
                    <a:pt x="5772" y="18256"/>
                    <a:pt x="5772" y="0"/>
                  </a:cubicBezTo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Picture 65" descr="AG00386_">
            <a:hlinkClick r:id="" action="ppaction://noaction">
              <a:snd r:embed="rId3" name="laser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0" y="2377660"/>
            <a:ext cx="1928794" cy="904656"/>
          </a:xfrm>
          <a:prstGeom prst="rect">
            <a:avLst/>
          </a:prstGeom>
          <a:noFill/>
        </p:spPr>
      </p:pic>
      <p:pic>
        <p:nvPicPr>
          <p:cNvPr id="11" name="Picture 9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992" y="3714752"/>
            <a:ext cx="720000" cy="720000"/>
          </a:xfrm>
          <a:prstGeom prst="rect">
            <a:avLst/>
          </a:prstGeom>
        </p:spPr>
      </p:pic>
      <p:grpSp>
        <p:nvGrpSpPr>
          <p:cNvPr id="12" name="Group 44"/>
          <p:cNvGrpSpPr/>
          <p:nvPr/>
        </p:nvGrpSpPr>
        <p:grpSpPr>
          <a:xfrm rot="7823472">
            <a:off x="1435300" y="4341849"/>
            <a:ext cx="3479258" cy="312091"/>
            <a:chOff x="1071538" y="2310819"/>
            <a:chExt cx="3479258" cy="31209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71538" y="2310819"/>
              <a:ext cx="3479258" cy="46611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71538" y="2571744"/>
              <a:ext cx="3334776" cy="51166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>
              <a:off x="111001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>
              <a:off x="125289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139576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53864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68151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182439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196727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211014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225302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239589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5400000">
              <a:off x="253877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5400000">
              <a:off x="268165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282452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296740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5400000">
              <a:off x="311027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325315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339603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5400000">
              <a:off x="3538906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>
              <a:off x="3681782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5400000">
              <a:off x="3824658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3967534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5400000">
              <a:off x="4110410" y="2461830"/>
              <a:ext cx="234000" cy="2520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154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Пять обезьян были помещены в клетку, вверху которой висел банан (вне досягаемости).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В клетку была помещена лестница, обеспечивая доступ к банану.</a:t>
            </a:r>
          </a:p>
          <a:p>
            <a:pPr marL="285750" indent="-285750" eaLnBrk="1" hangingPunct="1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400" b="1" i="0" u="none" baseline="0" lang="ru-Ru">
                <a:latin typeface="+mn-lt"/>
              </a:rPr>
              <a:t>Каждый раз, когда обезьяна попыталась подняться по лестнице, </a:t>
            </a:r>
            <a:r>
              <a:rPr sz="1400" b="1" i="0" u="sng" baseline="0" lang="ru-Ru">
                <a:latin typeface="+mn-lt"/>
              </a:rPr>
              <a:t>все</a:t>
            </a:r>
            <a:r>
              <a:rPr sz="1400" b="1" i="0" u="none" baseline="0" lang="ru-Ru">
                <a:latin typeface="+mn-lt"/>
              </a:rPr>
              <a:t> обезьяны обрызгивались холодной водой</a:t>
            </a:r>
            <a:endParaRPr lang="ru-Ru" sz="1400" b="1" dirty="0">
              <a:latin typeface="+mn-lt"/>
            </a:endParaRPr>
          </a:p>
        </p:txBody>
      </p:sp>
      <p:pic>
        <p:nvPicPr>
          <p:cNvPr id="38" name="Picture 15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5072074"/>
            <a:ext cx="720000" cy="720000"/>
          </a:xfrm>
          <a:prstGeom prst="rect">
            <a:avLst/>
          </a:prstGeom>
        </p:spPr>
      </p:pic>
      <p:pic>
        <p:nvPicPr>
          <p:cNvPr id="39" name="Picture 16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143512"/>
            <a:ext cx="720000" cy="720000"/>
          </a:xfrm>
          <a:prstGeom prst="rect">
            <a:avLst/>
          </a:prstGeom>
        </p:spPr>
      </p:pic>
      <p:pic>
        <p:nvPicPr>
          <p:cNvPr id="40" name="Picture 17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636"/>
            <a:ext cx="720000" cy="720000"/>
          </a:xfrm>
          <a:prstGeom prst="rect">
            <a:avLst/>
          </a:prstGeom>
        </p:spPr>
      </p:pic>
      <p:pic>
        <p:nvPicPr>
          <p:cNvPr id="41" name="Picture 18" descr="monke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5214950"/>
            <a:ext cx="720000" cy="72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500034" y="5929330"/>
            <a:ext cx="5429288" cy="7143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85735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4310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42886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1461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0036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28611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57186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85762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14337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42912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14876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00628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86380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572132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57884" y="3357562"/>
            <a:ext cx="71438" cy="257176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857356" y="3286124"/>
            <a:ext cx="4071966" cy="714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00034" y="3286124"/>
            <a:ext cx="1357322" cy="264320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87"/>
          <p:cNvSpPr txBox="1"/>
          <p:nvPr/>
        </p:nvSpPr>
        <p:spPr>
          <a:xfrm rot="16200000">
            <a:off x="-999034" y="457087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sz="1100" b="0" i="0" u="none" baseline="0" lang="ru-Ru">
                <a:latin typeface="Calibri" pitchFamily="34" charset="0"/>
              </a:rPr>
              <a:t>Ссылка : Д-р Г. Харлоу</a:t>
            </a:r>
          </a:p>
          <a:p>
            <a:pPr algn="l" rtl="0"/>
            <a:r>
              <a:rPr sz="1100" b="0" i="0" u="none" baseline="0" lang="ru-Ru">
                <a:latin typeface="Calibri" pitchFamily="34" charset="0"/>
              </a:rPr>
              <a:t>Университет Висконсина - Мадисон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6215074" y="2928934"/>
            <a:ext cx="2714644" cy="928694"/>
          </a:xfrm>
          <a:prstGeom prst="rect">
            <a:avLst/>
          </a:prstGeom>
          <a:noFill/>
          <a:ln w="9525">
            <a:solidFill>
              <a:srgbClr val="E20031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eaLnBrk="0" latinLnBrk="0" hangingPunct="0" rtl="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Tx/>
              <a:tabLst/>
              <a:defRPr/>
            </a:pPr>
            <a:r>
              <a:rPr sz="1600" kern="0" b="1" i="0" u="none" baseline="0" lang="ru-Ru">
                <a:solidFill>
                  <a:srgbClr val="E20031"/>
                </a:solidFill>
                <a:latin typeface="Calibri" pitchFamily="34" charset="0"/>
              </a:rPr>
              <a:t>Обезьяны быстро научились держаться подальше от лестницы!</a:t>
            </a:r>
          </a:p>
        </p:txBody>
      </p:sp>
      <p:sp>
        <p:nvSpPr>
          <p:cNvPr id="62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b="0" i="0" u="none" baseline="0" lang="ru-Ru"/>
              <a:t>Общий пакет TCG 4.2 – Командная работа, отношения с руководством/EIA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1017</TotalTime>
  <Words>1147</Words>
  <Application>Microsoft Office PowerPoint</Application>
  <PresentationFormat>Affichage à l'écran (4:3)</PresentationFormat>
  <Paragraphs>165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fr_total_modele_rouge_fonce</vt:lpstr>
      <vt:lpstr>Travail en équipe, relation hiérarchie/eia</vt:lpstr>
      <vt:lpstr>LES OBJECTIFS DU MODULE</vt:lpstr>
      <vt:lpstr>FILM : La force du collectif</vt:lpstr>
      <vt:lpstr>Points forts du travail en équipe</vt:lpstr>
      <vt:lpstr>FILM : Conformité au groupe</vt:lpstr>
      <vt:lpstr>Facteurs d’influence</vt:lpstr>
      <vt:lpstr>workshop</vt:lpstr>
      <vt:lpstr>Les risques dus à l’effet de groupe</vt:lpstr>
      <vt:lpstr>Expérience de la banane</vt:lpstr>
      <vt:lpstr>Expérience de la banane</vt:lpstr>
      <vt:lpstr>Expérience de la banane</vt:lpstr>
      <vt:lpstr>Expérience de la banane</vt:lpstr>
      <vt:lpstr>Expérience de la banane</vt:lpstr>
      <vt:lpstr>Expérience de la banane</vt:lpstr>
      <vt:lpstr>RÉUNION DE LANCEMENT</vt:lpstr>
      <vt:lpstr>Ce qui est attendu du manager</vt:lpstr>
      <vt:lpstr>Ce qui est attendu de tous</vt:lpstr>
      <vt:lpstr>L’entretien individuel annuel et le H3SE</vt:lpstr>
      <vt:lpstr>EIA et performance H3SE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63</cp:revision>
  <dcterms:created xsi:type="dcterms:W3CDTF">2015-09-07T13:13:13Z</dcterms:created>
  <dcterms:modified xsi:type="dcterms:W3CDTF">2017-03-23T08:57:42Z</dcterms:modified>
</cp:coreProperties>
</file>