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4"/>
  </p:notesMasterIdLst>
  <p:handoutMasterIdLst>
    <p:handoutMasterId r:id="rId15"/>
  </p:handoutMasterIdLst>
  <p:sldIdLst>
    <p:sldId id="256" r:id="rId2"/>
    <p:sldId id="266" r:id="rId3"/>
    <p:sldId id="267" r:id="rId4"/>
    <p:sldId id="268" r:id="rId5"/>
    <p:sldId id="269" r:id="rId6"/>
    <p:sldId id="276" r:id="rId7"/>
    <p:sldId id="270" r:id="rId8"/>
    <p:sldId id="271" r:id="rId9"/>
    <p:sldId id="272" r:id="rId10"/>
    <p:sldId id="273" r:id="rId11"/>
    <p:sldId id="274" r:id="rId12"/>
    <p:sldId id="275" r:id="rId13"/>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 xmlns:p15="http://schemas.microsoft.com/office/powerpoint/2012/main">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76AF"/>
    <a:srgbClr val="133C75"/>
    <a:srgbClr val="BD2B0B"/>
    <a:srgbClr val="7ABFC0"/>
    <a:srgbClr val="CAEBEA"/>
    <a:srgbClr val="55DD61"/>
    <a:srgbClr val="3AAFC3"/>
    <a:srgbClr val="FFA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63" autoAdjust="0"/>
    <p:restoredTop sz="94692" autoAdjust="0"/>
  </p:normalViewPr>
  <p:slideViewPr>
    <p:cSldViewPr snapToObjects="1">
      <p:cViewPr>
        <p:scale>
          <a:sx n="75" d="100"/>
          <a:sy n="75" d="100"/>
        </p:scale>
        <p:origin x="-228" y="-354"/>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1" d="100"/>
          <a:sy n="81" d="100"/>
        </p:scale>
        <p:origin x="338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5B21E86-06EE-474E-97F4-5923EA1F4C95}" type="datetimeFigureOut">
              <a:rPr lang="fr-FR" altLang="fr-FR"/>
              <a:pPr/>
              <a:t>11/07/2017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5431E71-0FCC-A34C-B4AE-A5CFABADD9C5}" type="slidenum">
              <a:rPr lang="fr-FR" altLang="fr-FR"/>
              <a:pPr/>
              <a:t>‹N°›</a:t>
            </a:fld>
            <a:endParaRPr lang="fr-FR" altLang="fr-FR"/>
          </a:p>
        </p:txBody>
      </p:sp>
    </p:spTree>
    <p:extLst>
      <p:ext uri="{BB962C8B-B14F-4D97-AF65-F5344CB8AC3E}">
        <p14:creationId xmlns:p14="http://schemas.microsoft.com/office/powerpoint/2010/main" val="1889421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7C6D4F3A-7D4B-C741-9312-5720137D8935}" type="datetimeFigureOut">
              <a:rPr lang="fr-FR" altLang="fr-FR"/>
              <a:pPr/>
              <a:t>11/07/2017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0452A67-6C5B-254E-8E51-961EBCEC8394}" type="slidenum">
              <a:rPr lang="fr-FR" altLang="fr-FR"/>
              <a:pPr/>
              <a:t>‹N°›</a:t>
            </a:fld>
            <a:endParaRPr lang="fr-FR" altLang="fr-FR"/>
          </a:p>
        </p:txBody>
      </p:sp>
    </p:spTree>
    <p:extLst>
      <p:ext uri="{BB962C8B-B14F-4D97-AF65-F5344CB8AC3E}">
        <p14:creationId xmlns:p14="http://schemas.microsoft.com/office/powerpoint/2010/main" val="26536951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
          </a:p>
        </p:txBody>
      </p:sp>
      <p:sp>
        <p:nvSpPr>
          <p:cNvPr id="4" name="Espace réservé du numéro de diapositive 3"/>
          <p:cNvSpPr>
            <a:spLocks noGrp="1"/>
          </p:cNvSpPr>
          <p:nvPr>
            <p:ph type="sldNum" sz="quarter" idx="10"/>
          </p:nvPr>
        </p:nvSpPr>
        <p:spPr/>
        <p:txBody>
          <a:bodyPr/>
          <a:lstStyle/>
          <a:p>
            <a:pPr algn="r" rtl="1"/>
            <a:fld id="{80452A67-6C5B-254E-8E51-961EBCEC8394}" type="slidenum">
              <a:rPr/>
              <a:pPr/>
              <a:t>2</a:t>
            </a:fld>
            <a:endParaRPr lang="ar" altLang="fr-FR"/>
          </a:p>
        </p:txBody>
      </p:sp>
    </p:spTree>
    <p:extLst>
      <p:ext uri="{BB962C8B-B14F-4D97-AF65-F5344CB8AC3E}">
        <p14:creationId xmlns:p14="http://schemas.microsoft.com/office/powerpoint/2010/main" val="112082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4650"/>
            <a:ext cx="59785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p14="http://schemas.microsoft.com/office/powerpoint/2010/main" val="84508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6082A72C-907A-1F49-9E1B-FB91313C1A89}" type="slidenum">
              <a:rPr lang="fr-FR" altLang="fr-FR"/>
              <a:pPr/>
              <a:t>‹N°›</a:t>
            </a:fld>
            <a:endParaRPr lang="fr-FR" altLang="fr-FR"/>
          </a:p>
        </p:txBody>
      </p:sp>
    </p:spTree>
    <p:extLst>
      <p:ext uri="{BB962C8B-B14F-4D97-AF65-F5344CB8AC3E}">
        <p14:creationId xmlns:p14="http://schemas.microsoft.com/office/powerpoint/2010/main" val="166980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numéro de diapositive 3"/>
          <p:cNvSpPr>
            <a:spLocks noGrp="1"/>
          </p:cNvSpPr>
          <p:nvPr>
            <p:ph type="sldNum" sz="quarter" idx="14"/>
          </p:nvPr>
        </p:nvSpPr>
        <p:spPr/>
        <p:txBody>
          <a:bodyPr/>
          <a:lstStyle>
            <a:lvl1pPr>
              <a:defRPr/>
            </a:lvl1pPr>
          </a:lstStyle>
          <a:p>
            <a:fld id="{02164524-7C97-8945-A4B0-CAF166782E85}" type="slidenum">
              <a:rPr lang="fr-FR" altLang="fr-FR"/>
              <a:pPr/>
              <a:t>‹N°›</a:t>
            </a:fld>
            <a:endParaRPr lang="fr-FR" altLang="fr-FR"/>
          </a:p>
        </p:txBody>
      </p:sp>
      <p:sp>
        <p:nvSpPr>
          <p:cNvPr id="7"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Tree>
    <p:extLst>
      <p:ext uri="{BB962C8B-B14F-4D97-AF65-F5344CB8AC3E}">
        <p14:creationId xmlns:p14="http://schemas.microsoft.com/office/powerpoint/2010/main" val="210563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4EBE22A4-125D-644D-89C2-C406A352A50F}" type="slidenum">
              <a:rPr lang="fr-FR" altLang="fr-FR"/>
              <a:pPr/>
              <a:t>‹N°›</a:t>
            </a:fld>
            <a:endParaRPr lang="fr-FR" altLang="fr-FR"/>
          </a:p>
        </p:txBody>
      </p:sp>
    </p:spTree>
    <p:extLst>
      <p:ext uri="{BB962C8B-B14F-4D97-AF65-F5344CB8AC3E}">
        <p14:creationId xmlns:p14="http://schemas.microsoft.com/office/powerpoint/2010/main" val="99963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BDEFDC57-D556-614A-9DB5-981CF0580FAF}" type="slidenum">
              <a:rPr lang="fr-FR" altLang="fr-FR"/>
              <a:pPr/>
              <a:t>‹N°›</a:t>
            </a:fld>
            <a:endParaRPr lang="fr-FR" altLang="fr-FR"/>
          </a:p>
        </p:txBody>
      </p:sp>
    </p:spTree>
    <p:extLst>
      <p:ext uri="{BB962C8B-B14F-4D97-AF65-F5344CB8AC3E}">
        <p14:creationId xmlns:p14="http://schemas.microsoft.com/office/powerpoint/2010/main" val="111368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1D48E60-D482-C649-81EE-9C970FD34746}" type="slidenum">
              <a:rPr lang="fr-FR" altLang="fr-FR"/>
              <a:pPr/>
              <a:t>‹N°›</a:t>
            </a:fld>
            <a:endParaRPr lang="fr-FR" altLang="fr-FR"/>
          </a:p>
        </p:txBody>
      </p:sp>
    </p:spTree>
    <p:extLst>
      <p:ext uri="{BB962C8B-B14F-4D97-AF65-F5344CB8AC3E}">
        <p14:creationId xmlns:p14="http://schemas.microsoft.com/office/powerpoint/2010/main" val="17671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2FB604D-D9C3-6645-8187-1F35B9B27A83}" type="slidenum">
              <a:rPr lang="fr-FR" altLang="fr-FR"/>
              <a:pPr/>
              <a:t>‹N°›</a:t>
            </a:fld>
            <a:endParaRPr lang="fr-FR" altLang="fr-FR"/>
          </a:p>
        </p:txBody>
      </p:sp>
    </p:spTree>
    <p:extLst>
      <p:ext uri="{BB962C8B-B14F-4D97-AF65-F5344CB8AC3E}">
        <p14:creationId xmlns:p14="http://schemas.microsoft.com/office/powerpoint/2010/main" val="5086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50FD7B0-AA3C-0C4A-AC7F-1CD5E3135EE7}" type="slidenum">
              <a:rPr lang="fr-FR" altLang="fr-FR"/>
              <a:pPr/>
              <a:t>‹N°›</a:t>
            </a:fld>
            <a:endParaRPr lang="fr-FR" altLang="fr-FR"/>
          </a:p>
        </p:txBody>
      </p:sp>
    </p:spTree>
    <p:extLst>
      <p:ext uri="{BB962C8B-B14F-4D97-AF65-F5344CB8AC3E}">
        <p14:creationId xmlns:p14="http://schemas.microsoft.com/office/powerpoint/2010/main" val="25060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2DE65293-B7FB-4D4D-85BE-77E2A57E09E3}" type="slidenum">
              <a:rPr lang="fr-FR" altLang="fr-FR"/>
              <a:pPr/>
              <a:t>‹N°›</a:t>
            </a:fld>
            <a:endParaRPr lang="fr-FR" altLang="fr-FR"/>
          </a:p>
        </p:txBody>
      </p:sp>
    </p:spTree>
    <p:extLst>
      <p:ext uri="{BB962C8B-B14F-4D97-AF65-F5344CB8AC3E}">
        <p14:creationId xmlns:p14="http://schemas.microsoft.com/office/powerpoint/2010/main" val="72831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29B0EA38-C34A-6248-BF0F-2D26C5354A38}" type="slidenum">
              <a:rPr lang="fr-FR" altLang="fr-FR"/>
              <a:pPr/>
              <a:t>‹N°›</a:t>
            </a:fld>
            <a:endParaRPr lang="fr-FR" altLang="fr-FR"/>
          </a:p>
        </p:txBody>
      </p:sp>
    </p:spTree>
    <p:extLst>
      <p:ext uri="{BB962C8B-B14F-4D97-AF65-F5344CB8AC3E}">
        <p14:creationId xmlns:p14="http://schemas.microsoft.com/office/powerpoint/2010/main" val="15457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5C7BD7A6-31B9-0D41-921F-8AA046391265}"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eaLnBrk="1" hangingPunct="1"/>
            <a:endParaRPr lang="ar" altLang="fr-FR"/>
          </a:p>
        </p:txBody>
      </p:sp>
      <p:sp>
        <p:nvSpPr>
          <p:cNvPr id="3" name="Titre 2"/>
          <p:cNvSpPr>
            <a:spLocks noGrp="1"/>
          </p:cNvSpPr>
          <p:nvPr>
            <p:ph type="title"/>
          </p:nvPr>
        </p:nvSpPr>
        <p:spPr>
          <a:xfrm>
            <a:off x="1187450" y="2106613"/>
            <a:ext cx="7277100" cy="1487487"/>
          </a:xfrm>
        </p:spPr>
        <p:txBody>
          <a:bodyPr/>
          <a:lstStyle/>
          <a:p>
            <a:pPr algn="r" rtl="1" eaLnBrk="1" fontAlgn="auto" hangingPunct="1">
              <a:spcAft>
                <a:spcPts val="0"/>
              </a:spcAft>
              <a:defRPr/>
            </a:pPr>
            <a:r>
              <a:rPr lang="ar" b="1" i="0" u="none" baseline="0">
                <a:ea typeface="+mj-ea"/>
              </a:rPr>
              <a:t>علاقات المقاولين - المثالية</a:t>
            </a:r>
            <a:endParaRPr lang="ar"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pPr algn="r" rtl="1" eaLnBrk="1" hangingPunct="1"/>
            <a:r>
              <a:rPr lang="ar" b="0" i="0" u="none" baseline="0" dirty="0" smtClean="0">
                <a:cs typeface="Arial" charset="0"/>
              </a:rPr>
              <a:t>مجموعة دمج الصحة والسلامة والأمن والمجتمع والبيئة (</a:t>
            </a:r>
            <a:r>
              <a:rPr lang="fr-FR" altLang="fr-FR" dirty="0">
                <a:cs typeface="Arial" pitchFamily="34" charset="0"/>
              </a:rPr>
              <a:t>H3SE</a:t>
            </a:r>
            <a:r>
              <a:rPr lang="ar" b="0" i="0" u="none" baseline="0" dirty="0" smtClean="0">
                <a:cs typeface="Arial" charset="0"/>
              </a:rPr>
              <a:t>)</a:t>
            </a:r>
          </a:p>
          <a:p>
            <a:pPr algn="r" rtl="1" eaLnBrk="1" hangingPunct="1"/>
            <a:r>
              <a:rPr lang="ar" b="0" i="0" u="none" baseline="0" dirty="0" smtClean="0">
                <a:cs typeface="Arial" charset="0"/>
              </a:rPr>
              <a:t>وحدة </a:t>
            </a:r>
            <a:r>
              <a:rPr lang="ar" b="0" i="0" u="none" baseline="0" dirty="0">
                <a:cs typeface="Arial" charset="0"/>
              </a:rPr>
              <a:t>المناهج الدراسية الأساسية العامة 4.3</a:t>
            </a:r>
            <a:endParaRPr lang="ar" altLang="fr-FR"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dirty="0"/>
              <a:t>أداء الصحة والسلامة والأمن والمجتمع والبيئة </a:t>
            </a:r>
            <a:r>
              <a:rPr lang="ar" b="1" i="0" u="none" baseline="0" dirty="0" smtClean="0"/>
              <a:t>(</a:t>
            </a:r>
            <a:r>
              <a:rPr lang="fr-FR" altLang="fr-FR" dirty="0">
                <a:cs typeface="Arial" pitchFamily="34" charset="0"/>
              </a:rPr>
              <a:t>H3SE</a:t>
            </a:r>
            <a:r>
              <a:rPr lang="ar" b="1" i="0" u="none" baseline="0" dirty="0" smtClean="0"/>
              <a:t>) </a:t>
            </a:r>
            <a:r>
              <a:rPr lang="ar" b="1" i="0" u="none" baseline="0" dirty="0"/>
              <a:t>في توتال "Total" + المقاولون</a:t>
            </a:r>
            <a:endParaRPr lang="ar" dirty="0"/>
          </a:p>
        </p:txBody>
      </p:sp>
      <p:sp>
        <p:nvSpPr>
          <p:cNvPr id="3" name="Espace réservé du texte 2"/>
          <p:cNvSpPr>
            <a:spLocks noGrp="1"/>
          </p:cNvSpPr>
          <p:nvPr>
            <p:ph type="body" sz="quarter" idx="12"/>
          </p:nvPr>
        </p:nvSpPr>
        <p:spPr/>
        <p:txBody>
          <a:bodyPr/>
          <a:lstStyle/>
          <a:p>
            <a:pPr marL="0" indent="0" algn="r" rtl="1">
              <a:buNone/>
            </a:pPr>
            <a:endParaRPr lang="ar" dirty="0" smtClean="0"/>
          </a:p>
          <a:p>
            <a:pPr marL="0" indent="0" algn="r" rtl="1">
              <a:buNone/>
            </a:pPr>
            <a:r>
              <a:rPr lang="ar" b="0" i="0" u="none" baseline="0"/>
              <a:t>في حالة حدوث واقعة / حادث، بالإضافة إلى العواقب الوخيمة / الكارثية:</a:t>
            </a:r>
          </a:p>
          <a:p>
            <a:endParaRPr lang="ar" dirty="0" smtClean="0"/>
          </a:p>
          <a:p>
            <a:pPr algn="r" rtl="1"/>
            <a:r>
              <a:rPr lang="ar" b="0" i="0" u="none" baseline="0"/>
              <a:t>سوف يتم إدراج الأحداث في نطاق توتال "Total".</a:t>
            </a:r>
          </a:p>
          <a:p>
            <a:pPr algn="r" rtl="1"/>
            <a:r>
              <a:rPr lang="ar" b="0" i="0" u="none" baseline="0"/>
              <a:t>سوف تكون نتائج توتال "Total" أسوأ من النتائج الإضافية الأخرى.</a:t>
            </a:r>
          </a:p>
          <a:p>
            <a:pPr algn="r" rtl="1"/>
            <a:r>
              <a:rPr lang="ar" b="0" i="0" u="none" baseline="0"/>
              <a:t>يمكن إعادة النظر في إمكانية قبول توتال "Total".</a:t>
            </a:r>
          </a:p>
          <a:p>
            <a:pPr marL="0" indent="0" algn="r" rtl="1">
              <a:buNone/>
            </a:pPr>
            <a:endParaRPr lang="ar" dirty="0" smtClean="0"/>
          </a:p>
          <a:p>
            <a:pPr marL="0" indent="0" algn="r" rtl="1">
              <a:buNone/>
            </a:pPr>
            <a:endParaRPr lang="ar"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10</a:t>
            </a:fld>
            <a:endParaRPr lang="ar" altLang="fr-FR"/>
          </a:p>
        </p:txBody>
      </p:sp>
      <p:sp>
        <p:nvSpPr>
          <p:cNvPr id="6" name="Rectangle 8"/>
          <p:cNvSpPr>
            <a:spLocks noChangeArrowheads="1"/>
          </p:cNvSpPr>
          <p:nvPr/>
        </p:nvSpPr>
        <p:spPr bwMode="auto">
          <a:xfrm>
            <a:off x="755576" y="4221088"/>
            <a:ext cx="7128792" cy="1169551"/>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1" eaLnBrk="1" hangingPunct="1">
              <a:spcBef>
                <a:spcPts val="0"/>
              </a:spcBef>
              <a:spcAft>
                <a:spcPts val="0"/>
              </a:spcAft>
              <a:buFont typeface="Lucida Grande"/>
              <a:buNone/>
            </a:pPr>
            <a:endParaRPr lang="ar" altLang="fr-FR" sz="800" b="1" dirty="0" smtClean="0">
              <a:solidFill>
                <a:srgbClr val="A90025"/>
              </a:solidFill>
            </a:endParaRPr>
          </a:p>
          <a:p>
            <a:pPr algn="ctr" rtl="1" eaLnBrk="1" hangingPunct="1">
              <a:spcBef>
                <a:spcPts val="0"/>
              </a:spcBef>
              <a:spcAft>
                <a:spcPts val="0"/>
              </a:spcAft>
              <a:buFont typeface="Lucida Grande"/>
              <a:buNone/>
            </a:pPr>
            <a:r>
              <a:rPr lang="ar" sz="2000" b="1" i="0" u="none" baseline="0">
                <a:solidFill>
                  <a:srgbClr val="A90025"/>
                </a:solidFill>
              </a:rPr>
              <a:t>تم ربط معدلات أداء توتال "Total" / المقاولين، ومن الضروري تأكيد توتال "Total" على فهم المقاولين لتوقعات الصحة والسلامة والبيئة HSE وامتثالهم لها.</a:t>
            </a:r>
          </a:p>
          <a:p>
            <a:pPr algn="ctr" rtl="1" eaLnBrk="1" hangingPunct="1">
              <a:spcBef>
                <a:spcPts val="0"/>
              </a:spcBef>
              <a:spcAft>
                <a:spcPts val="0"/>
              </a:spcAft>
              <a:buFont typeface="Lucida Grande"/>
              <a:buNone/>
            </a:pPr>
            <a:endParaRPr lang="ar" altLang="fr-FR" sz="800" b="1" dirty="0">
              <a:solidFill>
                <a:srgbClr val="A90025"/>
              </a:solidFill>
            </a:endParaRPr>
          </a:p>
        </p:txBody>
      </p:sp>
      <p:sp>
        <p:nvSpPr>
          <p:cNvPr id="7"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70457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الدور الذي ينبغي القيام به نحو المقاولين</a:t>
            </a:r>
            <a:endParaRPr lang="ar" dirty="0"/>
          </a:p>
        </p:txBody>
      </p:sp>
      <p:sp>
        <p:nvSpPr>
          <p:cNvPr id="3" name="Espace réservé du texte 2"/>
          <p:cNvSpPr>
            <a:spLocks noGrp="1"/>
          </p:cNvSpPr>
          <p:nvPr>
            <p:ph type="body" sz="quarter" idx="12"/>
          </p:nvPr>
        </p:nvSpPr>
        <p:spPr/>
        <p:txBody>
          <a:bodyPr/>
          <a:lstStyle/>
          <a:p>
            <a:pPr marL="0" lvl="0" indent="0" algn="r" rtl="1">
              <a:buNone/>
            </a:pPr>
            <a:endParaRPr lang="ar" dirty="0" smtClean="0"/>
          </a:p>
          <a:p>
            <a:pPr marL="0" lvl="0" indent="0" algn="r" rtl="1">
              <a:buNone/>
            </a:pPr>
            <a:r>
              <a:rPr lang="ar" b="0" i="0" u="none" baseline="0"/>
              <a:t>كل فرد لديه واجب ينبغي القيام به تجاه المقاولين المتواصل معهم:</a:t>
            </a:r>
          </a:p>
          <a:p>
            <a:pPr marL="0" lvl="0" indent="0" algn="r" rtl="1">
              <a:buNone/>
            </a:pPr>
            <a:endParaRPr lang="ar" dirty="0" smtClean="0"/>
          </a:p>
          <a:p>
            <a:pPr lvl="0" algn="r" rtl="1"/>
            <a:r>
              <a:rPr lang="ar" b="0" i="0" u="none" baseline="0"/>
              <a:t>الاستماع إلى الصعوبات المحتملة بشأن الصحة والسلامة والبيئة "HSE".</a:t>
            </a:r>
          </a:p>
          <a:p>
            <a:pPr lvl="0" algn="r" rtl="1"/>
            <a:r>
              <a:rPr lang="ar" b="0" i="0" u="none" baseline="0"/>
              <a:t>تجميع المقترحات</a:t>
            </a:r>
          </a:p>
          <a:p>
            <a:pPr lvl="0" algn="r" rtl="1"/>
            <a:r>
              <a:rPr lang="ar" b="0" i="0" u="none" baseline="0"/>
              <a:t>الأخذ بزمام المبادرة فيما يتعلق بالصحة والسلامة والبيئة "HSE". استخدام مُعدات الحماية الشخصية والالتزام بالقواعد.</a:t>
            </a:r>
          </a:p>
          <a:p>
            <a:pPr lvl="0" algn="r" rtl="1"/>
            <a:r>
              <a:rPr lang="ar" b="0" i="0" u="none" baseline="0"/>
              <a:t>المعرفة بمحتوى العقود وبما هو متوقع في شأن الصحة والسلامة والبيئة "HSE".</a:t>
            </a:r>
          </a:p>
          <a:p>
            <a:pPr lvl="0" algn="r" rtl="1"/>
            <a:r>
              <a:rPr lang="ar" b="0" i="0" u="none" baseline="0"/>
              <a:t>الاعتراف بمعدلات الأداء (سلبًا وإيجابًا).</a:t>
            </a:r>
          </a:p>
          <a:p>
            <a:pPr algn="r" rtl="1"/>
            <a:r>
              <a:rPr lang="ar" b="0" i="0" u="none" baseline="0"/>
              <a:t>المراجعة المشتركة</a:t>
            </a:r>
          </a:p>
          <a:p>
            <a:pPr algn="r" rtl="1"/>
            <a:r>
              <a:rPr lang="ar" b="0" i="0" u="none" baseline="0"/>
              <a:t>…</a:t>
            </a:r>
            <a:endParaRPr lang="ar"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11</a:t>
            </a:fld>
            <a:endParaRPr lang="ar" altLang="fr-FR"/>
          </a:p>
        </p:txBody>
      </p:sp>
      <p:sp>
        <p:nvSpPr>
          <p:cNvPr id="6"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94129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وبالنسبة لك؟</a:t>
            </a:r>
            <a:r>
              <a:rPr lang="ar"/>
              <a:t/>
            </a:r>
            <a:br>
              <a:rPr lang="ar"/>
            </a:br>
            <a:endParaRPr lang="ar" dirty="0"/>
          </a:p>
        </p:txBody>
      </p:sp>
      <p:sp>
        <p:nvSpPr>
          <p:cNvPr id="3" name="Espace réservé du texte 2"/>
          <p:cNvSpPr>
            <a:spLocks noGrp="1"/>
          </p:cNvSpPr>
          <p:nvPr>
            <p:ph type="body" sz="quarter" idx="12"/>
          </p:nvPr>
        </p:nvSpPr>
        <p:spPr/>
        <p:txBody>
          <a:bodyPr/>
          <a:lstStyle/>
          <a:p>
            <a:endParaRPr lang="ar" dirty="0" smtClean="0"/>
          </a:p>
          <a:p>
            <a:endParaRPr lang="ar" dirty="0"/>
          </a:p>
          <a:p>
            <a:endParaRPr lang="ar" dirty="0" smtClean="0"/>
          </a:p>
          <a:p>
            <a:pPr algn="r" rtl="1"/>
            <a:r>
              <a:rPr lang="ar" b="0" i="0" u="none" baseline="0"/>
              <a:t>ما النقاط التي تستخلصها في النهاية؟</a:t>
            </a:r>
          </a:p>
          <a:p>
            <a:endParaRPr lang="ar" dirty="0" smtClean="0"/>
          </a:p>
          <a:p>
            <a:endParaRPr lang="ar" dirty="0"/>
          </a:p>
          <a:p>
            <a:pPr algn="r" rtl="1"/>
            <a:r>
              <a:rPr lang="ar" b="0" i="0" u="none" baseline="0"/>
              <a:t>ما الوسائل التي تقوم بوضعها بشكل فردي لتسهيل التزام المقاولين؟</a:t>
            </a:r>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12</a:t>
            </a:fld>
            <a:endParaRPr lang="ar" altLang="fr-FR"/>
          </a:p>
        </p:txBody>
      </p:sp>
      <p:sp>
        <p:nvSpPr>
          <p:cNvPr id="6"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18413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lgn="l" rtl="1"/>
            <a:fld id="{02164524-7C97-8945-A4B0-CAF166782E85}" type="slidenum">
              <a:rPr/>
              <a:pPr/>
              <a:t>2</a:t>
            </a:fld>
            <a:endParaRPr lang="ar" altLang="fr-FR"/>
          </a:p>
        </p:txBody>
      </p:sp>
      <p:sp>
        <p:nvSpPr>
          <p:cNvPr id="5" name="Espace réservé du pied de page 4"/>
          <p:cNvSpPr>
            <a:spLocks noGrp="1"/>
          </p:cNvSpPr>
          <p:nvPr>
            <p:ph type="ftr" sz="quarter" idx="3"/>
          </p:nvPr>
        </p:nvSpPr>
        <p:spPr>
          <a:xfrm>
            <a:off x="457200" y="6411913"/>
            <a:ext cx="5940000" cy="365125"/>
          </a:xfrm>
        </p:spPr>
        <p:txBody>
          <a:bodyPr/>
          <a:lstStyle/>
          <a:p>
            <a:pPr algn="r" rtl="1">
              <a:defRPr/>
            </a:pPr>
            <a:r>
              <a:rPr lang="ar" b="0" i="0" u="none" baseline="0" dirty="0"/>
              <a:t>مجموعة دمج الصحة والسلامة والأمن والمجتمع والبيئة </a:t>
            </a:r>
            <a:r>
              <a:rPr lang="ar" b="0" i="0" u="none" baseline="0" dirty="0" smtClean="0"/>
              <a:t>(</a:t>
            </a:r>
            <a:r>
              <a:rPr lang="fr-FR" altLang="fr-FR" dirty="0">
                <a:cs typeface="Arial" pitchFamily="34" charset="0"/>
              </a:rPr>
              <a:t>H3SE</a:t>
            </a:r>
            <a:r>
              <a:rPr lang="ar" b="0" i="0" u="none" baseline="0" dirty="0" smtClean="0"/>
              <a:t>) </a:t>
            </a:r>
            <a:r>
              <a:rPr lang="ar" b="0" i="0" u="none" baseline="0" dirty="0"/>
              <a:t>- المناهج الدراسية الأساسية العامة 4.3 - علاقات المقاولين - المثالية – الإصدار الثاني</a:t>
            </a:r>
            <a:endParaRPr lang="ar" altLang="fr-FR" dirty="0"/>
          </a:p>
        </p:txBody>
      </p:sp>
      <p:sp>
        <p:nvSpPr>
          <p:cNvPr id="6" name="Titre 1"/>
          <p:cNvSpPr>
            <a:spLocks noGrp="1"/>
          </p:cNvSpPr>
          <p:nvPr>
            <p:ph type="title"/>
          </p:nvPr>
        </p:nvSpPr>
        <p:spPr>
          <a:xfrm>
            <a:off x="457200" y="274638"/>
            <a:ext cx="8218488" cy="635000"/>
          </a:xfrm>
        </p:spPr>
        <p:txBody>
          <a:bodyPr/>
          <a:lstStyle/>
          <a:p>
            <a:pPr algn="r" rtl="1"/>
            <a:r>
              <a:rPr lang="ar" b="1" i="0" u="none" baseline="0"/>
              <a:t>أهداف الوحدة</a:t>
            </a:r>
            <a:endParaRPr lang="ar" dirty="0"/>
          </a:p>
        </p:txBody>
      </p:sp>
      <p:sp>
        <p:nvSpPr>
          <p:cNvPr id="7" name="Espace réservé du contenu 4"/>
          <p:cNvSpPr>
            <a:spLocks noGrp="1"/>
          </p:cNvSpPr>
          <p:nvPr>
            <p:ph type="body" sz="quarter" idx="12"/>
          </p:nvPr>
        </p:nvSpPr>
        <p:spPr>
          <a:xfrm>
            <a:off x="457200" y="1144422"/>
            <a:ext cx="8218488" cy="4876865"/>
          </a:xfrm>
        </p:spPr>
        <p:txBody>
          <a:bodyPr/>
          <a:lstStyle/>
          <a:p>
            <a:pPr marL="0" indent="0" algn="just" rtl="1" eaLnBrk="1" hangingPunct="1">
              <a:buFont typeface="Lucida Grande"/>
              <a:buNone/>
            </a:pPr>
            <a:r>
              <a:rPr lang="ar" b="1" i="0" u="none" baseline="0" dirty="0">
                <a:cs typeface="Arial" pitchFamily="34" charset="0"/>
              </a:rPr>
              <a:t>بعد الانتهاء من هذه الوحدة، سوف يكون بإمكانك:</a:t>
            </a:r>
            <a:endParaRPr lang="ar" altLang="fr-FR" dirty="0" smtClean="0">
              <a:cs typeface="Arial" pitchFamily="34" charset="0"/>
            </a:endParaRPr>
          </a:p>
          <a:p>
            <a:pPr lvl="0" algn="just" rtl="1"/>
            <a:endParaRPr lang="ar" sz="1800" dirty="0" smtClean="0"/>
          </a:p>
          <a:p>
            <a:pPr lvl="0" algn="just" rtl="1"/>
            <a:r>
              <a:rPr lang="ar" sz="1800" b="0" i="0" u="none" baseline="0" dirty="0"/>
              <a:t>معرفة دوافع المقاولين ومصالحهم، والتي دائما ما تكون غير متقاربة مع دوافع توتال "Total" ومصالحها (ثقافتهم الخاصة بالصحة والسلامة والبيئة "HSE"، والسياق التعاقدي، والعمل في شركات أخرى غير توتال).</a:t>
            </a:r>
          </a:p>
          <a:p>
            <a:pPr lvl="0" algn="just" rtl="1"/>
            <a:endParaRPr lang="ar" sz="1800" dirty="0" smtClean="0"/>
          </a:p>
          <a:p>
            <a:pPr lvl="0" algn="just" rtl="1"/>
            <a:r>
              <a:rPr lang="ar" sz="1800" b="0" i="0" u="none" baseline="0" dirty="0"/>
              <a:t>القدرة على تقديم شرح إلى المقاولين حول ماهية دوافع توتال "Total" ومصالحها من حيث الصحة والسلامة والأمن والمجتمع والبيئة </a:t>
            </a:r>
            <a:r>
              <a:rPr lang="ar" sz="1800" b="0" i="0" u="none" baseline="0" dirty="0" smtClean="0"/>
              <a:t>(</a:t>
            </a:r>
            <a:r>
              <a:rPr lang="fr-FR" altLang="fr-FR" sz="1800" dirty="0">
                <a:cs typeface="Arial" pitchFamily="34" charset="0"/>
              </a:rPr>
              <a:t>H3SE</a:t>
            </a:r>
            <a:r>
              <a:rPr lang="ar" sz="1800" b="0" i="0" u="none" baseline="0" dirty="0" smtClean="0"/>
              <a:t>).</a:t>
            </a:r>
            <a:endParaRPr lang="ar" sz="1800" dirty="0"/>
          </a:p>
          <a:p>
            <a:pPr lvl="0" algn="just" rtl="1"/>
            <a:endParaRPr lang="ar" sz="1800" dirty="0" smtClean="0"/>
          </a:p>
          <a:p>
            <a:pPr lvl="0" algn="just" rtl="1"/>
            <a:r>
              <a:rPr lang="ar" sz="1800" b="0" i="0" u="none" baseline="0" dirty="0"/>
              <a:t>معرفة المحاور الرئيسية التي تجعل المقاولين يتمسكون بثقافة الصحة والسلامة والأمن والمجتمع والبيئة </a:t>
            </a:r>
            <a:r>
              <a:rPr lang="ar" sz="1800" b="0" i="0" u="none" baseline="0" dirty="0" smtClean="0"/>
              <a:t>(</a:t>
            </a:r>
            <a:r>
              <a:rPr lang="fr-FR" altLang="fr-FR" sz="1800" dirty="0">
                <a:cs typeface="Arial" pitchFamily="34" charset="0"/>
              </a:rPr>
              <a:t>H3SE</a:t>
            </a:r>
            <a:r>
              <a:rPr lang="ar" sz="1800" b="0" i="0" u="none" baseline="0" dirty="0" smtClean="0"/>
              <a:t>) </a:t>
            </a:r>
            <a:r>
              <a:rPr lang="ar" sz="1800" b="0" i="0" u="none" baseline="0" dirty="0"/>
              <a:t>في توتال "Total".</a:t>
            </a:r>
            <a:endParaRPr lang="ar" sz="1800" dirty="0"/>
          </a:p>
          <a:p>
            <a:pPr algn="just" rtl="1"/>
            <a:endParaRPr lang="ar" sz="1800" dirty="0" smtClean="0"/>
          </a:p>
          <a:p>
            <a:pPr algn="just" rtl="1"/>
            <a:r>
              <a:rPr lang="ar" sz="1800" b="0" i="0" u="none" baseline="0" dirty="0"/>
              <a:t>فهم حقيقة أن المقاولين هم جزء من فريق العمل، وأنهم أيضا قادرون على المساهمة في الأفكار / الممارسات المثيرة للاهتمام. </a:t>
            </a:r>
            <a:endParaRPr lang="ar" altLang="fr-FR" sz="1800" i="1" dirty="0" smtClean="0">
              <a:cs typeface="Arial" pitchFamily="34" charset="0"/>
            </a:endParaRPr>
          </a:p>
        </p:txBody>
      </p:sp>
    </p:spTree>
    <p:extLst>
      <p:ext uri="{BB962C8B-B14F-4D97-AF65-F5344CB8AC3E}">
        <p14:creationId xmlns:p14="http://schemas.microsoft.com/office/powerpoint/2010/main" val="82034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أعمال المقاولين</a:t>
            </a:r>
            <a:endParaRPr lang="ar" dirty="0"/>
          </a:p>
        </p:txBody>
      </p:sp>
      <p:sp>
        <p:nvSpPr>
          <p:cNvPr id="3" name="Espace réservé du texte 2"/>
          <p:cNvSpPr>
            <a:spLocks noGrp="1"/>
          </p:cNvSpPr>
          <p:nvPr>
            <p:ph type="body" sz="quarter" idx="12"/>
          </p:nvPr>
        </p:nvSpPr>
        <p:spPr>
          <a:xfrm>
            <a:off x="457200" y="908720"/>
            <a:ext cx="8218800" cy="5400600"/>
          </a:xfrm>
        </p:spPr>
        <p:txBody>
          <a:bodyPr/>
          <a:lstStyle/>
          <a:p>
            <a:pPr marL="0" indent="0" algn="r" rtl="1">
              <a:buNone/>
            </a:pPr>
            <a:r>
              <a:rPr lang="ar" sz="1800" b="0" i="0" u="none" baseline="0"/>
              <a:t>تلجأ توتال "Total" إلى الاستعانة بمقاولين من أجل تنفيذ </a:t>
            </a:r>
            <a:r>
              <a:rPr lang="ar" sz="1800" b="1" i="0" u="none" baseline="0"/>
              <a:t>أعمالها</a:t>
            </a:r>
            <a:r>
              <a:rPr lang="ar" sz="1800" b="0" i="0" u="none" baseline="0"/>
              <a:t> التي لا تندرج تحت </a:t>
            </a:r>
            <a:r>
              <a:rPr lang="ar" sz="1800" b="1" i="0" u="none" baseline="0"/>
              <a:t> الأعمال الأساسية لتوتال "Total"</a:t>
            </a:r>
            <a:r>
              <a:rPr lang="ar" sz="1800" b="0" i="0" u="none" baseline="0"/>
              <a:t>:</a:t>
            </a:r>
          </a:p>
          <a:p>
            <a:pPr marL="0" indent="0" algn="r" rtl="1">
              <a:buNone/>
            </a:pPr>
            <a:r>
              <a:rPr lang="ar" sz="1800" b="0" i="1" u="none" baseline="0">
                <a:solidFill>
                  <a:srgbClr val="C00000"/>
                </a:solidFill>
              </a:rPr>
              <a:t>أمثلة من المقاولين النمطيين الذين يتواجدون في 3 فروع:</a:t>
            </a:r>
          </a:p>
          <a:p>
            <a:pPr algn="r" rtl="1"/>
            <a:r>
              <a:rPr lang="ar" sz="1800" b="0" i="0" u="none" baseline="0"/>
              <a:t>التموين</a:t>
            </a:r>
            <a:endParaRPr lang="ar" sz="1800" dirty="0"/>
          </a:p>
          <a:p>
            <a:pPr algn="r" rtl="1"/>
            <a:r>
              <a:rPr lang="ar" sz="1800" b="0" i="0" u="none" baseline="0"/>
              <a:t>الصيانة</a:t>
            </a:r>
          </a:p>
          <a:p>
            <a:pPr algn="r" rtl="1"/>
            <a:r>
              <a:rPr lang="ar" sz="1800" b="0" i="0" u="none" baseline="0"/>
              <a:t>الإنشاءات</a:t>
            </a:r>
          </a:p>
          <a:p>
            <a:pPr marL="0" indent="0" algn="r" rtl="1">
              <a:spcBef>
                <a:spcPts val="900"/>
              </a:spcBef>
              <a:buNone/>
            </a:pPr>
            <a:r>
              <a:rPr lang="ar" sz="1800" b="0" i="0" u="none" baseline="0"/>
              <a:t>نسبة ساعات العمل (OGP):</a:t>
            </a:r>
            <a:endParaRPr lang="ar" sz="1800"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3</a:t>
            </a:fld>
            <a:endParaRPr lang="ar" altLang="fr-FR"/>
          </a:p>
        </p:txBody>
      </p:sp>
      <p:pic>
        <p:nvPicPr>
          <p:cNvPr id="8" name="Image 7"/>
          <p:cNvPicPr/>
          <p:nvPr/>
        </p:nvPicPr>
        <p:blipFill rotWithShape="1">
          <a:blip r:embed="rId2"/>
          <a:srcRect l="7691" t="28722" r="10770" b="11773"/>
          <a:stretch/>
        </p:blipFill>
        <p:spPr>
          <a:xfrm>
            <a:off x="2195736" y="3429000"/>
            <a:ext cx="5082952" cy="2855572"/>
          </a:xfrm>
          <a:prstGeom prst="rect">
            <a:avLst/>
          </a:prstGeom>
        </p:spPr>
      </p:pic>
      <p:sp>
        <p:nvSpPr>
          <p:cNvPr id="7"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84159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بناء مدرسة</a:t>
            </a:r>
            <a:endParaRPr lang="ar" dirty="0"/>
          </a:p>
        </p:txBody>
      </p:sp>
      <p:sp>
        <p:nvSpPr>
          <p:cNvPr id="3" name="Espace réservé du texte 2"/>
          <p:cNvSpPr>
            <a:spLocks noGrp="1"/>
          </p:cNvSpPr>
          <p:nvPr>
            <p:ph type="body" sz="quarter" idx="12"/>
          </p:nvPr>
        </p:nvSpPr>
        <p:spPr/>
        <p:txBody>
          <a:bodyPr/>
          <a:lstStyle/>
          <a:p>
            <a:pPr marL="0" indent="0" algn="r" rtl="1">
              <a:buNone/>
            </a:pPr>
            <a:endParaRPr lang="ar" b="1" dirty="0" smtClean="0"/>
          </a:p>
          <a:p>
            <a:pPr marL="0" indent="0" algn="r" rtl="1">
              <a:buNone/>
            </a:pPr>
            <a:r>
              <a:rPr lang="ar" b="1" i="0" u="none" baseline="0" dirty="0"/>
              <a:t>الجهات المعنية:</a:t>
            </a:r>
          </a:p>
          <a:p>
            <a:pPr marL="0" indent="0" algn="r" rtl="1">
              <a:buNone/>
            </a:pPr>
            <a:endParaRPr lang="ar" b="1" dirty="0" smtClean="0"/>
          </a:p>
          <a:p>
            <a:pPr algn="r" rtl="1"/>
            <a:r>
              <a:rPr lang="ar" b="0" i="0" u="none" baseline="0" dirty="0"/>
              <a:t>مُنسق موقع العمل (إميل)</a:t>
            </a:r>
          </a:p>
          <a:p>
            <a:endParaRPr lang="ar" dirty="0"/>
          </a:p>
          <a:p>
            <a:pPr algn="r" rtl="1"/>
            <a:r>
              <a:rPr lang="ar" b="0" i="0" u="none" baseline="0" dirty="0"/>
              <a:t>شركة بناء كبيرة لبناء المشروعات الكبيرة</a:t>
            </a:r>
          </a:p>
          <a:p>
            <a:endParaRPr lang="ar" dirty="0"/>
          </a:p>
          <a:p>
            <a:pPr algn="r" rtl="1"/>
            <a:r>
              <a:rPr lang="ar" b="0" i="0" u="none" baseline="0" dirty="0"/>
              <a:t>حرفيين محليين لتنفيذ أعمال النجارة</a:t>
            </a:r>
          </a:p>
          <a:p>
            <a:endParaRPr lang="ar" dirty="0"/>
          </a:p>
          <a:p>
            <a:pPr marL="0" indent="0" algn="ctr" rtl="1">
              <a:buNone/>
            </a:pPr>
            <a:r>
              <a:rPr lang="ar" b="0" i="0" u="sng" baseline="0" dirty="0"/>
              <a:t>قُم بسرد أعمال الصحة والسلامة والأمن والمجتمع والبيئة </a:t>
            </a:r>
            <a:r>
              <a:rPr lang="ar" b="0" i="0" u="sng" baseline="0" dirty="0" smtClean="0"/>
              <a:t>(</a:t>
            </a:r>
            <a:r>
              <a:rPr lang="fr-FR" altLang="fr-FR" dirty="0">
                <a:cs typeface="Arial" pitchFamily="34" charset="0"/>
              </a:rPr>
              <a:t>H3SE</a:t>
            </a:r>
            <a:r>
              <a:rPr lang="ar" b="0" i="0" u="sng" baseline="0" dirty="0" smtClean="0"/>
              <a:t>) </a:t>
            </a:r>
            <a:r>
              <a:rPr lang="ar" b="0" i="0" u="sng" baseline="0" dirty="0"/>
              <a:t>لكل منهم</a:t>
            </a:r>
          </a:p>
          <a:p>
            <a:pPr marL="0" indent="0" algn="ctr" rtl="1">
              <a:buNone/>
            </a:pPr>
            <a:r>
              <a:rPr lang="ar" b="0" i="0" u="sng" baseline="0" dirty="0"/>
              <a:t>والاختلافات الخاصة بهم</a:t>
            </a:r>
            <a:endParaRPr lang="ar" u="sng"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4</a:t>
            </a:fld>
            <a:endParaRPr lang="ar" altLang="fr-FR"/>
          </a:p>
        </p:txBody>
      </p:sp>
      <p:sp>
        <p:nvSpPr>
          <p:cNvPr id="6"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954942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التحديات التي تواجه المقاولين</a:t>
            </a:r>
            <a:endParaRPr lang="ar" dirty="0"/>
          </a:p>
        </p:txBody>
      </p:sp>
      <p:sp>
        <p:nvSpPr>
          <p:cNvPr id="3" name="Espace réservé du texte 2"/>
          <p:cNvSpPr>
            <a:spLocks noGrp="1"/>
          </p:cNvSpPr>
          <p:nvPr>
            <p:ph type="body" sz="quarter" idx="12"/>
          </p:nvPr>
        </p:nvSpPr>
        <p:spPr>
          <a:xfrm>
            <a:off x="457200" y="908720"/>
            <a:ext cx="8218800" cy="5040311"/>
          </a:xfrm>
        </p:spPr>
        <p:txBody>
          <a:bodyPr/>
          <a:lstStyle/>
          <a:p>
            <a:pPr marL="0" indent="0" algn="just" rtl="1">
              <a:buNone/>
            </a:pPr>
            <a:r>
              <a:rPr lang="ar" b="1" i="0" u="none" baseline="0" dirty="0"/>
              <a:t>حجم الأعمال:</a:t>
            </a:r>
          </a:p>
          <a:p>
            <a:pPr algn="just" rtl="1"/>
            <a:r>
              <a:rPr lang="ar" sz="1800" b="0" i="0" u="none" baseline="0" dirty="0"/>
              <a:t>التي تتفاوت من الشركات الصغيرة والمتوسطة المحلية حتى المجموعات ذات الأحجام المتساوية أو الأكبر حجمًا من توتال "Total".</a:t>
            </a:r>
          </a:p>
          <a:p>
            <a:pPr marL="0" lvl="0" indent="0" algn="just" rtl="1">
              <a:buNone/>
            </a:pPr>
            <a:r>
              <a:rPr lang="ar" b="1" i="0" u="none" baseline="0" dirty="0"/>
              <a:t>السياقات المختلفة:</a:t>
            </a:r>
            <a:endParaRPr lang="ar" b="1" dirty="0"/>
          </a:p>
          <a:p>
            <a:pPr lvl="0" algn="just" rtl="1"/>
            <a:r>
              <a:rPr lang="ar" sz="1800" b="0" i="0" u="none" baseline="0" dirty="0"/>
              <a:t>في موقع إلى آخر، ومن عمل إلى آخر، ومن بلد إلى آخر.</a:t>
            </a:r>
          </a:p>
          <a:p>
            <a:pPr marL="0" lvl="0" indent="0" algn="just" rtl="1">
              <a:buNone/>
            </a:pPr>
            <a:r>
              <a:rPr lang="ar" b="1" i="0" u="none" baseline="0" dirty="0"/>
              <a:t>الإطارات المرجعية المختلفة:</a:t>
            </a:r>
            <a:endParaRPr lang="ar" b="1" dirty="0"/>
          </a:p>
          <a:p>
            <a:pPr algn="just" rtl="1"/>
            <a:r>
              <a:rPr lang="ar" sz="1800" b="0" i="0" u="none" baseline="0" dirty="0"/>
              <a:t>كثير من العملاء، وعادات مختلفة.</a:t>
            </a:r>
          </a:p>
          <a:p>
            <a:pPr marL="0" lvl="0" indent="0" algn="just" rtl="1">
              <a:buNone/>
            </a:pPr>
            <a:r>
              <a:rPr lang="ar" b="1" i="0" u="none" baseline="0" dirty="0"/>
              <a:t>التحديات التي تواجه المقاولين:</a:t>
            </a:r>
          </a:p>
          <a:p>
            <a:pPr algn="just" rtl="1"/>
            <a:r>
              <a:rPr lang="ar" sz="1800" b="0" i="0" u="none" baseline="0" dirty="0"/>
              <a:t>احترام العمل بموجب العقد (المهلة الزمنية)، الدعم المالي لأعمالهم، والحصول على عقود جديدة مع شركة توتال "Total"، والعمل مع عملاء آخرين باستخدام الإطار المرجعي لتوتال "Total"، وتوظيف الموظفين المحليين (التدريب / المهارات).</a:t>
            </a:r>
            <a:endParaRPr lang="ar" sz="1800" dirty="0"/>
          </a:p>
          <a:p>
            <a:pPr marL="0" indent="0" algn="just" rtl="1">
              <a:buNone/>
            </a:pPr>
            <a:r>
              <a:rPr lang="ar" b="1" i="0" u="none" baseline="0" dirty="0"/>
              <a:t>العواقب:</a:t>
            </a:r>
            <a:endParaRPr lang="ar" b="1" dirty="0"/>
          </a:p>
          <a:p>
            <a:pPr algn="just" rtl="1"/>
            <a:r>
              <a:rPr lang="ar" sz="1800" b="0" i="0" u="none" baseline="0" dirty="0"/>
              <a:t>الاتجاه فيما يتعلق بالتوقعات وحالة الجمود المتعلقة بجوانب الصحة والسلامة والأمن والمجتمع والبيئة </a:t>
            </a:r>
            <a:r>
              <a:rPr lang="ar" sz="1800" b="0" i="0" u="none" baseline="0" dirty="0" smtClean="0"/>
              <a:t>(</a:t>
            </a:r>
            <a:r>
              <a:rPr lang="fr-FR" altLang="fr-FR" sz="1800" dirty="0">
                <a:cs typeface="Arial" pitchFamily="34" charset="0"/>
              </a:rPr>
              <a:t>H3SE</a:t>
            </a:r>
            <a:r>
              <a:rPr lang="ar" sz="1800" b="0" i="0" u="none" baseline="0" dirty="0" smtClean="0"/>
              <a:t>)، </a:t>
            </a:r>
            <a:r>
              <a:rPr lang="ar" sz="1800" b="0" i="0" u="none" baseline="0" dirty="0"/>
              <a:t>وصعوبات في التكيف / احترام قواعد / ممارسات توتال "Total" ...</a:t>
            </a:r>
            <a:endParaRPr lang="ar" sz="1800"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5</a:t>
            </a:fld>
            <a:endParaRPr lang="ar" altLang="fr-FR"/>
          </a:p>
        </p:txBody>
      </p:sp>
      <p:sp>
        <p:nvSpPr>
          <p:cNvPr id="7"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35491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التحديات التي تواجه توتال "Total"</a:t>
            </a:r>
            <a:endParaRPr lang="ar" dirty="0"/>
          </a:p>
        </p:txBody>
      </p:sp>
      <p:sp>
        <p:nvSpPr>
          <p:cNvPr id="3" name="Espace réservé du texte 2"/>
          <p:cNvSpPr>
            <a:spLocks noGrp="1"/>
          </p:cNvSpPr>
          <p:nvPr>
            <p:ph type="body" sz="quarter" idx="12"/>
          </p:nvPr>
        </p:nvSpPr>
        <p:spPr>
          <a:xfrm>
            <a:off x="457200" y="908720"/>
            <a:ext cx="8218800" cy="5040311"/>
          </a:xfrm>
        </p:spPr>
        <p:txBody>
          <a:bodyPr/>
          <a:lstStyle/>
          <a:p>
            <a:pPr marL="0" lvl="0" indent="0" algn="just" rtl="1">
              <a:buNone/>
            </a:pPr>
            <a:endParaRPr lang="ar" b="1" dirty="0"/>
          </a:p>
          <a:p>
            <a:pPr algn="just" rtl="1"/>
            <a:r>
              <a:rPr lang="ar" b="0" i="0" u="none" baseline="0" dirty="0"/>
              <a:t>رؤية متوسطة / طويلة الأجل تجاه أصحاب المصلحة والمنافسين (البلدان المضيفة والمساهمين والموظفين والشركاء، إلخ...):</a:t>
            </a:r>
          </a:p>
          <a:p>
            <a:pPr lvl="1" algn="just" rtl="1"/>
            <a:r>
              <a:rPr lang="ar" b="0" i="0" u="none" baseline="0" dirty="0"/>
              <a:t>السمعة</a:t>
            </a:r>
          </a:p>
          <a:p>
            <a:pPr lvl="1" algn="just" rtl="1"/>
            <a:r>
              <a:rPr lang="ar" b="0" i="0" u="none" baseline="0" dirty="0"/>
              <a:t>الصورة</a:t>
            </a:r>
          </a:p>
          <a:p>
            <a:pPr lvl="1" algn="just" rtl="1"/>
            <a:r>
              <a:rPr lang="ar" b="0" i="0" u="none" baseline="0" dirty="0"/>
              <a:t>إمكانية القبول</a:t>
            </a:r>
          </a:p>
          <a:p>
            <a:pPr algn="just" rtl="1"/>
            <a:endParaRPr lang="ar" dirty="0" smtClean="0"/>
          </a:p>
          <a:p>
            <a:pPr algn="just" rtl="1"/>
            <a:r>
              <a:rPr lang="ar" b="0" i="0" u="none" baseline="0" dirty="0"/>
              <a:t>أداء الصحة والسلامة والأمن والمجتمع والبيئة </a:t>
            </a:r>
            <a:r>
              <a:rPr lang="ar" b="0" i="0" u="none" baseline="0" dirty="0" smtClean="0"/>
              <a:t>(</a:t>
            </a:r>
            <a:r>
              <a:rPr lang="fr-FR" altLang="fr-FR" dirty="0">
                <a:cs typeface="Arial" pitchFamily="34" charset="0"/>
              </a:rPr>
              <a:t>H3SE</a:t>
            </a:r>
            <a:r>
              <a:rPr lang="ar" b="0" i="0" u="none" baseline="0" dirty="0" smtClean="0"/>
              <a:t>) </a:t>
            </a:r>
            <a:r>
              <a:rPr lang="ar" b="0" i="0" u="none" baseline="0" dirty="0"/>
              <a:t>للمجموعة</a:t>
            </a:r>
          </a:p>
          <a:p>
            <a:pPr algn="just" rtl="1"/>
            <a:endParaRPr lang="ar" dirty="0" smtClean="0"/>
          </a:p>
          <a:p>
            <a:pPr algn="just" rtl="1"/>
            <a:r>
              <a:rPr lang="ar" b="0" i="0" u="none" baseline="0" dirty="0"/>
              <a:t>سلامة العمليات (المخاطر الرئيسية)</a:t>
            </a:r>
            <a:endParaRPr lang="ar"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6</a:t>
            </a:fld>
            <a:endParaRPr lang="ar" altLang="fr-FR"/>
          </a:p>
        </p:txBody>
      </p:sp>
      <p:sp>
        <p:nvSpPr>
          <p:cNvPr id="6"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340895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التحديات المشتركة</a:t>
            </a:r>
            <a:endParaRPr lang="ar" dirty="0"/>
          </a:p>
        </p:txBody>
      </p:sp>
      <p:sp>
        <p:nvSpPr>
          <p:cNvPr id="3" name="Espace réservé du texte 2"/>
          <p:cNvSpPr>
            <a:spLocks noGrp="1"/>
          </p:cNvSpPr>
          <p:nvPr>
            <p:ph type="body" sz="quarter" idx="12"/>
          </p:nvPr>
        </p:nvSpPr>
        <p:spPr/>
        <p:txBody>
          <a:bodyPr/>
          <a:lstStyle/>
          <a:p>
            <a:pPr marL="0" indent="0" algn="r" rtl="1">
              <a:buNone/>
            </a:pPr>
            <a:r>
              <a:rPr lang="ar" b="1" i="0" u="none" baseline="0"/>
              <a:t>ينبغي أن تسمح المعرفة المتبادلة بالتحديات التي تواجه كل طرف بالتلاقي حول الأهداف التالية:</a:t>
            </a:r>
          </a:p>
          <a:p>
            <a:endParaRPr lang="ar" dirty="0" smtClean="0"/>
          </a:p>
          <a:p>
            <a:pPr algn="r" rtl="1"/>
            <a:r>
              <a:rPr lang="ar" b="0" i="0" u="none" baseline="0"/>
              <a:t>تجنب وقوع أي حوادث.</a:t>
            </a:r>
          </a:p>
          <a:p>
            <a:pPr algn="r" rtl="1"/>
            <a:r>
              <a:rPr lang="ar" b="0" i="0" u="none" baseline="0"/>
              <a:t>تنفيذ الأعمال كما هو منصوص عليها في العقد.</a:t>
            </a:r>
          </a:p>
          <a:p>
            <a:pPr lvl="1" algn="r" rtl="1"/>
            <a:r>
              <a:rPr lang="ar" b="0" i="0" u="none" baseline="0"/>
              <a:t>التكلفة</a:t>
            </a:r>
          </a:p>
          <a:p>
            <a:pPr lvl="1" algn="r" rtl="1"/>
            <a:r>
              <a:rPr lang="ar" b="0" i="0" u="none" baseline="0"/>
              <a:t>الجودة</a:t>
            </a:r>
          </a:p>
          <a:p>
            <a:pPr lvl="1" algn="r" rtl="1"/>
            <a:r>
              <a:rPr lang="ar" b="0" i="0" u="none" baseline="0"/>
              <a:t>المهلة الزمنية</a:t>
            </a:r>
          </a:p>
          <a:p>
            <a:pPr algn="r" rtl="1"/>
            <a:r>
              <a:rPr lang="ar" b="0" i="0" u="none" baseline="0"/>
              <a:t>تبادل الممارسات العملية الجيدة</a:t>
            </a:r>
          </a:p>
          <a:p>
            <a:pPr algn="r" rtl="1"/>
            <a:r>
              <a:rPr lang="ar" b="0" i="0" u="none" baseline="0"/>
              <a:t>…</a:t>
            </a:r>
            <a:endParaRPr lang="ar" dirty="0"/>
          </a:p>
          <a:p>
            <a:pPr marL="0" indent="0" algn="r" rtl="1">
              <a:buNone/>
            </a:pPr>
            <a:endParaRPr lang="ar" dirty="0" smtClean="0"/>
          </a:p>
          <a:p>
            <a:pPr marL="0" indent="0" algn="ctr" rtl="1">
              <a:buNone/>
            </a:pPr>
            <a:r>
              <a:rPr lang="ar" b="0" i="0" u="none" baseline="0"/>
              <a:t> </a:t>
            </a:r>
            <a:endParaRPr lang="ar"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7</a:t>
            </a:fld>
            <a:endParaRPr lang="ar" altLang="fr-FR"/>
          </a:p>
        </p:txBody>
      </p:sp>
      <p:sp>
        <p:nvSpPr>
          <p:cNvPr id="6" name="Rectangle 8"/>
          <p:cNvSpPr>
            <a:spLocks noChangeArrowheads="1"/>
          </p:cNvSpPr>
          <p:nvPr/>
        </p:nvSpPr>
        <p:spPr bwMode="auto">
          <a:xfrm>
            <a:off x="1434096" y="5085184"/>
            <a:ext cx="6264696" cy="861774"/>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1" eaLnBrk="1" hangingPunct="1">
              <a:spcBef>
                <a:spcPts val="0"/>
              </a:spcBef>
              <a:spcAft>
                <a:spcPts val="0"/>
              </a:spcAft>
              <a:buFont typeface="Lucida Grande"/>
              <a:buNone/>
            </a:pPr>
            <a:endParaRPr lang="ar" altLang="fr-FR" sz="800" b="1" dirty="0" smtClean="0">
              <a:solidFill>
                <a:srgbClr val="A90025"/>
              </a:solidFill>
            </a:endParaRPr>
          </a:p>
          <a:p>
            <a:pPr marL="0" indent="0" algn="ctr" rtl="1">
              <a:buNone/>
            </a:pPr>
            <a:r>
              <a:rPr lang="ar" sz="2000" b="1" i="0" u="none" baseline="0">
                <a:solidFill>
                  <a:srgbClr val="A90025"/>
                </a:solidFill>
              </a:rPr>
              <a:t>الحاجة إلى علاقة شراكة:</a:t>
            </a:r>
            <a:endParaRPr lang="ar" sz="2000" b="1" dirty="0">
              <a:solidFill>
                <a:srgbClr val="A90025"/>
              </a:solidFill>
            </a:endParaRPr>
          </a:p>
          <a:p>
            <a:pPr marL="0" indent="0" algn="ctr" rtl="1">
              <a:buNone/>
            </a:pPr>
            <a:r>
              <a:rPr lang="ar" sz="2000" b="1" i="0" u="sng" baseline="0">
                <a:solidFill>
                  <a:srgbClr val="A90025"/>
                </a:solidFill>
              </a:rPr>
              <a:t>كل طرف يعتمد على الآخر.</a:t>
            </a:r>
          </a:p>
          <a:p>
            <a:pPr marL="0" indent="0" algn="ctr" rtl="1">
              <a:buNone/>
            </a:pPr>
            <a:endParaRPr lang="ar" altLang="fr-FR" sz="800" b="1" dirty="0">
              <a:solidFill>
                <a:srgbClr val="A90025"/>
              </a:solidFill>
            </a:endParaRPr>
          </a:p>
        </p:txBody>
      </p:sp>
      <p:sp>
        <p:nvSpPr>
          <p:cNvPr id="7" name="Espace réservé du pied de page 4"/>
          <p:cNvSpPr>
            <a:spLocks noGrp="1"/>
          </p:cNvSpPr>
          <p:nvPr>
            <p:ph type="ftr" sz="quarter" idx="3"/>
          </p:nvPr>
        </p:nvSpPr>
        <p:spPr>
          <a:xfrm>
            <a:off x="457200" y="6381328"/>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620775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 b="1" i="0" u="none" baseline="0"/>
              <a:t>التزام توتال "Total" تجاه المقاولين</a:t>
            </a:r>
            <a:endParaRPr lang="ar" dirty="0"/>
          </a:p>
        </p:txBody>
      </p:sp>
      <p:sp>
        <p:nvSpPr>
          <p:cNvPr id="3" name="Espace réservé du texte 2"/>
          <p:cNvSpPr>
            <a:spLocks noGrp="1"/>
          </p:cNvSpPr>
          <p:nvPr>
            <p:ph type="body" sz="quarter" idx="12"/>
          </p:nvPr>
        </p:nvSpPr>
        <p:spPr>
          <a:xfrm>
            <a:off x="457200" y="946636"/>
            <a:ext cx="8218800" cy="5362684"/>
          </a:xfrm>
        </p:spPr>
        <p:txBody>
          <a:bodyPr/>
          <a:lstStyle/>
          <a:p>
            <a:pPr algn="just" rtl="1"/>
            <a:r>
              <a:rPr lang="ar" b="1" i="0" u="none" baseline="0"/>
              <a:t>اللائحة</a:t>
            </a:r>
          </a:p>
          <a:p>
            <a:pPr marL="0" indent="0" algn="just" rtl="1">
              <a:buNone/>
            </a:pPr>
            <a:r>
              <a:rPr lang="ar" sz="1800" b="0" i="0" u="none" baseline="0"/>
              <a:t>"خلال اختيارها لشركائها الصناعيين والتجاريين، تفضل توتال Total قدرتهم على تطبيق سياسة مكافئة لسياستها فيما يخص السلامة والأمن والصحة والبيئة والجودة والمجتمع." </a:t>
            </a:r>
          </a:p>
          <a:p>
            <a:pPr algn="just" rtl="1"/>
            <a:endParaRPr lang="ar" dirty="0" smtClean="0"/>
          </a:p>
          <a:p>
            <a:pPr algn="just" rtl="1"/>
            <a:r>
              <a:rPr lang="ar" b="1" i="0" u="none" baseline="0"/>
              <a:t>مبدأ MAESTRO 5</a:t>
            </a:r>
            <a:r>
              <a:rPr lang="ar" b="1" i="0" u="none" baseline="0">
                <a:sym typeface="Wingdings"/>
              </a:rPr>
              <a:t> (</a:t>
            </a:r>
            <a:r>
              <a:rPr lang="ar" b="1" i="1" u="none" baseline="0">
                <a:solidFill>
                  <a:srgbClr val="C00000"/>
                </a:solidFill>
                <a:sym typeface="Wingdings"/>
              </a:rPr>
              <a:t>موردو السلع والخدمات</a:t>
            </a:r>
            <a:r>
              <a:rPr lang="ar" b="1" i="0" u="none" baseline="0">
                <a:sym typeface="Wingdings"/>
              </a:rPr>
              <a:t>)</a:t>
            </a:r>
          </a:p>
          <a:p>
            <a:pPr lvl="1" algn="just" rtl="1"/>
            <a:r>
              <a:rPr lang="ar" b="0" i="0" u="none" baseline="0"/>
              <a:t>"يتم تقييم موردي السلع والخدمات، واختيارهم مع مراعاة أدائهم فيما يخص الصحة والسلامة والبيئة "HSE"، وقدرتهم على الامتثال لسياسة الصحة والسلامة والبيئة "HSE" الخاص بالجهة وقدرتهم على السيطرة على المخاطر الكامنة في الأنشطة التي تشملها العقود". </a:t>
            </a:r>
          </a:p>
          <a:p>
            <a:pPr lvl="1" algn="just" rtl="1"/>
            <a:r>
              <a:rPr lang="ar" b="0" i="0" u="none" baseline="0"/>
              <a:t>"تم تحديد الالتزامات والمسؤوليات بصورة واضحة في العقود وتضمن الجهة الامتثال لهذه الأحكام خلال مدة العقد". </a:t>
            </a:r>
          </a:p>
          <a:p>
            <a:pPr algn="just" rtl="1"/>
            <a:endParaRPr lang="ar" b="1" dirty="0" smtClean="0"/>
          </a:p>
          <a:p>
            <a:pPr algn="just" rtl="1"/>
            <a:r>
              <a:rPr lang="ar" b="1" i="0" u="none" baseline="0"/>
              <a:t>قواعد الفرع</a:t>
            </a:r>
          </a:p>
          <a:p>
            <a:pPr lvl="1" algn="just" rtl="1"/>
            <a:r>
              <a:rPr lang="ar" b="0" i="0" u="none" baseline="0"/>
              <a:t>مثال: CR EP HSE 071 "إدارة الصحة والسلامة والبيئة HSE للمؤسسات في إطار العقد".</a:t>
            </a:r>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8</a:t>
            </a:fld>
            <a:endParaRPr lang="ar" altLang="fr-FR"/>
          </a:p>
        </p:txBody>
      </p:sp>
      <p:sp>
        <p:nvSpPr>
          <p:cNvPr id="6"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566685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55853" y="1343563"/>
            <a:ext cx="7432294" cy="4894215"/>
          </a:xfrm>
          <a:prstGeom prst="rect">
            <a:avLst/>
          </a:prstGeom>
          <a:noFill/>
          <a:ln w="9525">
            <a:noFill/>
            <a:miter lim="800000"/>
            <a:headEnd/>
            <a:tailEnd/>
          </a:ln>
          <a:effectLst/>
        </p:spPr>
      </p:pic>
      <p:sp>
        <p:nvSpPr>
          <p:cNvPr id="2" name="Titre 1"/>
          <p:cNvSpPr>
            <a:spLocks noGrp="1"/>
          </p:cNvSpPr>
          <p:nvPr>
            <p:ph type="title"/>
          </p:nvPr>
        </p:nvSpPr>
        <p:spPr/>
        <p:txBody>
          <a:bodyPr/>
          <a:lstStyle/>
          <a:p>
            <a:pPr algn="r" rtl="1"/>
            <a:r>
              <a:rPr lang="ar" b="1" i="0" u="none" baseline="0" dirty="0"/>
              <a:t>أداء الصحة والسلامة والأمن والمجتمع والبيئة </a:t>
            </a:r>
            <a:r>
              <a:rPr lang="ar" b="1" i="0" u="none" baseline="0" dirty="0" smtClean="0"/>
              <a:t>(</a:t>
            </a:r>
            <a:r>
              <a:rPr lang="fr-FR" altLang="fr-FR" dirty="0">
                <a:cs typeface="Arial" pitchFamily="34" charset="0"/>
              </a:rPr>
              <a:t>H3SE</a:t>
            </a:r>
            <a:r>
              <a:rPr lang="ar" b="1" i="0" u="none" baseline="0" dirty="0" smtClean="0"/>
              <a:t>) </a:t>
            </a:r>
            <a:r>
              <a:rPr lang="ar" b="1" i="0" u="none" baseline="0" dirty="0"/>
              <a:t>في توتال "Total" + المقاولون</a:t>
            </a:r>
            <a:endParaRPr lang="ar" dirty="0"/>
          </a:p>
        </p:txBody>
      </p:sp>
      <p:sp>
        <p:nvSpPr>
          <p:cNvPr id="3" name="Espace réservé du texte 2"/>
          <p:cNvSpPr>
            <a:spLocks noGrp="1"/>
          </p:cNvSpPr>
          <p:nvPr>
            <p:ph type="body" sz="quarter" idx="12"/>
          </p:nvPr>
        </p:nvSpPr>
        <p:spPr>
          <a:xfrm>
            <a:off x="457200" y="867125"/>
            <a:ext cx="6951435" cy="377014"/>
          </a:xfrm>
        </p:spPr>
        <p:txBody>
          <a:bodyPr/>
          <a:lstStyle/>
          <a:p>
            <a:pPr algn="r" rtl="1"/>
            <a:r>
              <a:rPr lang="ar" sz="1800" b="0" i="0" u="none" baseline="0"/>
              <a:t>مثال على التنقيب والإنتاج:</a:t>
            </a:r>
            <a:endParaRPr lang="ar" sz="1800" dirty="0"/>
          </a:p>
        </p:txBody>
      </p:sp>
      <p:sp>
        <p:nvSpPr>
          <p:cNvPr id="4" name="Espace réservé du numéro de diapositive 3"/>
          <p:cNvSpPr>
            <a:spLocks noGrp="1"/>
          </p:cNvSpPr>
          <p:nvPr>
            <p:ph type="sldNum" sz="quarter" idx="14"/>
          </p:nvPr>
        </p:nvSpPr>
        <p:spPr/>
        <p:txBody>
          <a:bodyPr/>
          <a:lstStyle/>
          <a:p>
            <a:pPr algn="l" rtl="1"/>
            <a:fld id="{02164524-7C97-8945-A4B0-CAF166782E85}" type="slidenum">
              <a:rPr/>
              <a:pPr/>
              <a:t>9</a:t>
            </a:fld>
            <a:endParaRPr lang="ar" altLang="fr-FR"/>
          </a:p>
        </p:txBody>
      </p:sp>
      <p:grpSp>
        <p:nvGrpSpPr>
          <p:cNvPr id="19" name="Groupe 18"/>
          <p:cNvGrpSpPr/>
          <p:nvPr/>
        </p:nvGrpSpPr>
        <p:grpSpPr>
          <a:xfrm>
            <a:off x="251520" y="1660372"/>
            <a:ext cx="2126798" cy="486467"/>
            <a:chOff x="252028" y="2270132"/>
            <a:chExt cx="2126798" cy="486467"/>
          </a:xfrm>
        </p:grpSpPr>
        <p:sp>
          <p:nvSpPr>
            <p:cNvPr id="12" name="Rectangle 11"/>
            <p:cNvSpPr/>
            <p:nvPr/>
          </p:nvSpPr>
          <p:spPr>
            <a:xfrm>
              <a:off x="252028" y="2270132"/>
              <a:ext cx="2126798" cy="486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 sz="1400"/>
            </a:p>
          </p:txBody>
        </p:sp>
        <p:sp>
          <p:nvSpPr>
            <p:cNvPr id="13" name="Titre 1"/>
            <p:cNvSpPr txBox="1">
              <a:spLocks/>
            </p:cNvSpPr>
            <p:nvPr/>
          </p:nvSpPr>
          <p:spPr>
            <a:xfrm>
              <a:off x="252028" y="2270132"/>
              <a:ext cx="2126798" cy="443850"/>
            </a:xfrm>
            <a:prstGeom prst="rect">
              <a:avLst/>
            </a:prstGeom>
          </p:spPr>
          <p:txBody>
            <a:bodyPr vert="horz" lIns="91440" tIns="45720" rIns="91440" bIns="45720" rtlCol="0" anchor="t">
              <a:noAutofit/>
            </a:bodyPr>
            <a:lst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a:lstStyle>
            <a:p>
              <a:pPr algn="ctr" defTabSz="1001713" rtl="1">
                <a:buClr>
                  <a:srgbClr val="FA3805"/>
                </a:buClr>
              </a:pPr>
              <a:r>
                <a:rPr lang="ar" sz="1200" b="1" i="0" u="none" baseline="0">
                  <a:solidFill>
                    <a:schemeClr val="bg1"/>
                  </a:solidFill>
                </a:rPr>
                <a:t>ساعات العمل بالنسبة للتنقيب والإنتاج</a:t>
              </a:r>
              <a:endParaRPr lang="ar" sz="1200" dirty="0">
                <a:solidFill>
                  <a:schemeClr val="bg1"/>
                </a:solidFill>
              </a:endParaRPr>
            </a:p>
          </p:txBody>
        </p:sp>
      </p:grpSp>
      <p:sp>
        <p:nvSpPr>
          <p:cNvPr id="16" name="Rectangle 15"/>
          <p:cNvSpPr/>
          <p:nvPr/>
        </p:nvSpPr>
        <p:spPr>
          <a:xfrm>
            <a:off x="457200" y="1340768"/>
            <a:ext cx="8545854" cy="3432092"/>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
          </a:p>
        </p:txBody>
      </p:sp>
      <p:sp>
        <p:nvSpPr>
          <p:cNvPr id="17" name="Espace réservé du pied de page 4"/>
          <p:cNvSpPr>
            <a:spLocks noGrp="1"/>
          </p:cNvSpPr>
          <p:nvPr>
            <p:ph type="ftr" sz="quarter" idx="3"/>
          </p:nvPr>
        </p:nvSpPr>
        <p:spPr>
          <a:xfrm>
            <a:off x="457200" y="6411913"/>
            <a:ext cx="5940000" cy="365125"/>
          </a:xfrm>
        </p:spPr>
        <p:txBody>
          <a:bodyPr/>
          <a:lstStyle/>
          <a:p>
            <a:pPr algn="r" rtl="1">
              <a:defRPr/>
            </a:pPr>
            <a:r>
              <a:rPr lang="ar" dirty="0"/>
              <a:t>مجموعة دمج الصحة والسلامة والأمن والمجتمع والبيئة (</a:t>
            </a:r>
            <a:r>
              <a:rPr lang="fr-FR" altLang="fr-FR" dirty="0">
                <a:cs typeface="Arial" pitchFamily="34" charset="0"/>
              </a:rPr>
              <a:t>H3SE</a:t>
            </a:r>
            <a:r>
              <a:rPr lang="ar" dirty="0"/>
              <a:t>) - المناهج الدراسية الأساسية العامة 4.3 - علاقات المقاولين - المثالية – الإصدار الثاني</a:t>
            </a:r>
            <a:endParaRPr lang="ar" altLang="fr-FR" dirty="0"/>
          </a:p>
        </p:txBody>
      </p:sp>
    </p:spTree>
    <p:extLst>
      <p:ext uri="{BB962C8B-B14F-4D97-AF65-F5344CB8AC3E}">
        <p14:creationId xmlns:p14="http://schemas.microsoft.com/office/powerpoint/2010/main" val="155464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1567</TotalTime>
  <Words>1057</Words>
  <Application>Microsoft Office PowerPoint</Application>
  <PresentationFormat>Affichage à l'écran (4:3)</PresentationFormat>
  <Paragraphs>132</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fr_total_modele_rouge_fonce</vt:lpstr>
      <vt:lpstr>علاقات المقاولين - المثالية</vt:lpstr>
      <vt:lpstr>أهداف الوحدة</vt:lpstr>
      <vt:lpstr>أعمال المقاولين</vt:lpstr>
      <vt:lpstr>بناء مدرسة</vt:lpstr>
      <vt:lpstr>التحديات التي تواجه المقاولين</vt:lpstr>
      <vt:lpstr>التحديات التي تواجه توتال "Total"</vt:lpstr>
      <vt:lpstr>التحديات المشتركة</vt:lpstr>
      <vt:lpstr>التزام توتال "Total" تجاه المقاولين</vt:lpstr>
      <vt:lpstr>أداء الصحة والسلامة والأمن والمجتمع والبيئة (H3SE) في توتال "Total" + المقاولون</vt:lpstr>
      <vt:lpstr>أداء الصحة والسلامة والأمن والمجتمع والبيئة (H3SE) في توتال "Total" + المقاولون</vt:lpstr>
      <vt:lpstr>الدور الذي ينبغي القيام به نحو المقاولين</vt:lpstr>
      <vt:lpstr>وبالنسبة لك؟ </vt:lpstr>
    </vt:vector>
  </TitlesOfParts>
  <Company>TOTAL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Denise Bedouret</cp:lastModifiedBy>
  <cp:revision>85</cp:revision>
  <dcterms:created xsi:type="dcterms:W3CDTF">2015-09-07T13:13:13Z</dcterms:created>
  <dcterms:modified xsi:type="dcterms:W3CDTF">2017-07-11T20:39:45Z</dcterms:modified>
</cp:coreProperties>
</file>