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69" r:id="rId6"/>
    <p:sldId id="276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63" autoAdjust="0"/>
    <p:restoredTop sz="94692" autoAdjust="0"/>
  </p:normalViewPr>
  <p:slideViewPr>
    <p:cSldViewPr snapToObjects="1">
      <p:cViewPr varScale="1">
        <p:scale>
          <a:sx n="96" d="100"/>
          <a:sy n="96" d="100"/>
        </p:scale>
        <p:origin x="-108" y="-21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5B21E86-06EE-474E-97F4-5923EA1F4C95}" type="datetimeFigureOut">
              <a:rPr lang="fr-FR" altLang="fr-FR"/>
              <a:pPr/>
              <a:t>27/03/2017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5431E71-0FCC-A34C-B4AE-A5CFABADD9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88942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6D4F3A-7D4B-C741-9312-5720137D8935}" type="datetimeFigureOut">
              <a:rPr lang="fr-FR" altLang="fr-FR"/>
              <a:pPr/>
              <a:t>27/03/2017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0452A67-6C5B-254E-8E51-961EBCEC8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65369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80452A67-6C5B-254E-8E51-961EBCEC8394}" type="slidenum">
              <a:rPr/>
              <a:pPr/>
              <a:t>2</a:t>
            </a:fld>
            <a:endParaRPr lang="zh-CN" altLang="fr-FR"/>
          </a:p>
        </p:txBody>
      </p:sp>
    </p:spTree>
    <p:extLst>
      <p:ext uri="{BB962C8B-B14F-4D97-AF65-F5344CB8AC3E}">
        <p14:creationId xmlns="" xmlns:p14="http://schemas.microsoft.com/office/powerpoint/2010/main" val="11208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84508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82A72C-907A-1F49-9E1B-FB91313C1A8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66980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2164524-7C97-8945-A4B0-CAF166782E8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4.3 – Relations contractants – Exemplarité – V1</a:t>
            </a:r>
            <a:endParaRPr lang="fr-FR" altLang="fr-FR" dirty="0"/>
          </a:p>
        </p:txBody>
      </p:sp>
    </p:spTree>
    <p:extLst>
      <p:ext uri="{BB962C8B-B14F-4D97-AF65-F5344CB8AC3E}">
        <p14:creationId xmlns="" xmlns:p14="http://schemas.microsoft.com/office/powerpoint/2010/main" val="21056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E22A4-125D-644D-89C2-C406A352A5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9996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FDC57-D556-614A-9DB5-981CF0580F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11368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D48E60-D482-C649-81EE-9C970FD347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7671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FB604D-D9C3-6645-8187-1F35B9B27A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5086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50FD7B0-AA3C-0C4A-AC7F-1CD5E3135E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506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DE65293-B7FB-4D4D-85BE-77E2A57E09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72831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0EA38-C34A-6248-BF0F-2D26C5354A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5457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4.3 – Relations contractants – Exemplarité – V1</a:t>
            </a: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5C7BD7A6-31B9-0D41-921F-8AA04639126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zh-C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zh-CN">
                <a:ea typeface="+mj-ea"/>
              </a:rPr>
              <a:t>与承包商的关系 - 示范</a:t>
            </a:r>
            <a:endParaRPr lang="zh-CN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charset="0"/>
              </a:rPr>
              <a:t>TCG 4.3 模块</a:t>
            </a:r>
            <a:endParaRPr lang="zh-CN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道达尔 + 承包商 H3SE 绩效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zh-CN" dirty="0" smtClean="0"/>
          </a:p>
          <a:p>
            <a:pPr marL="0" indent="0" algn="l" rtl="0">
              <a:buNone/>
            </a:pPr>
            <a:r>
              <a:rPr b="0" i="0" u="none" baseline="0" lang="zh-CN"/>
              <a:t>在发生事件/事故时，除了不幸/灾难性后果外：</a:t>
            </a:r>
          </a:p>
          <a:p>
            <a:endParaRPr lang="zh-CN" dirty="0" smtClean="0"/>
          </a:p>
          <a:p>
            <a:pPr algn="l" rtl="0"/>
            <a:r>
              <a:rPr b="0" i="0" u="none" baseline="0" lang="zh-CN"/>
              <a:t>事件将处于道达尔的可控范围内，</a:t>
            </a:r>
          </a:p>
          <a:p>
            <a:pPr algn="l" rtl="0"/>
            <a:r>
              <a:rPr b="0" i="0" u="none" baseline="0" lang="zh-CN"/>
              <a:t>道达尔承受的后果将比其他大型企业要少，</a:t>
            </a:r>
          </a:p>
          <a:p>
            <a:pPr algn="l" rtl="0"/>
            <a:r>
              <a:rPr b="0" i="0" u="none" baseline="0" lang="zh-CN"/>
              <a:t>道达尔的可接受性可能会受到质疑。</a:t>
            </a:r>
          </a:p>
          <a:p>
            <a:pPr marL="0" indent="0" algn="l" rtl="0">
              <a:buNone/>
            </a:pPr>
            <a:endParaRPr lang="zh-CN" dirty="0" smtClean="0"/>
          </a:p>
          <a:p>
            <a:pPr marL="0" indent="0" algn="l" rtl="0">
              <a:buNone/>
            </a:pPr>
            <a:endParaRPr lang="zh-C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10</a:t>
            </a:fld>
            <a:endParaRPr lang="zh-CN" alt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55576" y="4221088"/>
            <a:ext cx="7128792" cy="1169551"/>
          </a:xfrm>
          <a:prstGeom prst="rect">
            <a:avLst/>
          </a:prstGeom>
          <a:solidFill>
            <a:schemeClr val="bg1"/>
          </a:solidFill>
          <a:ln w="19050">
            <a:solidFill>
              <a:srgbClr val="BD2B0B"/>
            </a:solidFill>
            <a:miter lim="800000"/>
            <a:headEnd/>
            <a:tailEnd/>
          </a:ln>
        </p:spPr>
        <p:txBody>
          <a:bodyPr wrap="square" lIns="0" tIns="0" rIns="252000" bIns="0" anchor="t">
            <a:spAutoFit/>
          </a:bodyPr>
          <a:lstStyle/>
          <a:p>
            <a:pPr algn="ctr" eaLnBrk="1" hangingPunct="1" rtl="0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zh-CN" altLang="fr-FR" sz="800" b="1" dirty="0" smtClean="0">
              <a:solidFill>
                <a:srgbClr val="A90025"/>
              </a:solidFill>
            </a:endParaRPr>
          </a:p>
          <a:p>
            <a:pPr algn="ctr" eaLnBrk="1" hangingPunct="1" rtl="0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r>
              <a:rPr sz="2000" b="1" i="0" u="none" baseline="0" lang="zh-CN">
                <a:solidFill>
                  <a:srgbClr val="A90025"/>
                </a:solidFill>
              </a:rPr>
              <a:t>道达尔/承包商的绩效息息相关，因此，道达尔需确保承包商完全理解并融入预期的 HSE 中。</a:t>
            </a:r>
          </a:p>
          <a:p>
            <a:pPr algn="ctr" eaLnBrk="1" hangingPunct="1" rtl="0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zh-CN" altLang="fr-FR" sz="800" b="1" dirty="0">
              <a:solidFill>
                <a:srgbClr val="A90025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7045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面对承包商时的责任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 algn="l" rtl="0">
              <a:buNone/>
            </a:pPr>
            <a:endParaRPr lang="zh-CN" dirty="0" smtClean="0"/>
          </a:p>
          <a:p>
            <a:pPr marL="0" lvl="0" indent="0" algn="l" rtl="0">
              <a:buNone/>
            </a:pPr>
            <a:r>
              <a:rPr b="0" i="0" u="none" baseline="0" lang="zh-CN"/>
              <a:t>在与承包商接触时，每个人都有责任：</a:t>
            </a:r>
          </a:p>
          <a:p>
            <a:pPr marL="0" lvl="0" indent="0" algn="l" rtl="0">
              <a:buNone/>
            </a:pPr>
            <a:endParaRPr lang="zh-CN" dirty="0" smtClean="0"/>
          </a:p>
          <a:p>
            <a:pPr lvl="0" algn="l" rtl="0"/>
            <a:r>
              <a:rPr b="0" i="0" u="none" baseline="0" lang="zh-CN"/>
              <a:t>倾听 HSE 潜在困难</a:t>
            </a:r>
          </a:p>
          <a:p>
            <a:pPr lvl="0" algn="l" rtl="0"/>
            <a:r>
              <a:rPr b="0" i="0" u="none" baseline="0" lang="zh-CN"/>
              <a:t>收集建议</a:t>
            </a:r>
          </a:p>
          <a:p>
            <a:pPr lvl="0" algn="l" rtl="0"/>
            <a:r>
              <a:rPr b="0" i="0" u="none" baseline="0" lang="zh-CN"/>
              <a:t>以身作则：个人防护设备，遵守规则……</a:t>
            </a:r>
          </a:p>
          <a:p>
            <a:pPr lvl="0" algn="l" rtl="0"/>
            <a:r>
              <a:rPr b="0" i="0" u="none" baseline="0" lang="zh-CN"/>
              <a:t>了解合同，知道预期的 HSE </a:t>
            </a:r>
          </a:p>
          <a:p>
            <a:pPr lvl="0" algn="l" rtl="0"/>
            <a:r>
              <a:rPr b="0" i="0" u="none" baseline="0" lang="zh-CN"/>
              <a:t>了解绩效情况（正面和负面）</a:t>
            </a:r>
          </a:p>
          <a:p>
            <a:pPr algn="l" rtl="0"/>
            <a:r>
              <a:rPr b="0" i="0" u="none" baseline="0" lang="zh-CN"/>
              <a:t>联合审计</a:t>
            </a:r>
          </a:p>
          <a:p>
            <a:pPr algn="l" rtl="0"/>
            <a:r>
              <a:rPr b="0" i="0" u="none" baseline="0" lang="zh-CN"/>
              <a:t>……</a:t>
            </a:r>
            <a:endParaRPr lang="zh-C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11</a:t>
            </a:fld>
            <a:endParaRPr lang="zh-CN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941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您认为呢？</a:t>
            </a:r>
            <a:br>
              <a:rPr lang="zh-CN"/>
            </a:b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dirty="0" smtClean="0"/>
          </a:p>
          <a:p>
            <a:endParaRPr lang="zh-CN" dirty="0"/>
          </a:p>
          <a:p>
            <a:endParaRPr lang="zh-CN" dirty="0" smtClean="0"/>
          </a:p>
          <a:p>
            <a:pPr algn="l" rtl="0"/>
            <a:r>
              <a:rPr b="0" i="0" u="none" baseline="0" lang="zh-CN"/>
              <a:t>你们能总结哪些要点？</a:t>
            </a:r>
          </a:p>
          <a:p>
            <a:endParaRPr lang="zh-CN" dirty="0" smtClean="0"/>
          </a:p>
          <a:p>
            <a:endParaRPr lang="zh-CN" dirty="0"/>
          </a:p>
          <a:p>
            <a:pPr algn="l" rtl="0"/>
            <a:r>
              <a:rPr b="0" i="0" u="none" baseline="0" lang="zh-CN"/>
              <a:t>为了使承包商参与进来，你们会采取怎样的方式？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12</a:t>
            </a:fld>
            <a:endParaRPr lang="zh-CN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18413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2</a:t>
            </a:fld>
            <a:endParaRPr lang="zh-CN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</p:spPr>
        <p:txBody>
          <a:bodyPr/>
          <a:lstStyle/>
          <a:p>
            <a:pPr algn="l" rtl="0"/>
            <a:r>
              <a:rPr b="1" i="0" u="none" baseline="0" lang="zh-CN"/>
              <a:t>模块目的</a:t>
            </a:r>
            <a:endParaRPr lang="zh-CN" dirty="0"/>
          </a:p>
        </p:txBody>
      </p:sp>
      <p:sp>
        <p:nvSpPr>
          <p:cNvPr id="7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44422"/>
            <a:ext cx="8218488" cy="4876865"/>
          </a:xfrm>
        </p:spPr>
        <p:txBody>
          <a:bodyPr/>
          <a:lstStyle/>
          <a:p>
            <a:pPr marL="0" indent="0" algn="just" eaLnBrk="1" hangingPunct="1" rtl="0">
              <a:buFont typeface="Lucida Grande"/>
              <a:buNone/>
            </a:pPr>
            <a:r>
              <a:rPr b="1" i="0" u="none" baseline="0" lang="zh-CN">
                <a:cs typeface="Arial" pitchFamily="34" charset="0"/>
              </a:rPr>
              <a:t>在本模块结束时，您会：</a:t>
            </a:r>
            <a:endParaRPr lang="zh-CN" altLang="fr-FR" dirty="0" smtClean="0">
              <a:cs typeface="Arial" pitchFamily="34" charset="0"/>
            </a:endParaRPr>
          </a:p>
          <a:p>
            <a:pPr lvl="0" algn="just" rtl="0"/>
            <a:endParaRPr lang="zh-CN" sz="1800" dirty="0" smtClean="0"/>
          </a:p>
          <a:p>
            <a:pPr lvl="0" algn="just" rtl="0"/>
            <a:r>
              <a:rPr sz="1800" b="0" i="0" u="none" baseline="0" lang="zh-CN"/>
              <a:t>了解承包商的动机和兴趣，这些承包商与道达尔的理念不尽相同（拥有自己的 HSE 文化、合同背景，在其他企业工作）。</a:t>
            </a:r>
          </a:p>
          <a:p>
            <a:pPr lvl="0" algn="just" rtl="0"/>
            <a:endParaRPr lang="zh-CN" sz="1800" dirty="0" smtClean="0"/>
          </a:p>
          <a:p>
            <a:pPr lvl="0" algn="just" rtl="0"/>
            <a:r>
              <a:rPr sz="1800" b="0" i="0" u="none" baseline="0" lang="zh-CN"/>
              <a:t>能够向承包商解释道达尔在 H3SE 方面的动机和兴趣。</a:t>
            </a:r>
            <a:endParaRPr lang="zh-CN" sz="1800" dirty="0"/>
          </a:p>
          <a:p>
            <a:pPr lvl="0" algn="just" rtl="0"/>
            <a:endParaRPr lang="zh-CN" sz="1800" dirty="0" smtClean="0"/>
          </a:p>
          <a:p>
            <a:pPr lvl="0" algn="just" rtl="0"/>
            <a:r>
              <a:rPr sz="1800" b="0" i="0" u="none" baseline="0" lang="zh-CN"/>
              <a:t>了解融入道达尔 H3SE 文化的主要方法。</a:t>
            </a:r>
            <a:endParaRPr lang="zh-CN" sz="1800" dirty="0"/>
          </a:p>
          <a:p>
            <a:pPr algn="just" rtl="0"/>
            <a:endParaRPr lang="zh-CN" sz="1800" dirty="0" smtClean="0"/>
          </a:p>
          <a:p>
            <a:pPr algn="just" rtl="0"/>
            <a:r>
              <a:rPr sz="1800" b="0" i="0" u="none" baseline="0" lang="zh-CN"/>
              <a:t>了解到，承包商是工作团队的一员，他们也可以提供意见/实践。 </a:t>
            </a:r>
            <a:endParaRPr lang="zh-CN" altLang="fr-FR" sz="180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03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承包商的业务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400600"/>
          </a:xfrm>
        </p:spPr>
        <p:txBody>
          <a:bodyPr/>
          <a:lstStyle/>
          <a:p>
            <a:pPr marL="0" indent="0" algn="l" rtl="0">
              <a:buNone/>
            </a:pPr>
            <a:r>
              <a:rPr sz="1800" b="0" i="0" u="none" baseline="0" lang="zh-CN"/>
              <a:t>道达尔会将一部分</a:t>
            </a:r>
            <a:r>
              <a:rPr sz="1800" b="1" i="0" u="none" baseline="0" lang="zh-CN"/>
              <a:t>非核心业务交给承包商完成</a:t>
            </a:r>
            <a:r>
              <a:rPr sz="1800" b="0" i="0" u="none" baseline="0" lang="zh-CN"/>
              <a:t>：</a:t>
            </a:r>
          </a:p>
          <a:p>
            <a:pPr marL="0" indent="0" algn="l" rtl="0">
              <a:buNone/>
            </a:pPr>
            <a:r>
              <a:rPr sz="1800" b="0" i="0" u="none" baseline="0" lang="zh-CN">
                <a:solidFill>
                  <a:srgbClr val="C00000"/>
                </a:solidFill>
              </a:rPr>
              <a:t>例如：分包商的 3 个典型业务：</a:t>
            </a:r>
          </a:p>
          <a:p>
            <a:pPr algn="l" rtl="0"/>
            <a:r>
              <a:rPr sz="1800" b="0" i="0" u="none" baseline="0" lang="zh-CN"/>
              <a:t>餐饮</a:t>
            </a:r>
            <a:endParaRPr lang="zh-CN" sz="1800" dirty="0"/>
          </a:p>
          <a:p>
            <a:pPr algn="l" rtl="0"/>
            <a:r>
              <a:rPr sz="1800" b="0" i="0" u="none" baseline="0" lang="zh-CN"/>
              <a:t>维修</a:t>
            </a:r>
          </a:p>
          <a:p>
            <a:pPr algn="l" rtl="0"/>
            <a:r>
              <a:rPr sz="1800" b="0" i="0" u="none" baseline="0" lang="zh-CN"/>
              <a:t>施工</a:t>
            </a:r>
          </a:p>
          <a:p>
            <a:pPr marL="0" indent="0" algn="l" rtl="0">
              <a:spcBef>
                <a:spcPts val="900"/>
              </a:spcBef>
              <a:buNone/>
            </a:pPr>
            <a:r>
              <a:rPr sz="1800" b="0" i="0" u="none" baseline="0" lang="zh-CN"/>
              <a:t>工作时长比例(OGP)：</a:t>
            </a:r>
            <a:endParaRPr lang="zh-CN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3</a:t>
            </a:fld>
            <a:endParaRPr lang="zh-CN" altLang="fr-FR"/>
          </a:p>
        </p:txBody>
      </p:sp>
      <p:pic>
        <p:nvPicPr>
          <p:cNvPr id="8" name="Image 7"/>
          <p:cNvPicPr/>
          <p:nvPr/>
        </p:nvPicPr>
        <p:blipFill rotWithShape="1">
          <a:blip r:embed="rId2"/>
          <a:srcRect l="7691" t="28722" r="10770" b="11773"/>
          <a:stretch/>
        </p:blipFill>
        <p:spPr>
          <a:xfrm>
            <a:off x="2195736" y="3429000"/>
            <a:ext cx="5082952" cy="2855572"/>
          </a:xfrm>
          <a:prstGeom prst="rect">
            <a:avLst/>
          </a:prstGeom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8415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一所学校的施工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zh-CN" b="1" dirty="0" smtClean="0"/>
          </a:p>
          <a:p>
            <a:pPr marL="0" indent="0" algn="l" rtl="0">
              <a:buNone/>
            </a:pPr>
            <a:r>
              <a:rPr b="1" i="0" u="none" baseline="0" lang="zh-CN"/>
              <a:t>参与方：</a:t>
            </a:r>
          </a:p>
          <a:p>
            <a:pPr marL="0" indent="0" algn="l" rtl="0">
              <a:buNone/>
            </a:pPr>
            <a:endParaRPr lang="zh-CN" b="1" dirty="0" smtClean="0"/>
          </a:p>
          <a:p>
            <a:pPr algn="l" rtl="0"/>
            <a:r>
              <a:rPr b="0" i="0" u="none" baseline="0" lang="zh-CN"/>
              <a:t>工地组织协调者(Emile)</a:t>
            </a:r>
          </a:p>
          <a:p>
            <a:endParaRPr lang="zh-CN" dirty="0"/>
          </a:p>
          <a:p>
            <a:pPr algn="l" rtl="0"/>
            <a:r>
              <a:rPr b="0" i="0" u="none" baseline="0" lang="zh-CN"/>
              <a:t>负责主体工程的大型建筑公司</a:t>
            </a:r>
          </a:p>
          <a:p>
            <a:endParaRPr lang="zh-CN" dirty="0"/>
          </a:p>
          <a:p>
            <a:pPr algn="l" rtl="0"/>
            <a:r>
              <a:rPr b="0" i="0" u="none" baseline="0" lang="zh-CN"/>
              <a:t>完成木工工程的当地工匠</a:t>
            </a:r>
          </a:p>
          <a:p>
            <a:endParaRPr lang="zh-CN" dirty="0"/>
          </a:p>
          <a:p>
            <a:pPr marL="0" indent="0" algn="ctr" rtl="0">
              <a:buNone/>
            </a:pPr>
            <a:r>
              <a:rPr b="0" i="0" u="sng" baseline="0" lang="zh-CN"/>
              <a:t>列出每一方的 H3SE 行为</a:t>
            </a:r>
          </a:p>
          <a:p>
            <a:pPr marL="0" indent="0" algn="ctr" rtl="0">
              <a:buNone/>
            </a:pPr>
            <a:r>
              <a:rPr b="0" i="0" u="sng" baseline="0" lang="zh-CN"/>
              <a:t>及其差异</a:t>
            </a:r>
            <a:endParaRPr lang="zh-CN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4</a:t>
            </a:fld>
            <a:endParaRPr lang="zh-CN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9549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承包商的挑战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040311"/>
          </a:xfrm>
        </p:spPr>
        <p:txBody>
          <a:bodyPr/>
          <a:lstStyle/>
          <a:p>
            <a:pPr marL="0" indent="0" algn="just" rtl="0">
              <a:buNone/>
            </a:pPr>
            <a:r>
              <a:rPr b="1" i="0" u="none" baseline="0" lang="zh-CN"/>
              <a:t>企业规模：</a:t>
            </a:r>
          </a:p>
          <a:p>
            <a:pPr algn="just" rtl="0"/>
            <a:r>
              <a:rPr sz="1800" b="0" i="0" u="none" baseline="0" lang="zh-CN"/>
              <a:t>从当地的中小型企业到与道达尔规模相当的集团。</a:t>
            </a:r>
          </a:p>
          <a:p>
            <a:pPr marL="0" lvl="0" indent="0" algn="just" rtl="0">
              <a:buNone/>
            </a:pPr>
            <a:r>
              <a:rPr b="1" i="0" u="none" baseline="0" lang="zh-CN"/>
              <a:t>背景差异：</a:t>
            </a:r>
            <a:endParaRPr lang="zh-CN" b="1" dirty="0"/>
          </a:p>
          <a:p>
            <a:pPr lvl="0" algn="just" rtl="0"/>
            <a:r>
              <a:rPr sz="1800" b="0" i="0" u="none" baseline="0" lang="zh-CN"/>
              <a:t>不同的工地、不同的行业、不同的国家。</a:t>
            </a:r>
          </a:p>
          <a:p>
            <a:pPr marL="0" lvl="0" indent="0" algn="just" rtl="0">
              <a:buNone/>
            </a:pPr>
            <a:r>
              <a:rPr b="1" i="0" u="none" baseline="0" lang="zh-CN"/>
              <a:t>参考系差异：</a:t>
            </a:r>
            <a:endParaRPr lang="zh-CN" b="1" dirty="0"/>
          </a:p>
          <a:p>
            <a:pPr algn="just" rtl="0"/>
            <a:r>
              <a:rPr sz="1800" b="0" i="0" u="none" baseline="0" lang="zh-CN"/>
              <a:t>多个客户，习惯不同。</a:t>
            </a:r>
          </a:p>
          <a:p>
            <a:pPr marL="0" lvl="0" indent="0" algn="just" rtl="0">
              <a:buNone/>
            </a:pPr>
            <a:r>
              <a:rPr b="1" i="0" u="none" baseline="0" lang="zh-CN"/>
              <a:t>承包商挑战：</a:t>
            </a:r>
          </a:p>
          <a:p>
            <a:pPr algn="just" rtl="0"/>
            <a:r>
              <a:rPr sz="1800" b="0" i="0" u="none" baseline="0" lang="zh-CN"/>
              <a:t>遵守合同规则（期限），在财政上支持他们的业务，与道达尔签订新合同，按照道达尔的基准与其他客户合作，当地员工就业（培训/技能）。</a:t>
            </a:r>
            <a:endParaRPr lang="zh-CN" sz="1800" dirty="0"/>
          </a:p>
          <a:p>
            <a:pPr marL="0" indent="0" algn="just" rtl="0">
              <a:buNone/>
            </a:pPr>
            <a:r>
              <a:rPr b="1" i="0" u="none" baseline="0" lang="zh-CN"/>
              <a:t>后果：</a:t>
            </a:r>
            <a:endParaRPr lang="zh-CN" b="1" dirty="0"/>
          </a:p>
          <a:p>
            <a:pPr algn="just" rtl="0"/>
            <a:r>
              <a:rPr sz="1800" b="0" i="0" u="none" baseline="0" lang="zh-CN"/>
              <a:t>往往忽视了 H3SE 方面，难以适应/遵守道达尔的规则/规范……</a:t>
            </a:r>
            <a:endParaRPr lang="zh-CN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5</a:t>
            </a:fld>
            <a:endParaRPr lang="zh-CN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3549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道达尔的挑战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040311"/>
          </a:xfrm>
        </p:spPr>
        <p:txBody>
          <a:bodyPr/>
          <a:lstStyle/>
          <a:p>
            <a:pPr marL="0" lvl="0" indent="0" algn="just" rtl="0">
              <a:buNone/>
            </a:pPr>
            <a:endParaRPr lang="zh-CN" b="1" dirty="0"/>
          </a:p>
          <a:p>
            <a:pPr algn="just" rtl="0"/>
            <a:r>
              <a:rPr b="0" i="0" u="none" baseline="0" lang="zh-CN"/>
              <a:t>对利益相关方/竞争对手（东道国、股东、员工、合作伙伴……）的中期/长期愿景：</a:t>
            </a:r>
          </a:p>
          <a:p>
            <a:pPr lvl="1" algn="just" rtl="0"/>
            <a:r>
              <a:rPr b="0" i="0" u="none" baseline="0" lang="zh-CN"/>
              <a:t>名誉</a:t>
            </a:r>
          </a:p>
          <a:p>
            <a:pPr lvl="1" algn="just" rtl="0"/>
            <a:r>
              <a:rPr b="0" i="0" u="none" baseline="0" lang="zh-CN"/>
              <a:t>形象</a:t>
            </a:r>
          </a:p>
          <a:p>
            <a:pPr lvl="1" algn="just" rtl="0"/>
            <a:r>
              <a:rPr b="0" i="0" u="none" baseline="0" lang="zh-CN"/>
              <a:t>可接受性</a:t>
            </a:r>
          </a:p>
          <a:p>
            <a:pPr algn="just" rtl="0"/>
            <a:endParaRPr lang="zh-CN" dirty="0" smtClean="0"/>
          </a:p>
          <a:p>
            <a:pPr algn="just" rtl="0"/>
            <a:r>
              <a:rPr b="0" i="0" u="none" baseline="0" lang="zh-CN"/>
              <a:t>集团的 H3SE 绩效</a:t>
            </a:r>
          </a:p>
          <a:p>
            <a:pPr algn="just" rtl="0"/>
            <a:endParaRPr lang="zh-CN" dirty="0" smtClean="0"/>
          </a:p>
          <a:p>
            <a:pPr algn="just" rtl="0"/>
            <a:r>
              <a:rPr b="0" i="0" u="none" baseline="0" lang="zh-CN"/>
              <a:t>操作安全（主要风险）</a:t>
            </a:r>
            <a:endParaRPr lang="zh-C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6</a:t>
            </a:fld>
            <a:endParaRPr lang="zh-CN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3408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共同挑战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b="1" i="0" u="none" baseline="0" lang="zh-CN"/>
              <a:t>相互了解各自的挑战，共同向一个目标努力：</a:t>
            </a:r>
          </a:p>
          <a:p>
            <a:endParaRPr lang="zh-CN" dirty="0" smtClean="0"/>
          </a:p>
          <a:p>
            <a:pPr algn="l" rtl="0"/>
            <a:r>
              <a:rPr b="0" i="0" u="none" baseline="0" lang="zh-CN"/>
              <a:t>不发生事故</a:t>
            </a:r>
          </a:p>
          <a:p>
            <a:pPr algn="l" rtl="0"/>
            <a:r>
              <a:rPr b="0" i="0" u="none" baseline="0" lang="zh-CN"/>
              <a:t>完成合同中规定的工程</a:t>
            </a:r>
          </a:p>
          <a:p>
            <a:pPr lvl="1" algn="l" rtl="0"/>
            <a:r>
              <a:rPr b="0" i="0" u="none" baseline="0" lang="zh-CN"/>
              <a:t>费用</a:t>
            </a:r>
          </a:p>
          <a:p>
            <a:pPr lvl="1" algn="l" rtl="0"/>
            <a:r>
              <a:rPr b="0" i="0" u="none" baseline="0" lang="zh-CN"/>
              <a:t>质量</a:t>
            </a:r>
          </a:p>
          <a:p>
            <a:pPr lvl="1" algn="l" rtl="0"/>
            <a:r>
              <a:rPr b="0" i="0" u="none" baseline="0" lang="zh-CN"/>
              <a:t>工期</a:t>
            </a:r>
          </a:p>
          <a:p>
            <a:pPr algn="l" rtl="0"/>
            <a:r>
              <a:rPr b="0" i="0" u="none" baseline="0" lang="zh-CN"/>
              <a:t>交流良好行为规范</a:t>
            </a:r>
          </a:p>
          <a:p>
            <a:pPr algn="l" rtl="0"/>
            <a:r>
              <a:rPr b="0" i="0" u="none" baseline="0" lang="zh-CN"/>
              <a:t>……</a:t>
            </a:r>
            <a:endParaRPr lang="zh-CN" dirty="0"/>
          </a:p>
          <a:p>
            <a:pPr marL="0" indent="0" algn="l" rtl="0">
              <a:buNone/>
            </a:pPr>
            <a:endParaRPr lang="zh-CN" dirty="0" smtClean="0"/>
          </a:p>
          <a:p>
            <a:pPr marL="0" indent="0" algn="ctr" rtl="0">
              <a:buNone/>
            </a:pPr>
            <a:r>
              <a:rPr b="0" i="0" u="none" baseline="0" lang="zh-CN"/>
              <a:t> </a:t>
            </a:r>
            <a:endParaRPr lang="zh-C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7</a:t>
            </a:fld>
            <a:endParaRPr lang="zh-CN" alt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34096" y="5085184"/>
            <a:ext cx="6264696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BD2B0B"/>
            </a:solidFill>
            <a:miter lim="800000"/>
            <a:headEnd/>
            <a:tailEnd/>
          </a:ln>
        </p:spPr>
        <p:txBody>
          <a:bodyPr wrap="square" lIns="0" tIns="0" rIns="252000" bIns="0" anchor="t">
            <a:spAutoFit/>
          </a:bodyPr>
          <a:lstStyle/>
          <a:p>
            <a:pPr algn="ctr" eaLnBrk="1" hangingPunct="1" rtl="0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zh-CN" altLang="fr-FR" sz="800" b="1" dirty="0" smtClean="0">
              <a:solidFill>
                <a:srgbClr val="A90025"/>
              </a:solidFill>
            </a:endParaRPr>
          </a:p>
          <a:p>
            <a:pPr marL="0" indent="0" algn="ctr" rtl="0">
              <a:buNone/>
            </a:pPr>
            <a:r>
              <a:rPr sz="2000" b="1" i="0" u="none" baseline="0" lang="zh-CN">
                <a:solidFill>
                  <a:srgbClr val="A90025"/>
                </a:solidFill>
              </a:rPr>
              <a:t>需要建立合作伙伴关系：</a:t>
            </a:r>
            <a:endParaRPr lang="zh-CN" sz="2000" b="1" dirty="0">
              <a:solidFill>
                <a:srgbClr val="A90025"/>
              </a:solidFill>
            </a:endParaRPr>
          </a:p>
          <a:p>
            <a:pPr marL="0" indent="0" algn="ctr" rtl="0">
              <a:buNone/>
            </a:pPr>
            <a:r>
              <a:rPr sz="2000" b="1" i="0" u="sng" baseline="0" lang="zh-CN">
                <a:solidFill>
                  <a:srgbClr val="A90025"/>
                </a:solidFill>
              </a:rPr>
              <a:t>相互依赖</a:t>
            </a:r>
          </a:p>
          <a:p>
            <a:pPr marL="0" indent="0" algn="ctr" rtl="0">
              <a:buNone/>
            </a:pPr>
            <a:endParaRPr lang="zh-CN" altLang="fr-FR" sz="800" b="1" dirty="0">
              <a:solidFill>
                <a:srgbClr val="A90025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381328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6207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道达尔对承包商的承诺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46636"/>
            <a:ext cx="8218800" cy="5362684"/>
          </a:xfrm>
        </p:spPr>
        <p:txBody>
          <a:bodyPr/>
          <a:lstStyle/>
          <a:p>
            <a:pPr algn="just" rtl="0"/>
            <a:r>
              <a:rPr b="1" i="0" u="none" baseline="0" lang="zh-CN"/>
              <a:t>总则</a:t>
            </a:r>
          </a:p>
          <a:p>
            <a:pPr marL="0" indent="0" algn="just" rtl="0">
              <a:buNone/>
            </a:pPr>
            <a:r>
              <a:rPr sz="1800" b="0" i="0" u="none" baseline="0" lang="zh-CN"/>
              <a:t>“在选择工业和商业合作伙伴时，道达尔会优先考虑它在安全、卫生、健康、环境、质量和社会相关政策的执行能力”。 </a:t>
            </a:r>
          </a:p>
          <a:p>
            <a:pPr algn="just" rtl="0"/>
            <a:endParaRPr lang="zh-CN" dirty="0" smtClean="0"/>
          </a:p>
          <a:p>
            <a:pPr algn="just" rtl="0"/>
            <a:r>
              <a:rPr b="1" i="0" u="none" baseline="0" lang="zh-CN"/>
              <a:t>MAESTRO 5 原则</a:t>
            </a:r>
            <a:r>
              <a:rPr b="1" i="0" u="none" baseline="0" lang="zh-CN">
                <a:sym typeface="Wingdings"/>
              </a:rPr>
              <a:t> (</a:t>
            </a:r>
            <a:r>
              <a:rPr b="1" i="0" u="none" baseline="0" lang="zh-CN">
                <a:solidFill>
                  <a:srgbClr val="C00000"/>
                </a:solidFill>
                <a:sym typeface="Wingdings"/>
              </a:rPr>
              <a:t>商品和服务供应商</a:t>
            </a:r>
            <a:r>
              <a:rPr b="1" i="0" u="none" baseline="0" lang="zh-CN">
                <a:sym typeface="Wingdings"/>
              </a:rPr>
              <a:t>)</a:t>
            </a:r>
          </a:p>
          <a:p>
            <a:pPr lvl="1" algn="just" rtl="0"/>
            <a:r>
              <a:rPr b="0" i="0" u="none" baseline="0" lang="zh-CN"/>
              <a:t>“在对商品和服务供应商进行评估和选择时，会考虑它们的 HSE 绩效，遵守企业 HSE 政策的能力，它们对合同所涉业务的风险防控能力。” </a:t>
            </a:r>
          </a:p>
          <a:p>
            <a:pPr lvl="1" algn="just" rtl="0"/>
            <a:r>
              <a:rPr b="0" i="0" u="none" baseline="0" lang="zh-CN"/>
              <a:t>“合同中明确规定了责任和义务，企业应在合同期限内遵守这些规定”。 </a:t>
            </a:r>
          </a:p>
          <a:p>
            <a:pPr algn="just" rtl="0"/>
            <a:endParaRPr lang="zh-CN" b="1" dirty="0" smtClean="0"/>
          </a:p>
          <a:p>
            <a:pPr algn="just" rtl="0"/>
            <a:r>
              <a:rPr b="1" i="0" u="none" baseline="0" lang="zh-CN"/>
              <a:t>细则</a:t>
            </a:r>
          </a:p>
          <a:p>
            <a:pPr lvl="1" algn="just" rtl="0"/>
            <a:r>
              <a:rPr b="0" i="0" u="none" baseline="0" lang="zh-CN"/>
              <a:t>例如：CR EP HSE 071 《合同企业的 HSE 管理》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8</a:t>
            </a:fld>
            <a:endParaRPr lang="zh-CN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5666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853" y="1343563"/>
            <a:ext cx="7432294" cy="489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道达尔 + 承包商 H3SE 绩效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67125"/>
            <a:ext cx="6951435" cy="377014"/>
          </a:xfrm>
        </p:spPr>
        <p:txBody>
          <a:bodyPr/>
          <a:lstStyle/>
          <a:p>
            <a:pPr algn="l" rtl="0"/>
            <a:r>
              <a:rPr sz="1800" b="0" i="0" u="none" baseline="0" lang="zh-CN"/>
              <a:t>以 E&amp;P 为例：</a:t>
            </a:r>
            <a:endParaRPr lang="zh-CN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02164524-7C97-8945-A4B0-CAF166782E85}" type="slidenum">
              <a:rPr/>
              <a:pPr/>
              <a:t>9</a:t>
            </a:fld>
            <a:endParaRPr lang="zh-CN" alt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251520" y="1660372"/>
            <a:ext cx="2126798" cy="486467"/>
            <a:chOff x="252028" y="2270132"/>
            <a:chExt cx="2126798" cy="486467"/>
          </a:xfrm>
        </p:grpSpPr>
        <p:sp>
          <p:nvSpPr>
            <p:cNvPr id="12" name="Rectangle 11"/>
            <p:cNvSpPr/>
            <p:nvPr/>
          </p:nvSpPr>
          <p:spPr>
            <a:xfrm>
              <a:off x="252028" y="2270132"/>
              <a:ext cx="2126798" cy="486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sz="1400"/>
            </a:p>
          </p:txBody>
        </p:sp>
        <p:sp>
          <p:nvSpPr>
            <p:cNvPr id="13" name="Titre 1"/>
            <p:cNvSpPr txBox="1">
              <a:spLocks/>
            </p:cNvSpPr>
            <p:nvPr/>
          </p:nvSpPr>
          <p:spPr>
            <a:xfrm>
              <a:off x="252028" y="2270132"/>
              <a:ext cx="2126798" cy="44385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 kern="1200" cap="all">
                  <a:solidFill>
                    <a:srgbClr val="A90025"/>
                  </a:solidFill>
                  <a:latin typeface="+mj-lt"/>
                  <a:ea typeface="Arial" charset="0"/>
                  <a:cs typeface="Arial"/>
                </a:defRPr>
              </a:lvl1pPr>
              <a:lvl2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1001713" rtl="0">
                <a:buClr>
                  <a:srgbClr val="FA3805"/>
                </a:buClr>
              </a:pPr>
              <a:r>
                <a:rPr sz="1200" b="1" i="0" u="none" baseline="0" lang="zh-CN">
                  <a:solidFill>
                    <a:schemeClr val="bg1"/>
                  </a:solidFill>
                </a:rPr>
                <a:t>E&amp;P 的工作时长</a:t>
              </a:r>
              <a:endParaRPr lang="zh-CN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" y="1340768"/>
            <a:ext cx="8545854" cy="343209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b="0" i="0" u="none" baseline="0" lang="zh-CN"/>
              <a:t>H3SE 入职培训 - TCG 4.3 - 与承包商的关系 – 示范 – V2</a:t>
            </a:r>
            <a:endParaRPr lang="zh-CN" altLang="fr-FR" dirty="0"/>
          </a:p>
        </p:txBody>
      </p:sp>
    </p:spTree>
    <p:extLst>
      <p:ext uri="{BB962C8B-B14F-4D97-AF65-F5344CB8AC3E}">
        <p14:creationId xmlns="" xmlns:p14="http://schemas.microsoft.com/office/powerpoint/2010/main" val="1554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1564</TotalTime>
  <Words>684</Words>
  <Application>Microsoft Office PowerPoint</Application>
  <PresentationFormat>Affichage à l'écran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fr_total_modele_rouge_fonce</vt:lpstr>
      <vt:lpstr>Relations contractants - Exemplarité</vt:lpstr>
      <vt:lpstr>Objectifs du module</vt:lpstr>
      <vt:lpstr>Activités des contractants</vt:lpstr>
      <vt:lpstr>Construction d’une école</vt:lpstr>
      <vt:lpstr>Enjeux pour les contractants</vt:lpstr>
      <vt:lpstr>Enjeux pour total</vt:lpstr>
      <vt:lpstr>Enjeux communs</vt:lpstr>
      <vt:lpstr>Engagement de total envers les contractants</vt:lpstr>
      <vt:lpstr>Performance H3SE total + contracteurs</vt:lpstr>
      <vt:lpstr>Performance H3SE Total + contracteurs</vt:lpstr>
      <vt:lpstr>Rôle vis-à-vis des contractants</vt:lpstr>
      <vt:lpstr>Et pour vous ? 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83</cp:revision>
  <dcterms:created xsi:type="dcterms:W3CDTF">2015-09-07T13:13:13Z</dcterms:created>
  <dcterms:modified xsi:type="dcterms:W3CDTF">2017-03-27T08:51:28Z</dcterms:modified>
</cp:coreProperties>
</file>