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15"/>
  </p:notesMasterIdLst>
  <p:handoutMasterIdLst>
    <p:handoutMasterId r:id="rId16"/>
  </p:handout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162">
          <p15:clr>
            <a:srgbClr val="A4A3A4"/>
          </p15:clr>
        </p15:guide>
        <p15:guide id="2" orient="horz" pos="3412">
          <p15:clr>
            <a:srgbClr val="A4A3A4"/>
          </p15:clr>
        </p15:guide>
        <p15:guide id="3" orient="horz" pos="2264">
          <p15:clr>
            <a:srgbClr val="A4A3A4"/>
          </p15:clr>
        </p15:guide>
        <p15:guide id="4" orient="horz" pos="165">
          <p15:clr>
            <a:srgbClr val="A4A3A4"/>
          </p15:clr>
        </p15:guide>
        <p15:guide id="5" orient="horz" pos="2292">
          <p15:clr>
            <a:srgbClr val="A4A3A4"/>
          </p15:clr>
        </p15:guide>
        <p15:guide id="6" pos="756">
          <p15:clr>
            <a:srgbClr val="A4A3A4"/>
          </p15:clr>
        </p15:guide>
        <p15:guide id="7" pos="532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76AF"/>
    <a:srgbClr val="133C75"/>
    <a:srgbClr val="BD2B0B"/>
    <a:srgbClr val="7ABFC0"/>
    <a:srgbClr val="CAEBEA"/>
    <a:srgbClr val="55DD61"/>
    <a:srgbClr val="3AAFC3"/>
    <a:srgbClr val="FFAA00"/>
    <a:srgbClr val="ABCE36"/>
    <a:srgbClr val="00241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Style foncé 2 - Accentuation 5/Accentuation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Style foncé 2 - Accentuation 1/Accentuation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113A9D2-9D6B-4929-AA2D-F23B5EE8CBE7}" styleName="Style à thème 2 - Accentuation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8" autoAdjust="0"/>
    <p:restoredTop sz="94692" autoAdjust="0"/>
  </p:normalViewPr>
  <p:slideViewPr>
    <p:cSldViewPr snapToObjects="1" showGuides="1">
      <p:cViewPr varScale="1">
        <p:scale>
          <a:sx n="102" d="100"/>
          <a:sy n="102" d="100"/>
        </p:scale>
        <p:origin x="-96" y="-156"/>
      </p:cViewPr>
      <p:guideLst>
        <p:guide orient="horz" pos="1162"/>
        <p:guide orient="horz" pos="3412"/>
        <p:guide orient="horz" pos="2264"/>
        <p:guide orient="horz" pos="165"/>
        <p:guide orient="horz" pos="2292"/>
        <p:guide pos="756"/>
        <p:guide pos="532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8026C1A-E9C0-3649-8DE0-0F721770D521}" type="datetimeFigureOut">
              <a:rPr lang="fr-FR" smtClean="0"/>
              <a:pPr/>
              <a:t>29/09/2017</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56351CB-C7E3-8F4F-AA6E-DB407BF173DE}" type="slidenum">
              <a:rPr lang="fr-FR" smtClean="0"/>
              <a:pPr/>
              <a:t>‹N°›</a:t>
            </a:fld>
            <a:endParaRPr lang="fr-FR"/>
          </a:p>
        </p:txBody>
      </p:sp>
    </p:spTree>
    <p:extLst>
      <p:ext uri="{BB962C8B-B14F-4D97-AF65-F5344CB8AC3E}">
        <p14:creationId xmlns:p14="http://schemas.microsoft.com/office/powerpoint/2010/main" xmlns="" val="41562076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B6820A-C1B1-9944-A68D-DA5B884778EE}" type="datetimeFigureOut">
              <a:rPr lang="fr-FR" smtClean="0"/>
              <a:pPr/>
              <a:t>29/09/2017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EBCA58-F001-2A42-AB6A-B366B18E47A3}" type="slidenum">
              <a:rPr lang="fr-FR" smtClean="0"/>
              <a:pPr/>
              <a:t>‹N°›</a:t>
            </a:fld>
            <a:endParaRPr lang="fr-FR"/>
          </a:p>
        </p:txBody>
      </p:sp>
    </p:spTree>
    <p:extLst>
      <p:ext uri="{BB962C8B-B14F-4D97-AF65-F5344CB8AC3E}">
        <p14:creationId xmlns:p14="http://schemas.microsoft.com/office/powerpoint/2010/main" xmlns="" val="227210863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de"/>
          </a:p>
        </p:txBody>
      </p:sp>
      <p:sp>
        <p:nvSpPr>
          <p:cNvPr id="4" name="Espace réservé du numéro de diapositive 3"/>
          <p:cNvSpPr>
            <a:spLocks noGrp="1"/>
          </p:cNvSpPr>
          <p:nvPr>
            <p:ph type="sldNum" sz="quarter" idx="10"/>
          </p:nvPr>
        </p:nvSpPr>
        <p:spPr/>
        <p:txBody>
          <a:bodyPr/>
          <a:lstStyle/>
          <a:p>
            <a:pPr algn="l" rtl="0"/>
            <a:fld id="{80452A67-6C5B-254E-8E51-961EBCEC8394}" type="slidenum">
              <a:rPr/>
              <a:pPr algn="l" rtl="0"/>
              <a:t>3</a:t>
            </a:fld>
            <a:endParaRPr lang="de" altLang="fr-FR"/>
          </a:p>
        </p:txBody>
      </p:sp>
    </p:spTree>
    <p:extLst>
      <p:ext uri="{BB962C8B-B14F-4D97-AF65-F5344CB8AC3E}">
        <p14:creationId xmlns:p14="http://schemas.microsoft.com/office/powerpoint/2010/main" xmlns="" val="1120820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2" name="Rectangle 1"/>
          <p:cNvSpPr/>
          <p:nvPr userDrawn="1"/>
        </p:nvSpPr>
        <p:spPr>
          <a:xfrm>
            <a:off x="-2433" y="0"/>
            <a:ext cx="9146433"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FR"/>
          </a:p>
        </p:txBody>
      </p:sp>
      <p:sp>
        <p:nvSpPr>
          <p:cNvPr id="5" name="Titre 4"/>
          <p:cNvSpPr>
            <a:spLocks noGrp="1"/>
          </p:cNvSpPr>
          <p:nvPr>
            <p:ph type="title"/>
          </p:nvPr>
        </p:nvSpPr>
        <p:spPr>
          <a:xfrm>
            <a:off x="1188000" y="2106000"/>
            <a:ext cx="7276629" cy="1487487"/>
          </a:xfrm>
        </p:spPr>
        <p:txBody>
          <a:bodyPr lIns="0" rIns="0" anchor="b">
            <a:noAutofit/>
          </a:bodyPr>
          <a:lstStyle>
            <a:lvl1pPr>
              <a:defRPr sz="3200">
                <a:solidFill>
                  <a:schemeClr val="bg1"/>
                </a:solidFill>
              </a:defRPr>
            </a:lvl1pPr>
          </a:lstStyle>
          <a:p>
            <a:r>
              <a:rPr lang="fr-FR" noProof="0" smtClean="0"/>
              <a:t>Cliquez pour modifier le style du titre</a:t>
            </a:r>
            <a:endParaRPr lang="fr-FR" noProof="0" dirty="0"/>
          </a:p>
        </p:txBody>
      </p:sp>
      <p:sp>
        <p:nvSpPr>
          <p:cNvPr id="16" name="Espace réservé du texte 15"/>
          <p:cNvSpPr>
            <a:spLocks noGrp="1"/>
          </p:cNvSpPr>
          <p:nvPr>
            <p:ph type="body" sz="quarter" idx="10" hasCustomPrompt="1"/>
          </p:nvPr>
        </p:nvSpPr>
        <p:spPr>
          <a:xfrm>
            <a:off x="1188000" y="3639600"/>
            <a:ext cx="7276629" cy="1778000"/>
          </a:xfrm>
        </p:spPr>
        <p:txBody>
          <a:bodyPr lIns="0" rIns="0">
            <a:noAutofit/>
          </a:bodyPr>
          <a:lstStyle>
            <a:lvl1pPr marL="0" indent="0">
              <a:buNone/>
              <a:defRPr>
                <a:solidFill>
                  <a:schemeClr val="bg1"/>
                </a:solidFill>
              </a:defRPr>
            </a:lvl1pPr>
          </a:lstStyle>
          <a:p>
            <a:pPr lvl="0"/>
            <a:r>
              <a:rPr lang="fr-FR" noProof="0" dirty="0" smtClean="0"/>
              <a:t>Cliquez pour modifier les styles des sous-titres du masque</a:t>
            </a:r>
          </a:p>
        </p:txBody>
      </p:sp>
      <p:sp>
        <p:nvSpPr>
          <p:cNvPr id="7" name="Rectangle 6"/>
          <p:cNvSpPr/>
          <p:nvPr userDrawn="1"/>
        </p:nvSpPr>
        <p:spPr>
          <a:xfrm>
            <a:off x="0" y="6750000"/>
            <a:ext cx="9144000" cy="108000"/>
          </a:xfrm>
          <a:prstGeom prst="rect">
            <a:avLst/>
          </a:prstGeom>
          <a:solidFill>
            <a:schemeClr val="accent3">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8" name="Image 7" descr="TOTAL_LOGO_bandeau_01_haut_T_RGB.png"/>
          <p:cNvPicPr>
            <a:picLocks noChangeAspect="1"/>
          </p:cNvPicPr>
          <p:nvPr userDrawn="1"/>
        </p:nvPicPr>
        <p:blipFill>
          <a:blip r:embed="rId2"/>
          <a:stretch>
            <a:fillRect/>
          </a:stretch>
        </p:blipFill>
        <p:spPr>
          <a:xfrm>
            <a:off x="1" y="363225"/>
            <a:ext cx="6084167" cy="86093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ns contenu">
    <p:spTree>
      <p:nvGrpSpPr>
        <p:cNvPr id="1" name=""/>
        <p:cNvGrpSpPr/>
        <p:nvPr/>
      </p:nvGrpSpPr>
      <p:grpSpPr>
        <a:xfrm>
          <a:off x="0" y="0"/>
          <a:ext cx="0" cy="0"/>
          <a:chOff x="0" y="0"/>
          <a:chExt cx="0" cy="0"/>
        </a:xfrm>
      </p:grpSpPr>
      <p:sp>
        <p:nvSpPr>
          <p:cNvPr id="3" name="Espace réservé du pied de page 2"/>
          <p:cNvSpPr>
            <a:spLocks noGrp="1"/>
          </p:cNvSpPr>
          <p:nvPr>
            <p:ph type="ftr" sz="quarter" idx="10"/>
          </p:nvPr>
        </p:nvSpPr>
        <p:spPr/>
        <p:txBody>
          <a:bodyPr/>
          <a:lstStyle/>
          <a:p>
            <a:r>
              <a:rPr lang="en-US" noProof="0" smtClean="0"/>
              <a:t>Presentation title - Place and Country - Date Month Day Year</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noProof="0" smtClean="0"/>
              <a:t>Cliquez pour modifier le style du titre</a:t>
            </a:r>
            <a:endParaRPr lang="fr-FR" noProof="0" dirty="0"/>
          </a:p>
        </p:txBody>
      </p:sp>
      <p:sp>
        <p:nvSpPr>
          <p:cNvPr id="3" name="Espace réservé du pied de page 2"/>
          <p:cNvSpPr>
            <a:spLocks noGrp="1"/>
          </p:cNvSpPr>
          <p:nvPr>
            <p:ph type="ftr" sz="quarter" idx="10"/>
          </p:nvPr>
        </p:nvSpPr>
        <p:spPr/>
        <p:txBody>
          <a:bodyPr/>
          <a:lstStyle/>
          <a:p>
            <a:r>
              <a:rPr lang="en-US" noProof="0" smtClean="0"/>
              <a:t>Presentation title - Place and Country - Date Month Day Year</a:t>
            </a:r>
            <a:endParaRPr lang="fr-FR" noProof="0"/>
          </a:p>
        </p:txBody>
      </p:sp>
      <p:sp>
        <p:nvSpPr>
          <p:cNvPr id="4" name="Espace réservé du numéro de diapositive 3"/>
          <p:cNvSpPr>
            <a:spLocks noGrp="1"/>
          </p:cNvSpPr>
          <p:nvPr>
            <p:ph type="sldNum" sz="quarter" idx="11"/>
          </p:nvPr>
        </p:nvSpPr>
        <p:spPr/>
        <p:txBody>
          <a:bodyPr/>
          <a:lstStyle/>
          <a:p>
            <a:fld id="{21F90BE8-D879-4F46-ACF9-7BCC67DCFB75}" type="slidenum">
              <a:rPr lang="fr-FR" smtClean="0"/>
              <a:pPr/>
              <a:t>‹N°›</a:t>
            </a:fld>
            <a:endParaRPr lang="fr-FR" dirty="0"/>
          </a:p>
        </p:txBody>
      </p:sp>
      <p:sp>
        <p:nvSpPr>
          <p:cNvPr id="6" name="Espace réservé du texte 5"/>
          <p:cNvSpPr>
            <a:spLocks noGrp="1"/>
          </p:cNvSpPr>
          <p:nvPr>
            <p:ph type="body" sz="quarter" idx="12"/>
          </p:nvPr>
        </p:nvSpPr>
        <p:spPr>
          <a:xfrm>
            <a:off x="457200" y="1125538"/>
            <a:ext cx="8218800" cy="5040311"/>
          </a:xfrm>
        </p:spPr>
        <p:txBody>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Tree>
    <p:extLst>
      <p:ext uri="{BB962C8B-B14F-4D97-AF65-F5344CB8AC3E}">
        <p14:creationId xmlns:p14="http://schemas.microsoft.com/office/powerpoint/2010/main" xmlns="" val="365818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2493952"/>
            <a:ext cx="7772400" cy="1362075"/>
          </a:xfrm>
        </p:spPr>
        <p:txBody>
          <a:bodyPr anchor="ctr">
            <a:noAutofit/>
          </a:bodyPr>
          <a:lstStyle>
            <a:lvl1pPr algn="l">
              <a:defRPr sz="3200" b="1" cap="all">
                <a:solidFill>
                  <a:schemeClr val="accent3">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en-US" noProof="0" smtClean="0"/>
              <a:t>Presentation title - Place and Country - Date Month Day Year</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7" name="Rectangle 6"/>
          <p:cNvSpPr/>
          <p:nvPr userDrawn="1"/>
        </p:nvSpPr>
        <p:spPr>
          <a:xfrm>
            <a:off x="8928000" y="0"/>
            <a:ext cx="216000"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3" name="Espace réservé du contenu 2"/>
          <p:cNvSpPr>
            <a:spLocks noGrp="1"/>
          </p:cNvSpPr>
          <p:nvPr>
            <p:ph sz="half" idx="1"/>
          </p:nvPr>
        </p:nvSpPr>
        <p:spPr>
          <a:xfrm>
            <a:off x="457200" y="1125538"/>
            <a:ext cx="4038600" cy="5000625"/>
          </a:xfrm>
          <a:prstGeom prst="rect">
            <a:avLst/>
          </a:prstGeom>
        </p:spPr>
        <p:txBody>
          <a:bodyPr/>
          <a:lstStyle>
            <a:lvl1pPr>
              <a:defRPr sz="1600"/>
            </a:lvl1pPr>
            <a:lvl2pPr>
              <a:defRPr sz="1400"/>
            </a:lvl2pPr>
            <a:lvl3pPr>
              <a:defRPr sz="1200"/>
            </a:lvl3pPr>
            <a:lvl4pPr marL="1080000" indent="-180000">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4" name="Espace réservé du contenu 3"/>
          <p:cNvSpPr>
            <a:spLocks noGrp="1"/>
          </p:cNvSpPr>
          <p:nvPr>
            <p:ph sz="half" idx="2"/>
          </p:nvPr>
        </p:nvSpPr>
        <p:spPr>
          <a:xfrm>
            <a:off x="4648200" y="1125538"/>
            <a:ext cx="4038600" cy="5000625"/>
          </a:xfrm>
          <a:prstGeom prst="rect">
            <a:avLst/>
          </a:prstGeom>
        </p:spPr>
        <p:txBody>
          <a:bodyPr/>
          <a:lstStyle>
            <a:lvl1pPr>
              <a:defRPr sz="1600"/>
            </a:lvl1pPr>
            <a:lvl2pPr>
              <a:defRPr sz="1400"/>
            </a:lvl2pPr>
            <a:lvl3pPr>
              <a:defRPr sz="1200"/>
            </a:lvl3pPr>
            <a:lvl4pPr>
              <a:defRPr sz="1200"/>
            </a:lvl4pPr>
            <a:lvl5pPr>
              <a:defRPr sz="1800"/>
            </a:lvl5pPr>
            <a:lvl6pPr>
              <a:defRPr sz="1800"/>
            </a:lvl6pPr>
            <a:lvl7pPr>
              <a:defRPr sz="1800"/>
            </a:lvl7pPr>
            <a:lvl8pPr>
              <a:defRPr sz="1800"/>
            </a:lvl8pPr>
            <a:lvl9pPr>
              <a:defRPr sz="1800"/>
            </a:lvl9p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p:txBody>
      </p:sp>
      <p:sp>
        <p:nvSpPr>
          <p:cNvPr id="6" name="Espace réservé du pied de page 5"/>
          <p:cNvSpPr>
            <a:spLocks noGrp="1"/>
          </p:cNvSpPr>
          <p:nvPr>
            <p:ph type="ftr" sz="quarter" idx="11"/>
          </p:nvPr>
        </p:nvSpPr>
        <p:spPr/>
        <p:txBody>
          <a:bodyPr/>
          <a:lstStyle/>
          <a:p>
            <a:r>
              <a:rPr lang="en-US" noProof="0" smtClean="0"/>
              <a:t>Presentation title - Place and Country - Date Month Day Year</a:t>
            </a:r>
            <a:endParaRPr lang="fr-FR" noProof="0" dirty="0"/>
          </a:p>
        </p:txBody>
      </p:sp>
      <p:sp>
        <p:nvSpPr>
          <p:cNvPr id="7" name="Espace réservé du numéro de diapositive 6"/>
          <p:cNvSpPr>
            <a:spLocks noGrp="1"/>
          </p:cNvSpPr>
          <p:nvPr>
            <p:ph type="sldNum" sz="quarter" idx="12"/>
          </p:nvPr>
        </p:nvSpPr>
        <p:spPr/>
        <p:txBody>
          <a:bodyPr/>
          <a:lstStyle/>
          <a:p>
            <a:fld id="{21F90BE8-D879-4F46-ACF9-7BCC67DCFB7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que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695600"/>
            <a:ext cx="8218800" cy="4284000"/>
          </a:xfrm>
          <a:prstGeom prst="rect">
            <a:avLst/>
          </a:prstGeom>
        </p:spPr>
        <p:txBody>
          <a:bodyPr/>
          <a:lstStyle>
            <a:lvl1pPr>
              <a:defRPr/>
            </a:lvl1pPr>
          </a:lstStyle>
          <a:p>
            <a:pPr lvl="0"/>
            <a:r>
              <a:rPr lang="fr-FR" dirty="0" smtClean="0"/>
              <a:t>Bar graph</a:t>
            </a:r>
            <a:endParaRPr lang="fr-FR" dirty="0"/>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7"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buNone/>
              <a:defRPr sz="1600"/>
            </a:lvl1pPr>
          </a:lstStyle>
          <a:p>
            <a:pPr lvl="0"/>
            <a:r>
              <a:rPr lang="fr-FR" dirty="0" smtClean="0"/>
              <a:t>Bar graph </a:t>
            </a:r>
            <a:r>
              <a:rPr lang="fr-FR" dirty="0" err="1" smtClean="0"/>
              <a:t>title</a:t>
            </a:r>
            <a:endParaRPr lang="fr-FR" dirty="0"/>
          </a:p>
        </p:txBody>
      </p:sp>
      <p:sp>
        <p:nvSpPr>
          <p:cNvPr id="8"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Graphiques barre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972000"/>
            <a:ext cx="8218800" cy="2484000"/>
          </a:xfrm>
          <a:prstGeom prst="rect">
            <a:avLst/>
          </a:prstGeom>
        </p:spPr>
        <p:txBody>
          <a:bodyPr/>
          <a:lstStyle>
            <a:lvl1pPr>
              <a:defRPr/>
            </a:lvl1pPr>
          </a:lstStyle>
          <a:p>
            <a:pPr lvl="0"/>
            <a:r>
              <a:rPr lang="fr-FR" dirty="0" smtClean="0"/>
              <a:t>Bar graph</a:t>
            </a:r>
            <a:endParaRPr lang="fr-FR" dirty="0"/>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8" name="Espace réservé du contenu 2"/>
          <p:cNvSpPr>
            <a:spLocks noGrp="1"/>
          </p:cNvSpPr>
          <p:nvPr>
            <p:ph idx="13" hasCustomPrompt="1"/>
          </p:nvPr>
        </p:nvSpPr>
        <p:spPr>
          <a:xfrm>
            <a:off x="457200" y="3510000"/>
            <a:ext cx="8218800" cy="2484000"/>
          </a:xfrm>
          <a:prstGeom prst="rect">
            <a:avLst/>
          </a:prstGeom>
        </p:spPr>
        <p:txBody>
          <a:bodyPr/>
          <a:lstStyle>
            <a:lvl1pPr>
              <a:defRPr/>
            </a:lvl1pPr>
          </a:lstStyle>
          <a:p>
            <a:pPr lvl="0"/>
            <a:r>
              <a:rPr lang="fr-FR" dirty="0" smtClean="0"/>
              <a:t>Bar graph</a:t>
            </a:r>
            <a:endParaRPr lang="fr-FR" dirty="0"/>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que ann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767600"/>
            <a:ext cx="8218800" cy="4248000"/>
          </a:xfrm>
          <a:prstGeom prst="rect">
            <a:avLst/>
          </a:prstGeom>
        </p:spPr>
        <p:txBody>
          <a:bodyPr/>
          <a:lstStyle>
            <a:lvl1pPr>
              <a:defRPr sz="2000"/>
            </a:lvl1pPr>
          </a:lstStyle>
          <a:p>
            <a:pPr lvl="0"/>
            <a:r>
              <a:rPr lang="fr-FR" dirty="0" smtClean="0"/>
              <a:t>Ring graph</a:t>
            </a:r>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8" name="Espace réservé du texte 7"/>
          <p:cNvSpPr>
            <a:spLocks noGrp="1"/>
          </p:cNvSpPr>
          <p:nvPr>
            <p:ph type="body" sz="quarter" idx="13" hasCustomPrompt="1"/>
          </p:nvPr>
        </p:nvSpPr>
        <p:spPr>
          <a:xfrm>
            <a:off x="2267744" y="1418400"/>
            <a:ext cx="4608512" cy="338554"/>
          </a:xfrm>
        </p:spPr>
        <p:txBody>
          <a:bodyPr wrap="square" anchor="t" anchorCtr="1">
            <a:spAutoFit/>
          </a:bodyPr>
          <a:lstStyle>
            <a:lvl1pPr algn="ctr">
              <a:spcBef>
                <a:spcPct val="50000"/>
              </a:spcBef>
              <a:buNone/>
              <a:defRPr sz="1600"/>
            </a:lvl1pPr>
          </a:lstStyle>
          <a:p>
            <a:pPr algn="ctr">
              <a:spcBef>
                <a:spcPct val="50000"/>
              </a:spcBef>
            </a:pPr>
            <a:r>
              <a:rPr lang="en-GB" sz="1600" dirty="0" smtClean="0">
                <a:cs typeface="Arial"/>
              </a:rPr>
              <a:t>Ring graph title</a:t>
            </a:r>
            <a:endParaRPr lang="en-GB" sz="1600" dirty="0">
              <a:cs typeface="Arial"/>
            </a:endParaRP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a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smtClean="0"/>
              <a:t>Cliquez pour modifier le style du titre</a:t>
            </a:r>
            <a:endParaRPr lang="fr-FR" dirty="0"/>
          </a:p>
        </p:txBody>
      </p:sp>
      <p:sp>
        <p:nvSpPr>
          <p:cNvPr id="3" name="Espace réservé du contenu 2"/>
          <p:cNvSpPr>
            <a:spLocks noGrp="1"/>
          </p:cNvSpPr>
          <p:nvPr>
            <p:ph idx="1" hasCustomPrompt="1"/>
          </p:nvPr>
        </p:nvSpPr>
        <p:spPr>
          <a:xfrm>
            <a:off x="457200" y="1125538"/>
            <a:ext cx="8218488" cy="4896000"/>
          </a:xfrm>
          <a:prstGeom prst="rect">
            <a:avLst/>
          </a:prstGeom>
        </p:spPr>
        <p:txBody>
          <a:bodyPr anchor="t" anchorCtr="0"/>
          <a:lstStyle>
            <a:lvl1pPr>
              <a:defRPr/>
            </a:lvl1pPr>
          </a:lstStyle>
          <a:p>
            <a:pPr lvl="0"/>
            <a:r>
              <a:rPr lang="fr-FR" dirty="0" smtClean="0"/>
              <a:t>Table</a:t>
            </a:r>
          </a:p>
        </p:txBody>
      </p:sp>
      <p:sp>
        <p:nvSpPr>
          <p:cNvPr id="5" name="Espace réservé du pied de page 4"/>
          <p:cNvSpPr>
            <a:spLocks noGrp="1"/>
          </p:cNvSpPr>
          <p:nvPr>
            <p:ph type="ftr" sz="quarter" idx="11"/>
          </p:nvPr>
        </p:nvSpPr>
        <p:spPr/>
        <p:txBody>
          <a:bodyPr/>
          <a:lstStyle/>
          <a:p>
            <a:r>
              <a:rPr lang="en-US" smtClean="0"/>
              <a:t>Presentation title - Place and Country - Date Month Day Year</a:t>
            </a:r>
            <a:endParaRPr lang="fr-FR" dirty="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
        <p:nvSpPr>
          <p:cNvPr id="7" name="Espace réservé du texte 8"/>
          <p:cNvSpPr>
            <a:spLocks noGrp="1"/>
          </p:cNvSpPr>
          <p:nvPr>
            <p:ph type="body" sz="quarter" idx="14" hasCustomPrompt="1"/>
          </p:nvPr>
        </p:nvSpPr>
        <p:spPr>
          <a:xfrm>
            <a:off x="457200" y="6021388"/>
            <a:ext cx="3178175" cy="215900"/>
          </a:xfrm>
        </p:spPr>
        <p:txBody>
          <a:bodyPr lIns="0">
            <a:noAutofit/>
          </a:bodyPr>
          <a:lstStyle>
            <a:lvl1pPr marL="0" indent="0">
              <a:buFont typeface="Arial" pitchFamily="34" charset="0"/>
              <a:buNone/>
              <a:defRPr sz="900"/>
            </a:lvl1pPr>
            <a:lvl2pPr marL="0" indent="0">
              <a:buNone/>
              <a:defRPr/>
            </a:lvl2pPr>
            <a:lvl3pPr>
              <a:buNone/>
              <a:defRPr/>
            </a:lvl3pPr>
            <a:lvl4pPr>
              <a:buNone/>
              <a:defRPr/>
            </a:lvl4pPr>
            <a:lvl5pPr>
              <a:buFont typeface="Arial" pitchFamily="34" charset="0"/>
              <a:buNone/>
              <a:defRPr/>
            </a:lvl5pPr>
          </a:lstStyle>
          <a:p>
            <a:pPr lvl="0"/>
            <a:r>
              <a:rPr lang="fr-FR" dirty="0" smtClean="0"/>
              <a:t>Source</a:t>
            </a:r>
          </a:p>
        </p:txBody>
      </p:sp>
    </p:spTree>
    <p:extLst>
      <p:ext uri="{BB962C8B-B14F-4D97-AF65-F5344CB8AC3E}">
        <p14:creationId xmlns:p14="http://schemas.microsoft.com/office/powerpoint/2010/main" xmlns="" val="2300454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lumMod val="75000"/>
                  </a:schemeClr>
                </a:solidFill>
              </a:defRPr>
            </a:lvl1pPr>
          </a:lstStyle>
          <a:p>
            <a:r>
              <a:rPr lang="fr-FR" noProof="0" smtClean="0"/>
              <a:t>Cliquez pour modifier le style du titre</a:t>
            </a:r>
            <a:endParaRPr lang="fr-FR" noProof="0" dirty="0"/>
          </a:p>
        </p:txBody>
      </p:sp>
      <p:sp>
        <p:nvSpPr>
          <p:cNvPr id="5" name="Espace réservé du pied de page 4"/>
          <p:cNvSpPr>
            <a:spLocks noGrp="1"/>
          </p:cNvSpPr>
          <p:nvPr>
            <p:ph type="ftr" sz="quarter" idx="11"/>
          </p:nvPr>
        </p:nvSpPr>
        <p:spPr/>
        <p:txBody>
          <a:bodyPr/>
          <a:lstStyle/>
          <a:p>
            <a:r>
              <a:rPr lang="en-US" noProof="0" smtClean="0"/>
              <a:t>Presentation title - Place and Country - Date Month Day Year</a:t>
            </a:r>
            <a:endParaRPr lang="fr-FR" noProof="0"/>
          </a:p>
        </p:txBody>
      </p:sp>
      <p:sp>
        <p:nvSpPr>
          <p:cNvPr id="6" name="Espace réservé du numéro de diapositive 5"/>
          <p:cNvSpPr>
            <a:spLocks noGrp="1"/>
          </p:cNvSpPr>
          <p:nvPr>
            <p:ph type="sldNum" sz="quarter" idx="12"/>
          </p:nvPr>
        </p:nvSpPr>
        <p:spPr/>
        <p:txBody>
          <a:bodyPr/>
          <a:lstStyle/>
          <a:p>
            <a:fld id="{21F90BE8-D879-4F46-ACF9-7BCC67DCFB75}" type="slidenum">
              <a:rPr lang="fr-FR" smtClean="0"/>
              <a:pPr/>
              <a:t>‹N°›</a:t>
            </a:fld>
            <a:endParaRPr lang="fr-FR"/>
          </a:p>
        </p:txBody>
      </p:sp>
    </p:spTree>
    <p:extLst>
      <p:ext uri="{BB962C8B-B14F-4D97-AF65-F5344CB8AC3E}">
        <p14:creationId xmlns:p14="http://schemas.microsoft.com/office/powerpoint/2010/main" xmlns="" val="2957685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18488" cy="635000"/>
          </a:xfrm>
          <a:prstGeom prst="rect">
            <a:avLst/>
          </a:prstGeom>
        </p:spPr>
        <p:txBody>
          <a:bodyPr vert="horz" lIns="91440" tIns="45720" rIns="91440" bIns="45720" rtlCol="0" anchor="t">
            <a:noAutofit/>
          </a:bodyPr>
          <a:lstStyle/>
          <a:p>
            <a:r>
              <a:rPr lang="fr-FR" noProof="0" dirty="0" smtClean="0"/>
              <a:t>Cliquez et modifiez le titre</a:t>
            </a:r>
            <a:endParaRPr lang="fr-FR" noProof="0" dirty="0"/>
          </a:p>
        </p:txBody>
      </p:sp>
      <p:sp>
        <p:nvSpPr>
          <p:cNvPr id="5" name="Espace réservé du pied de page 4"/>
          <p:cNvSpPr>
            <a:spLocks noGrp="1"/>
          </p:cNvSpPr>
          <p:nvPr>
            <p:ph type="ftr" sz="quarter" idx="3"/>
          </p:nvPr>
        </p:nvSpPr>
        <p:spPr>
          <a:xfrm>
            <a:off x="457200" y="6411916"/>
            <a:ext cx="5562600" cy="365125"/>
          </a:xfrm>
          <a:prstGeom prst="rect">
            <a:avLst/>
          </a:prstGeom>
        </p:spPr>
        <p:txBody>
          <a:bodyPr vert="horz" lIns="0" tIns="45720" rIns="91440" bIns="45720" rtlCol="0" anchor="ctr"/>
          <a:lstStyle>
            <a:lvl1pPr algn="l">
              <a:defRPr sz="900">
                <a:solidFill>
                  <a:schemeClr val="tx1"/>
                </a:solidFill>
                <a:latin typeface="+mn-lt"/>
                <a:cs typeface="Helvetica"/>
              </a:defRPr>
            </a:lvl1pPr>
          </a:lstStyle>
          <a:p>
            <a:r>
              <a:rPr lang="en-US" dirty="0" smtClean="0"/>
              <a:t>Presentation title - Place and Country - Date Month Day Year</a:t>
            </a:r>
            <a:endParaRPr lang="fr-FR" dirty="0"/>
          </a:p>
        </p:txBody>
      </p:sp>
      <p:sp>
        <p:nvSpPr>
          <p:cNvPr id="6" name="Espace réservé du numéro de diapositive 5"/>
          <p:cNvSpPr>
            <a:spLocks noGrp="1"/>
          </p:cNvSpPr>
          <p:nvPr>
            <p:ph type="sldNum" sz="quarter" idx="4"/>
          </p:nvPr>
        </p:nvSpPr>
        <p:spPr>
          <a:xfrm>
            <a:off x="6553200" y="6411916"/>
            <a:ext cx="725488" cy="365125"/>
          </a:xfrm>
          <a:prstGeom prst="rect">
            <a:avLst/>
          </a:prstGeom>
        </p:spPr>
        <p:txBody>
          <a:bodyPr vert="horz" lIns="91440" tIns="45720" rIns="91440" bIns="45720" rtlCol="0" anchor="ctr"/>
          <a:lstStyle>
            <a:lvl1pPr algn="r">
              <a:defRPr sz="1200">
                <a:solidFill>
                  <a:schemeClr val="tx1">
                    <a:tint val="75000"/>
                  </a:schemeClr>
                </a:solidFill>
                <a:latin typeface="+mn-lt"/>
                <a:cs typeface="Helvetica"/>
              </a:defRPr>
            </a:lvl1pPr>
          </a:lstStyle>
          <a:p>
            <a:fld id="{21F90BE8-D879-4F46-ACF9-7BCC67DCFB75}" type="slidenum">
              <a:rPr lang="fr-FR" smtClean="0"/>
              <a:pPr/>
              <a:t>‹N°›</a:t>
            </a:fld>
            <a:endParaRPr lang="fr-FR" dirty="0"/>
          </a:p>
        </p:txBody>
      </p:sp>
      <p:sp>
        <p:nvSpPr>
          <p:cNvPr id="7" name="Rectangle 6"/>
          <p:cNvSpPr/>
          <p:nvPr/>
        </p:nvSpPr>
        <p:spPr>
          <a:xfrm>
            <a:off x="9031305" y="0"/>
            <a:ext cx="112695" cy="6858000"/>
          </a:xfrm>
          <a:prstGeom prst="rect">
            <a:avLst/>
          </a:prstGeom>
          <a:solidFill>
            <a:schemeClr val="accent3">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latin typeface="Helvetica"/>
              <a:cs typeface="Helvetica"/>
            </a:endParaRPr>
          </a:p>
        </p:txBody>
      </p:sp>
      <p:cxnSp>
        <p:nvCxnSpPr>
          <p:cNvPr id="9" name="Connecteur droit 8"/>
          <p:cNvCxnSpPr/>
          <p:nvPr/>
        </p:nvCxnSpPr>
        <p:spPr>
          <a:xfrm>
            <a:off x="457200" y="6311850"/>
            <a:ext cx="8686800" cy="1588"/>
          </a:xfrm>
          <a:prstGeom prst="line">
            <a:avLst/>
          </a:prstGeom>
          <a:ln w="9525" cap="flat" cmpd="sng" algn="ctr">
            <a:solidFill>
              <a:schemeClr val="accent3">
                <a:lumMod val="7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5400000">
            <a:off x="7334251" y="6594478"/>
            <a:ext cx="365125" cy="1588"/>
          </a:xfrm>
          <a:prstGeom prst="line">
            <a:avLst/>
          </a:prstGeom>
          <a:ln w="6350" cap="flat" cmpd="sng" algn="ctr">
            <a:solidFill>
              <a:schemeClr val="tx1">
                <a:alpha val="70000"/>
              </a:schemeClr>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4" name="Espace réservé du texte 3"/>
          <p:cNvSpPr>
            <a:spLocks noGrp="1"/>
          </p:cNvSpPr>
          <p:nvPr>
            <p:ph type="body" idx="1"/>
          </p:nvPr>
        </p:nvSpPr>
        <p:spPr>
          <a:xfrm>
            <a:off x="457200" y="1124744"/>
            <a:ext cx="8218488" cy="5001420"/>
          </a:xfrm>
          <a:prstGeom prst="rect">
            <a:avLst/>
          </a:prstGeom>
        </p:spPr>
        <p:txBody>
          <a:bodyPr vert="horz" lIns="91440" tIns="45720" rIns="91440" bIns="45720" rtlCol="0">
            <a:normAutofit/>
          </a:bodyPr>
          <a:lstStyle/>
          <a:p>
            <a:pPr lvl="0"/>
            <a:r>
              <a:rPr lang="fr-FR" noProof="0" dirty="0" smtClean="0"/>
              <a:t>Modifiez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p:txBody>
      </p:sp>
      <p:pic>
        <p:nvPicPr>
          <p:cNvPr id="11" name="Image 10" descr="TOTAL_ADM.png"/>
          <p:cNvPicPr>
            <a:picLocks noChangeAspect="1"/>
          </p:cNvPicPr>
          <p:nvPr/>
        </p:nvPicPr>
        <p:blipFill>
          <a:blip r:embed="rId12">
            <a:extLst>
              <a:ext uri="{28A0092B-C50C-407E-A947-70E740481C1C}">
                <a14:useLocalDpi xmlns:a14="http://schemas.microsoft.com/office/drawing/2010/main" xmlns="" val="0"/>
              </a:ext>
            </a:extLst>
          </a:blip>
          <a:stretch>
            <a:fillRect/>
          </a:stretch>
        </p:blipFill>
        <p:spPr>
          <a:xfrm>
            <a:off x="7685087" y="6374892"/>
            <a:ext cx="1008000" cy="402149"/>
          </a:xfrm>
          <a:prstGeom prst="rect">
            <a:avLst/>
          </a:prstGeom>
        </p:spPr>
      </p:pic>
    </p:spTree>
  </p:cSld>
  <p:clrMap bg1="lt1" tx1="dk1" bg2="lt2" tx2="dk2" accent1="accent1" accent2="accent2" accent3="accent3" accent4="accent4" accent5="accent5" accent6="accent6" hlink="hlink" folHlink="folHlink"/>
  <p:sldLayoutIdLst>
    <p:sldLayoutId id="2147483673" r:id="rId1"/>
    <p:sldLayoutId id="2147483690" r:id="rId2"/>
    <p:sldLayoutId id="2147483658" r:id="rId3"/>
    <p:sldLayoutId id="2147483659" r:id="rId4"/>
    <p:sldLayoutId id="2147483692" r:id="rId5"/>
    <p:sldLayoutId id="2147483693" r:id="rId6"/>
    <p:sldLayoutId id="2147483694" r:id="rId7"/>
    <p:sldLayoutId id="2147483695" r:id="rId8"/>
    <p:sldLayoutId id="2147483696" r:id="rId9"/>
    <p:sldLayoutId id="2147483697" r:id="rId10"/>
  </p:sldLayoutIdLst>
  <p:hf hdr="0" dt="0"/>
  <p:txStyles>
    <p:titleStyle>
      <a:lvl1pPr algn="l" defTabSz="457200" rtl="0" eaLnBrk="1" latinLnBrk="0" hangingPunct="1">
        <a:spcBef>
          <a:spcPct val="0"/>
        </a:spcBef>
        <a:buNone/>
        <a:defRPr sz="2200" b="1" i="0" kern="1200" cap="all">
          <a:solidFill>
            <a:schemeClr val="accent3">
              <a:lumMod val="75000"/>
            </a:schemeClr>
          </a:solidFill>
          <a:latin typeface="+mj-lt"/>
          <a:ea typeface="+mj-ea"/>
          <a:cs typeface="Arial"/>
        </a:defRPr>
      </a:lvl1pPr>
    </p:titleStyle>
    <p:bodyStyle>
      <a:lvl1pPr marL="285750" indent="-285750" algn="l" defTabSz="457200" rtl="0" eaLnBrk="1" latinLnBrk="0" hangingPunct="1">
        <a:spcBef>
          <a:spcPts val="300"/>
        </a:spcBef>
        <a:spcAft>
          <a:spcPts val="300"/>
        </a:spcAft>
        <a:buClr>
          <a:schemeClr val="accent3">
            <a:lumMod val="75000"/>
          </a:schemeClr>
        </a:buClr>
        <a:buSzPct val="120000"/>
        <a:buFont typeface="Lucida Grande"/>
        <a:buChar char="●"/>
        <a:defRPr sz="2000" kern="1200">
          <a:solidFill>
            <a:schemeClr val="tx1"/>
          </a:solidFill>
          <a:latin typeface="+mn-lt"/>
          <a:ea typeface="+mn-ea"/>
          <a:cs typeface="Arial"/>
        </a:defRPr>
      </a:lvl1pPr>
      <a:lvl2pPr marL="447675" indent="-180975" algn="l" defTabSz="533400" rtl="0" eaLnBrk="1" latinLnBrk="0" hangingPunct="1">
        <a:spcBef>
          <a:spcPts val="300"/>
        </a:spcBef>
        <a:spcAft>
          <a:spcPts val="300"/>
        </a:spcAft>
        <a:buClr>
          <a:schemeClr val="accent3">
            <a:lumMod val="75000"/>
          </a:schemeClr>
        </a:buClr>
        <a:buFont typeface="Lucida Grande"/>
        <a:buChar char="-"/>
        <a:defRPr sz="1800" kern="1200">
          <a:solidFill>
            <a:schemeClr val="tx1"/>
          </a:solidFill>
          <a:latin typeface="+mn-lt"/>
          <a:ea typeface="+mn-ea"/>
          <a:cs typeface="Arial"/>
        </a:defRPr>
      </a:lvl2pPr>
      <a:lvl3pPr marL="806450" indent="-180975" algn="l" defTabSz="457200" rtl="0" eaLnBrk="1" latinLnBrk="0" hangingPunct="1">
        <a:spcBef>
          <a:spcPts val="300"/>
        </a:spcBef>
        <a:spcAft>
          <a:spcPts val="300"/>
        </a:spcAft>
        <a:buClr>
          <a:schemeClr val="accent3">
            <a:lumMod val="75000"/>
          </a:schemeClr>
        </a:buClr>
        <a:buSzPct val="100000"/>
        <a:buFont typeface="Lucida Grande"/>
        <a:buChar char="•"/>
        <a:defRPr sz="1600" kern="1200">
          <a:solidFill>
            <a:schemeClr val="tx1"/>
          </a:solidFill>
          <a:latin typeface="+mn-lt"/>
          <a:ea typeface="+mn-ea"/>
          <a:cs typeface="Arial"/>
        </a:defRPr>
      </a:lvl3pPr>
      <a:lvl4pPr marL="1076325" indent="-171450" algn="l" defTabSz="457200" rtl="0" eaLnBrk="1" latinLnBrk="0" hangingPunct="1">
        <a:spcBef>
          <a:spcPts val="300"/>
        </a:spcBef>
        <a:spcAft>
          <a:spcPts val="300"/>
        </a:spcAft>
        <a:buClr>
          <a:schemeClr val="accent3">
            <a:lumMod val="75000"/>
          </a:schemeClr>
        </a:buClr>
        <a:buSzPct val="80000"/>
        <a:buFont typeface="Lucida Grande"/>
        <a:buChar char="-"/>
        <a:tabLst/>
        <a:defRPr sz="1600" kern="1200">
          <a:solidFill>
            <a:schemeClr val="tx1"/>
          </a:solidFill>
          <a:latin typeface="+mn-lt"/>
          <a:ea typeface="+mn-ea"/>
          <a:cs typeface="Helvetica"/>
        </a:defRPr>
      </a:lvl4pPr>
      <a:lvl5pPr marL="1260000" indent="-180975" algn="l" defTabSz="352425" rtl="0" eaLnBrk="1" latinLnBrk="0" hangingPunct="1">
        <a:spcBef>
          <a:spcPts val="300"/>
        </a:spcBef>
        <a:spcAft>
          <a:spcPts val="300"/>
        </a:spcAft>
        <a:buClr>
          <a:srgbClr val="800000"/>
        </a:buClr>
        <a:buSzPct val="100000"/>
        <a:buFont typeface="Lucida Grande"/>
        <a:buNone/>
        <a:defRPr sz="1600" kern="1200">
          <a:solidFill>
            <a:schemeClr val="tx1"/>
          </a:solidFill>
          <a:latin typeface="+mn-lt"/>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ZoneTexte 1"/>
          <p:cNvSpPr txBox="1">
            <a:spLocks noChangeArrowheads="1"/>
          </p:cNvSpPr>
          <p:nvPr/>
        </p:nvSpPr>
        <p:spPr bwMode="auto">
          <a:xfrm>
            <a:off x="3200400" y="3276600"/>
            <a:ext cx="18415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eaLnBrk="1" hangingPunct="1"/>
            <a:endParaRPr lang="en" altLang="fr-FR"/>
          </a:p>
        </p:txBody>
      </p:sp>
      <p:sp>
        <p:nvSpPr>
          <p:cNvPr id="3" name="Titre 2"/>
          <p:cNvSpPr>
            <a:spLocks noGrp="1"/>
          </p:cNvSpPr>
          <p:nvPr>
            <p:ph type="title"/>
          </p:nvPr>
        </p:nvSpPr>
        <p:spPr>
          <a:xfrm>
            <a:off x="1187450" y="2106613"/>
            <a:ext cx="7277100" cy="1487487"/>
          </a:xfrm>
        </p:spPr>
        <p:txBody>
          <a:bodyPr/>
          <a:lstStyle/>
          <a:p>
            <a:pPr algn="l" rtl="0" eaLnBrk="1" fontAlgn="auto" hangingPunct="1">
              <a:spcAft>
                <a:spcPts val="0"/>
              </a:spcAft>
              <a:defRPr/>
            </a:pPr>
            <a:r>
              <a:rPr lang="en" b="1" i="0" u="none" baseline="0">
                <a:ea typeface="+mj-ea"/>
              </a:rPr>
              <a:t>Contractor relationships - Exemplary conduct</a:t>
            </a:r>
            <a:endParaRPr lang="en" dirty="0">
              <a:ea typeface="+mj-ea"/>
            </a:endParaRPr>
          </a:p>
        </p:txBody>
      </p:sp>
      <p:sp>
        <p:nvSpPr>
          <p:cNvPr id="14339" name="Espace réservé du texte 5"/>
          <p:cNvSpPr>
            <a:spLocks noGrp="1"/>
          </p:cNvSpPr>
          <p:nvPr>
            <p:ph type="body" sz="quarter" idx="10"/>
          </p:nvPr>
        </p:nvSpPr>
        <p:spPr>
          <a:xfrm>
            <a:off x="1187450" y="3640138"/>
            <a:ext cx="7277100" cy="1778000"/>
          </a:xfrm>
        </p:spPr>
        <p:txBody>
          <a:bodyPr/>
          <a:lstStyle/>
          <a:p>
            <a:r>
              <a:rPr lang="en" dirty="0" smtClean="0">
                <a:cs typeface="Arial" pitchFamily="34" charset="0"/>
              </a:rPr>
              <a:t>Safety Training for New Recruits</a:t>
            </a:r>
          </a:p>
          <a:p>
            <a:pPr algn="l" rtl="0" eaLnBrk="1" hangingPunct="1"/>
            <a:r>
              <a:rPr lang="en" b="0" i="0" u="none" baseline="0" dirty="0" smtClean="0">
                <a:cs typeface="Arial" charset="0"/>
              </a:rPr>
              <a:t>Module </a:t>
            </a:r>
            <a:r>
              <a:rPr lang="en" b="0" i="0" u="none" baseline="0" dirty="0">
                <a:cs typeface="Arial" charset="0"/>
              </a:rPr>
              <a:t>TCG 4.3</a:t>
            </a:r>
            <a:endParaRPr lang="en" altLang="fr-FR" dirty="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855853" y="1343563"/>
            <a:ext cx="7432294" cy="4894215"/>
          </a:xfrm>
          <a:prstGeom prst="rect">
            <a:avLst/>
          </a:prstGeom>
          <a:noFill/>
          <a:ln w="9525">
            <a:noFill/>
            <a:miter lim="800000"/>
            <a:headEnd/>
            <a:tailEnd/>
          </a:ln>
          <a:effectLst/>
        </p:spPr>
      </p:pic>
      <p:sp>
        <p:nvSpPr>
          <p:cNvPr id="2" name="Titre 1"/>
          <p:cNvSpPr>
            <a:spLocks noGrp="1"/>
          </p:cNvSpPr>
          <p:nvPr>
            <p:ph type="title"/>
          </p:nvPr>
        </p:nvSpPr>
        <p:spPr/>
        <p:txBody>
          <a:bodyPr/>
          <a:lstStyle/>
          <a:p>
            <a:pPr algn="l" rtl="0"/>
            <a:r>
              <a:rPr lang="de" b="0" i="0" u="none" baseline="0"/>
              <a:t>H3SE-Leistung Total + Vertragspartner</a:t>
            </a:r>
            <a:endParaRPr lang="de" dirty="0"/>
          </a:p>
        </p:txBody>
      </p:sp>
      <p:sp>
        <p:nvSpPr>
          <p:cNvPr id="3" name="Espace réservé du texte 2"/>
          <p:cNvSpPr>
            <a:spLocks noGrp="1"/>
          </p:cNvSpPr>
          <p:nvPr>
            <p:ph type="body" sz="quarter" idx="12"/>
          </p:nvPr>
        </p:nvSpPr>
        <p:spPr>
          <a:xfrm>
            <a:off x="457200" y="867125"/>
            <a:ext cx="6951435" cy="377014"/>
          </a:xfrm>
        </p:spPr>
        <p:txBody>
          <a:bodyPr/>
          <a:lstStyle/>
          <a:p>
            <a:pPr algn="l" rtl="0"/>
            <a:r>
              <a:rPr lang="de" sz="1800" b="0" i="0" u="none" baseline="0"/>
              <a:t>Beispiel für E&amp;P:</a:t>
            </a:r>
            <a:endParaRPr lang="de" sz="1800"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10</a:t>
            </a:fld>
            <a:endParaRPr lang="de" altLang="fr-FR"/>
          </a:p>
        </p:txBody>
      </p:sp>
      <p:grpSp>
        <p:nvGrpSpPr>
          <p:cNvPr id="5" name="Groupe 18"/>
          <p:cNvGrpSpPr/>
          <p:nvPr/>
        </p:nvGrpSpPr>
        <p:grpSpPr>
          <a:xfrm>
            <a:off x="251520" y="1660372"/>
            <a:ext cx="2126798" cy="486467"/>
            <a:chOff x="252028" y="2270132"/>
            <a:chExt cx="2126798" cy="486467"/>
          </a:xfrm>
        </p:grpSpPr>
        <p:sp>
          <p:nvSpPr>
            <p:cNvPr id="12" name="Rectangle 11"/>
            <p:cNvSpPr/>
            <p:nvPr/>
          </p:nvSpPr>
          <p:spPr>
            <a:xfrm>
              <a:off x="252028" y="2270132"/>
              <a:ext cx="2126798" cy="4864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 sz="1400"/>
            </a:p>
          </p:txBody>
        </p:sp>
        <p:sp>
          <p:nvSpPr>
            <p:cNvPr id="13" name="Titre 1"/>
            <p:cNvSpPr txBox="1">
              <a:spLocks/>
            </p:cNvSpPr>
            <p:nvPr/>
          </p:nvSpPr>
          <p:spPr>
            <a:xfrm>
              <a:off x="252028" y="2270132"/>
              <a:ext cx="2126798" cy="443850"/>
            </a:xfrm>
            <a:prstGeom prst="rect">
              <a:avLst/>
            </a:prstGeom>
          </p:spPr>
          <p:txBody>
            <a:bodyPr vert="horz" lIns="91440" tIns="45720" rIns="91440" bIns="45720" rtlCol="0" anchor="t">
              <a:noAutofit/>
            </a:bodyPr>
            <a:lstStyle>
              <a:lvl1pPr algn="l" defTabSz="457200" rtl="0" eaLnBrk="0" fontAlgn="base" hangingPunct="0">
                <a:spcBef>
                  <a:spcPct val="0"/>
                </a:spcBef>
                <a:spcAft>
                  <a:spcPct val="0"/>
                </a:spcAft>
                <a:defRPr sz="2200" b="1" kern="1200" cap="all">
                  <a:solidFill>
                    <a:srgbClr val="A90025"/>
                  </a:solidFill>
                  <a:latin typeface="+mj-lt"/>
                  <a:ea typeface="Arial" charset="0"/>
                  <a:cs typeface="Arial"/>
                </a:defRPr>
              </a:lvl1pPr>
              <a:lvl2pPr algn="l" defTabSz="457200" rtl="0" eaLnBrk="0" fontAlgn="base" hangingPunct="0">
                <a:spcBef>
                  <a:spcPct val="0"/>
                </a:spcBef>
                <a:spcAft>
                  <a:spcPct val="0"/>
                </a:spcAft>
                <a:defRPr sz="2200" b="1">
                  <a:solidFill>
                    <a:srgbClr val="A90025"/>
                  </a:solidFill>
                  <a:latin typeface="Arial" charset="0"/>
                  <a:ea typeface="Arial" charset="0"/>
                  <a:cs typeface="Arial" charset="0"/>
                </a:defRPr>
              </a:lvl2pPr>
              <a:lvl3pPr algn="l" defTabSz="457200" rtl="0" eaLnBrk="0" fontAlgn="base" hangingPunct="0">
                <a:spcBef>
                  <a:spcPct val="0"/>
                </a:spcBef>
                <a:spcAft>
                  <a:spcPct val="0"/>
                </a:spcAft>
                <a:defRPr sz="2200" b="1">
                  <a:solidFill>
                    <a:srgbClr val="A90025"/>
                  </a:solidFill>
                  <a:latin typeface="Arial" charset="0"/>
                  <a:ea typeface="Arial" charset="0"/>
                  <a:cs typeface="Arial" charset="0"/>
                </a:defRPr>
              </a:lvl3pPr>
              <a:lvl4pPr algn="l" defTabSz="457200" rtl="0" eaLnBrk="0" fontAlgn="base" hangingPunct="0">
                <a:spcBef>
                  <a:spcPct val="0"/>
                </a:spcBef>
                <a:spcAft>
                  <a:spcPct val="0"/>
                </a:spcAft>
                <a:defRPr sz="2200" b="1">
                  <a:solidFill>
                    <a:srgbClr val="A90025"/>
                  </a:solidFill>
                  <a:latin typeface="Arial" charset="0"/>
                  <a:ea typeface="Arial" charset="0"/>
                  <a:cs typeface="Arial" charset="0"/>
                </a:defRPr>
              </a:lvl4pPr>
              <a:lvl5pPr algn="l" defTabSz="457200" rtl="0" eaLnBrk="0" fontAlgn="base" hangingPunct="0">
                <a:spcBef>
                  <a:spcPct val="0"/>
                </a:spcBef>
                <a:spcAft>
                  <a:spcPct val="0"/>
                </a:spcAft>
                <a:defRPr sz="2200" b="1">
                  <a:solidFill>
                    <a:srgbClr val="A90025"/>
                  </a:solidFill>
                  <a:latin typeface="Arial" charset="0"/>
                  <a:ea typeface="Arial" charset="0"/>
                  <a:cs typeface="Arial" charset="0"/>
                </a:defRPr>
              </a:lvl5pPr>
              <a:lvl6pPr marL="457200" algn="l" defTabSz="457200" rtl="0" fontAlgn="base">
                <a:spcBef>
                  <a:spcPct val="0"/>
                </a:spcBef>
                <a:spcAft>
                  <a:spcPct val="0"/>
                </a:spcAft>
                <a:defRPr sz="2200" b="1">
                  <a:solidFill>
                    <a:srgbClr val="A90025"/>
                  </a:solidFill>
                  <a:latin typeface="Arial" charset="0"/>
                  <a:ea typeface="Arial" charset="0"/>
                  <a:cs typeface="Arial" charset="0"/>
                </a:defRPr>
              </a:lvl6pPr>
              <a:lvl7pPr marL="914400" algn="l" defTabSz="457200" rtl="0" fontAlgn="base">
                <a:spcBef>
                  <a:spcPct val="0"/>
                </a:spcBef>
                <a:spcAft>
                  <a:spcPct val="0"/>
                </a:spcAft>
                <a:defRPr sz="2200" b="1">
                  <a:solidFill>
                    <a:srgbClr val="A90025"/>
                  </a:solidFill>
                  <a:latin typeface="Arial" charset="0"/>
                  <a:ea typeface="Arial" charset="0"/>
                  <a:cs typeface="Arial" charset="0"/>
                </a:defRPr>
              </a:lvl7pPr>
              <a:lvl8pPr marL="1371600" algn="l" defTabSz="457200" rtl="0" fontAlgn="base">
                <a:spcBef>
                  <a:spcPct val="0"/>
                </a:spcBef>
                <a:spcAft>
                  <a:spcPct val="0"/>
                </a:spcAft>
                <a:defRPr sz="2200" b="1">
                  <a:solidFill>
                    <a:srgbClr val="A90025"/>
                  </a:solidFill>
                  <a:latin typeface="Arial" charset="0"/>
                  <a:ea typeface="Arial" charset="0"/>
                  <a:cs typeface="Arial" charset="0"/>
                </a:defRPr>
              </a:lvl8pPr>
              <a:lvl9pPr marL="1828800" algn="l" defTabSz="457200" rtl="0" fontAlgn="base">
                <a:spcBef>
                  <a:spcPct val="0"/>
                </a:spcBef>
                <a:spcAft>
                  <a:spcPct val="0"/>
                </a:spcAft>
                <a:defRPr sz="2200" b="1">
                  <a:solidFill>
                    <a:srgbClr val="A90025"/>
                  </a:solidFill>
                  <a:latin typeface="Arial" charset="0"/>
                  <a:ea typeface="Arial" charset="0"/>
                  <a:cs typeface="Arial" charset="0"/>
                </a:defRPr>
              </a:lvl9pPr>
            </a:lstStyle>
            <a:p>
              <a:pPr algn="ctr" defTabSz="1001713" rtl="0">
                <a:buClr>
                  <a:srgbClr val="FA3805"/>
                </a:buClr>
              </a:pPr>
              <a:r>
                <a:rPr lang="de" sz="1200" b="1" i="0" u="none" baseline="0">
                  <a:solidFill>
                    <a:schemeClr val="bg1"/>
                  </a:solidFill>
                </a:rPr>
                <a:t>Für E&amp;P gearbeitete Stunden</a:t>
              </a:r>
              <a:endParaRPr lang="de" sz="1200" dirty="0">
                <a:solidFill>
                  <a:schemeClr val="bg1"/>
                </a:solidFill>
              </a:endParaRPr>
            </a:p>
          </p:txBody>
        </p:sp>
      </p:grpSp>
      <p:sp>
        <p:nvSpPr>
          <p:cNvPr id="16" name="Rectangle 15"/>
          <p:cNvSpPr/>
          <p:nvPr/>
        </p:nvSpPr>
        <p:spPr>
          <a:xfrm>
            <a:off x="457200" y="1340768"/>
            <a:ext cx="8545854" cy="3432092"/>
          </a:xfrm>
          <a:prstGeom prst="rect">
            <a:avLst/>
          </a:prstGeom>
          <a:no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de"/>
          </a:p>
        </p:txBody>
      </p:sp>
      <p:sp>
        <p:nvSpPr>
          <p:cNvPr id="17"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de" sz="1000" b="0" i="0" u="none" baseline="0" dirty="0"/>
              <a:t>H3SE-Integrationskit – TCG 4.3 – Beziehungen mit Vertragspartnern – Beispielhaftigkeit – V2</a:t>
            </a:r>
            <a:endParaRPr lang="de" altLang="fr-FR" sz="1000" dirty="0"/>
          </a:p>
        </p:txBody>
      </p:sp>
    </p:spTree>
    <p:extLst>
      <p:ext uri="{BB962C8B-B14F-4D97-AF65-F5344CB8AC3E}">
        <p14:creationId xmlns:p14="http://schemas.microsoft.com/office/powerpoint/2010/main" xmlns="" val="155464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de" b="1" i="0" u="none" baseline="0"/>
              <a:t>H3SE-Leistung Total + Vertragspartner</a:t>
            </a:r>
            <a:endParaRPr lang="de" dirty="0"/>
          </a:p>
        </p:txBody>
      </p:sp>
      <p:sp>
        <p:nvSpPr>
          <p:cNvPr id="3" name="Espace réservé du texte 2"/>
          <p:cNvSpPr>
            <a:spLocks noGrp="1"/>
          </p:cNvSpPr>
          <p:nvPr>
            <p:ph type="body" sz="quarter" idx="12"/>
          </p:nvPr>
        </p:nvSpPr>
        <p:spPr/>
        <p:txBody>
          <a:bodyPr/>
          <a:lstStyle/>
          <a:p>
            <a:pPr marL="0" indent="0" algn="l" rtl="0">
              <a:buNone/>
            </a:pPr>
            <a:endParaRPr lang="de" dirty="0" smtClean="0"/>
          </a:p>
          <a:p>
            <a:pPr marL="0" indent="0" algn="l" rtl="0">
              <a:buNone/>
            </a:pPr>
            <a:r>
              <a:rPr lang="de" b="0" i="0" u="none" baseline="0"/>
              <a:t>Bei Vorfällen/Unfällen, dramatische/verheerenden Folgen ausgenommen:</a:t>
            </a:r>
          </a:p>
          <a:p>
            <a:endParaRPr lang="de" dirty="0" smtClean="0"/>
          </a:p>
          <a:p>
            <a:pPr algn="l" rtl="0"/>
            <a:r>
              <a:rPr lang="de" b="0" i="0" u="none" baseline="0"/>
              <a:t>Die Ereignisse haben Auswirkungen auf Total.</a:t>
            </a:r>
          </a:p>
          <a:p>
            <a:pPr algn="l" rtl="0"/>
            <a:r>
              <a:rPr lang="de" b="0" i="0" u="none" baseline="0"/>
              <a:t>Die Ergebnisse von Total werden im Vergleich zu den anderen Marktführern schlechter sein.</a:t>
            </a:r>
          </a:p>
          <a:p>
            <a:pPr algn="l" rtl="0"/>
            <a:r>
              <a:rPr lang="de" b="0" i="0" u="none" baseline="0"/>
              <a:t>Die Akzeptabilität von Total könnte infrage gestellt werden.</a:t>
            </a:r>
          </a:p>
          <a:p>
            <a:pPr marL="0" indent="0" algn="l" rtl="0">
              <a:buNone/>
            </a:pPr>
            <a:endParaRPr lang="de" dirty="0" smtClean="0"/>
          </a:p>
          <a:p>
            <a:pPr marL="0" indent="0" algn="l" rtl="0">
              <a:buNone/>
            </a:pPr>
            <a:endParaRPr lang="de"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11</a:t>
            </a:fld>
            <a:endParaRPr lang="de" altLang="fr-FR"/>
          </a:p>
        </p:txBody>
      </p:sp>
      <p:sp>
        <p:nvSpPr>
          <p:cNvPr id="6" name="Rectangle 8"/>
          <p:cNvSpPr>
            <a:spLocks noChangeArrowheads="1"/>
          </p:cNvSpPr>
          <p:nvPr/>
        </p:nvSpPr>
        <p:spPr bwMode="auto">
          <a:xfrm>
            <a:off x="755576" y="4221087"/>
            <a:ext cx="7200000" cy="1440000"/>
          </a:xfrm>
          <a:prstGeom prst="rect">
            <a:avLst/>
          </a:prstGeom>
          <a:solidFill>
            <a:schemeClr val="bg1"/>
          </a:solidFill>
          <a:ln w="19050">
            <a:solidFill>
              <a:srgbClr val="BD2B0B"/>
            </a:solidFill>
            <a:miter lim="800000"/>
            <a:headEnd/>
            <a:tailEnd/>
          </a:ln>
        </p:spPr>
        <p:txBody>
          <a:bodyPr wrap="square" lIns="0" tIns="0" rIns="252000" bIns="0" anchor="t">
            <a:spAutoFit/>
          </a:bodyPr>
          <a:lstStyle/>
          <a:p>
            <a:pPr algn="ctr" rtl="0" eaLnBrk="1" hangingPunct="1">
              <a:spcBef>
                <a:spcPts val="0"/>
              </a:spcBef>
              <a:spcAft>
                <a:spcPts val="0"/>
              </a:spcAft>
              <a:buFont typeface="Lucida Grande"/>
              <a:buNone/>
            </a:pPr>
            <a:endParaRPr lang="de" altLang="fr-FR" sz="800" b="1" dirty="0" smtClean="0">
              <a:solidFill>
                <a:srgbClr val="A90025"/>
              </a:solidFill>
            </a:endParaRPr>
          </a:p>
          <a:p>
            <a:pPr algn="ctr" rtl="0" eaLnBrk="1" hangingPunct="1">
              <a:spcBef>
                <a:spcPts val="0"/>
              </a:spcBef>
              <a:spcAft>
                <a:spcPts val="0"/>
              </a:spcAft>
              <a:buFont typeface="Lucida Grande"/>
              <a:buNone/>
            </a:pPr>
            <a:r>
              <a:rPr lang="de" sz="2000" b="1" i="0" u="none" baseline="0" dirty="0">
                <a:solidFill>
                  <a:srgbClr val="A90025"/>
                </a:solidFill>
              </a:rPr>
              <a:t>Die Leistungen von Total und den Vetragspartnern sind miteinander verbunden und Total muss sicherstellen, dass die Vertragspartner sich dessen bewusst sind und die Erwartungen in puncto HSE erfüllen.</a:t>
            </a:r>
          </a:p>
          <a:p>
            <a:pPr algn="ctr" rtl="0" eaLnBrk="1" hangingPunct="1">
              <a:spcBef>
                <a:spcPts val="0"/>
              </a:spcBef>
              <a:spcAft>
                <a:spcPts val="0"/>
              </a:spcAft>
              <a:buFont typeface="Lucida Grande"/>
              <a:buNone/>
            </a:pPr>
            <a:endParaRPr lang="de" altLang="fr-FR" sz="800" b="1" dirty="0">
              <a:solidFill>
                <a:srgbClr val="A90025"/>
              </a:solidFill>
            </a:endParaRPr>
          </a:p>
        </p:txBody>
      </p:sp>
      <p:sp>
        <p:nvSpPr>
          <p:cNvPr id="7"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de" sz="1000" b="0" i="0" u="none" baseline="0" dirty="0"/>
              <a:t>H3SE-Integrationskit – TCG 4.3 – Beziehungen mit Vertragspartnern – Beispielhaftigkeit – V2</a:t>
            </a:r>
            <a:endParaRPr lang="de" altLang="fr-FR" sz="1000" dirty="0"/>
          </a:p>
        </p:txBody>
      </p:sp>
    </p:spTree>
    <p:extLst>
      <p:ext uri="{BB962C8B-B14F-4D97-AF65-F5344CB8AC3E}">
        <p14:creationId xmlns:p14="http://schemas.microsoft.com/office/powerpoint/2010/main" xmlns="" val="7045744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de" b="1" i="0" u="none" baseline="0"/>
              <a:t>Rolle gegenüber den Vertragspartnern</a:t>
            </a:r>
            <a:endParaRPr lang="de" dirty="0"/>
          </a:p>
        </p:txBody>
      </p:sp>
      <p:sp>
        <p:nvSpPr>
          <p:cNvPr id="3" name="Espace réservé du texte 2"/>
          <p:cNvSpPr>
            <a:spLocks noGrp="1"/>
          </p:cNvSpPr>
          <p:nvPr>
            <p:ph type="body" sz="quarter" idx="12"/>
          </p:nvPr>
        </p:nvSpPr>
        <p:spPr/>
        <p:txBody>
          <a:bodyPr/>
          <a:lstStyle/>
          <a:p>
            <a:pPr marL="0" lvl="0" indent="0" algn="l" rtl="0">
              <a:buNone/>
            </a:pPr>
            <a:endParaRPr lang="de" dirty="0" smtClean="0"/>
          </a:p>
          <a:p>
            <a:pPr marL="0" lvl="0" indent="0" algn="l" rtl="0">
              <a:buNone/>
            </a:pPr>
            <a:r>
              <a:rPr lang="de" b="0" i="0" u="none" baseline="0" dirty="0"/>
              <a:t>Jeder ist zu Handlungen gegenüber den Vetragspartnern verpflichtet, mit denen er in Kontakt steht:</a:t>
            </a:r>
          </a:p>
          <a:p>
            <a:pPr marL="0" lvl="0" indent="0" algn="l" rtl="0">
              <a:buNone/>
            </a:pPr>
            <a:endParaRPr lang="de" dirty="0" smtClean="0"/>
          </a:p>
          <a:p>
            <a:pPr lvl="0" algn="l" rtl="0"/>
            <a:r>
              <a:rPr lang="de" b="0" i="0" u="none" baseline="0" dirty="0"/>
              <a:t>Anhören der potenziellen HSE-Schwierigkeiten</a:t>
            </a:r>
          </a:p>
          <a:p>
            <a:pPr lvl="0" algn="l" rtl="0"/>
            <a:r>
              <a:rPr lang="de" b="0" i="0" u="none" baseline="0" dirty="0"/>
              <a:t>Sammeln der vorgeschlagenen Anregungen</a:t>
            </a:r>
          </a:p>
          <a:p>
            <a:pPr lvl="0" algn="l" rtl="0"/>
            <a:r>
              <a:rPr lang="de" b="0" i="0" u="none" baseline="0" dirty="0"/>
              <a:t>Bei HSE mit gutem Beispiel vorangehen: PSA, Beachtung der </a:t>
            </a:r>
            <a:r>
              <a:rPr lang="de" b="0" i="0" u="none" baseline="0" dirty="0" smtClean="0"/>
              <a:t>Regeln…</a:t>
            </a:r>
            <a:endParaRPr lang="de" b="0" i="0" u="none" baseline="0" dirty="0"/>
          </a:p>
          <a:p>
            <a:pPr lvl="0" algn="l" rtl="0"/>
            <a:r>
              <a:rPr lang="de" b="0" i="0" u="none" baseline="0" dirty="0"/>
              <a:t>Die Verträge kennen und wissen, was in puncto HSE erwartet wird</a:t>
            </a:r>
          </a:p>
          <a:p>
            <a:pPr lvl="0" algn="l" rtl="0"/>
            <a:r>
              <a:rPr lang="de" b="0" i="0" u="none" baseline="0" dirty="0"/>
              <a:t>Die Leistungen (positiv und negativ) anerkennen</a:t>
            </a:r>
          </a:p>
          <a:p>
            <a:pPr algn="l" rtl="0"/>
            <a:r>
              <a:rPr lang="de" b="0" i="0" u="none" baseline="0" dirty="0"/>
              <a:t>Gemeinsame Audits</a:t>
            </a:r>
          </a:p>
          <a:p>
            <a:pPr algn="l" rtl="0"/>
            <a:r>
              <a:rPr lang="de" b="0" i="0" u="none" baseline="0" dirty="0"/>
              <a:t>…</a:t>
            </a:r>
            <a:endParaRPr lang="de"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12</a:t>
            </a:fld>
            <a:endParaRPr lang="de" altLang="fr-FR"/>
          </a:p>
        </p:txBody>
      </p:sp>
      <p:sp>
        <p:nvSpPr>
          <p:cNvPr id="6"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de" sz="1000" b="0" i="0" u="none" baseline="0" dirty="0"/>
              <a:t>H3SE-Integrationskit – TCG 4.3 – Beziehungen mit Vertragspartnern – Beispielhaftigkeit – V2</a:t>
            </a:r>
            <a:endParaRPr lang="de" altLang="fr-FR" sz="1000" dirty="0"/>
          </a:p>
        </p:txBody>
      </p:sp>
    </p:spTree>
    <p:extLst>
      <p:ext uri="{BB962C8B-B14F-4D97-AF65-F5344CB8AC3E}">
        <p14:creationId xmlns:p14="http://schemas.microsoft.com/office/powerpoint/2010/main" xmlns="" val="9412919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de" b="1" i="0" u="none" baseline="0"/>
              <a:t>Und für Sie?</a:t>
            </a:r>
            <a:r>
              <a:rPr lang="de"/>
              <a:t/>
            </a:r>
            <a:br>
              <a:rPr lang="de"/>
            </a:br>
            <a:endParaRPr lang="de" dirty="0"/>
          </a:p>
        </p:txBody>
      </p:sp>
      <p:sp>
        <p:nvSpPr>
          <p:cNvPr id="3" name="Espace réservé du texte 2"/>
          <p:cNvSpPr>
            <a:spLocks noGrp="1"/>
          </p:cNvSpPr>
          <p:nvPr>
            <p:ph type="body" sz="quarter" idx="12"/>
          </p:nvPr>
        </p:nvSpPr>
        <p:spPr/>
        <p:txBody>
          <a:bodyPr/>
          <a:lstStyle/>
          <a:p>
            <a:endParaRPr lang="de" dirty="0" smtClean="0"/>
          </a:p>
          <a:p>
            <a:endParaRPr lang="de" dirty="0"/>
          </a:p>
          <a:p>
            <a:endParaRPr lang="de" dirty="0" smtClean="0"/>
          </a:p>
          <a:p>
            <a:pPr algn="l" rtl="0"/>
            <a:r>
              <a:rPr lang="de" b="0" i="0" u="none" baseline="0"/>
              <a:t>Welche Punkte halten Sie zusammenfassend fest?</a:t>
            </a:r>
          </a:p>
          <a:p>
            <a:endParaRPr lang="de" dirty="0" smtClean="0"/>
          </a:p>
          <a:p>
            <a:endParaRPr lang="de" dirty="0"/>
          </a:p>
          <a:p>
            <a:pPr algn="l" rtl="0"/>
            <a:r>
              <a:rPr lang="de" b="0" i="0" u="none" baseline="0"/>
              <a:t>Welche Maßnahmen möchten Sie individuell implementieren, um für eine einfachere Einhaltung vonseiten der Vetragspartner zu sorgen?</a:t>
            </a:r>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13</a:t>
            </a:fld>
            <a:endParaRPr lang="de" altLang="fr-FR"/>
          </a:p>
        </p:txBody>
      </p:sp>
      <p:sp>
        <p:nvSpPr>
          <p:cNvPr id="6"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de" sz="1000" b="0" i="0" u="none" baseline="0" dirty="0"/>
              <a:t>H3SE-Integrationskit – TCG 4.3 – Beziehungen mit Vertragspartnern – Beispielhaftigkeit – V2</a:t>
            </a:r>
            <a:endParaRPr lang="de" altLang="fr-FR" sz="1000" dirty="0"/>
          </a:p>
        </p:txBody>
      </p:sp>
    </p:spTree>
    <p:extLst>
      <p:ext uri="{BB962C8B-B14F-4D97-AF65-F5344CB8AC3E}">
        <p14:creationId xmlns:p14="http://schemas.microsoft.com/office/powerpoint/2010/main" xmlns="" val="1841317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ZoneTexte 1"/>
          <p:cNvSpPr txBox="1">
            <a:spLocks noChangeArrowheads="1"/>
          </p:cNvSpPr>
          <p:nvPr/>
        </p:nvSpPr>
        <p:spPr bwMode="auto">
          <a:xfrm>
            <a:off x="3200400" y="3276600"/>
            <a:ext cx="1841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defTabSz="4572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4572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4572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457200" eaLnBrk="0" fontAlgn="base" hangingPunct="0">
              <a:spcBef>
                <a:spcPct val="0"/>
              </a:spcBef>
              <a:spcAft>
                <a:spcPct val="0"/>
              </a:spcAft>
              <a:defRPr>
                <a:solidFill>
                  <a:schemeClr val="tx1"/>
                </a:solidFill>
                <a:latin typeface="Arial" charset="0"/>
                <a:ea typeface="Arial" charset="0"/>
                <a:cs typeface="Arial" charset="0"/>
              </a:defRPr>
            </a:lvl9pPr>
          </a:lstStyle>
          <a:p>
            <a:pPr algn="l" rtl="0" eaLnBrk="1" hangingPunct="1"/>
            <a:endParaRPr lang="de" altLang="fr-FR"/>
          </a:p>
        </p:txBody>
      </p:sp>
      <p:sp>
        <p:nvSpPr>
          <p:cNvPr id="3" name="Titre 2"/>
          <p:cNvSpPr>
            <a:spLocks noGrp="1"/>
          </p:cNvSpPr>
          <p:nvPr>
            <p:ph type="title"/>
          </p:nvPr>
        </p:nvSpPr>
        <p:spPr>
          <a:xfrm>
            <a:off x="1187450" y="2106613"/>
            <a:ext cx="7277100" cy="1487487"/>
          </a:xfrm>
        </p:spPr>
        <p:txBody>
          <a:bodyPr/>
          <a:lstStyle/>
          <a:p>
            <a:pPr algn="l" rtl="0" eaLnBrk="1" fontAlgn="auto" hangingPunct="1">
              <a:spcAft>
                <a:spcPts val="0"/>
              </a:spcAft>
              <a:defRPr/>
            </a:pPr>
            <a:r>
              <a:rPr lang="de" b="0" i="0" u="none" baseline="0">
                <a:ea typeface="+mj-ea"/>
              </a:rPr>
              <a:t>Beziehungen mit Vertragspartnern – Beispielhaftigkeit</a:t>
            </a:r>
            <a:endParaRPr lang="de" dirty="0">
              <a:ea typeface="+mj-ea"/>
            </a:endParaRPr>
          </a:p>
        </p:txBody>
      </p:sp>
      <p:sp>
        <p:nvSpPr>
          <p:cNvPr id="14339" name="Espace réservé du texte 5"/>
          <p:cNvSpPr>
            <a:spLocks noGrp="1"/>
          </p:cNvSpPr>
          <p:nvPr>
            <p:ph type="body" sz="quarter" idx="10"/>
          </p:nvPr>
        </p:nvSpPr>
        <p:spPr>
          <a:xfrm>
            <a:off x="1187450" y="3640138"/>
            <a:ext cx="7277100" cy="1778000"/>
          </a:xfrm>
        </p:spPr>
        <p:txBody>
          <a:bodyPr/>
          <a:lstStyle/>
          <a:p>
            <a:pPr algn="l" rtl="0" eaLnBrk="1" hangingPunct="1"/>
            <a:r>
              <a:rPr lang="de" b="0" i="0" u="none" baseline="0">
                <a:cs typeface="Arial" charset="0"/>
              </a:rPr>
              <a:t>H3SE-Integrationskit</a:t>
            </a:r>
          </a:p>
          <a:p>
            <a:pPr algn="l" rtl="0" eaLnBrk="1" hangingPunct="1"/>
            <a:r>
              <a:rPr lang="de" b="0" i="0" u="none" baseline="0">
                <a:cs typeface="Arial" charset="0"/>
              </a:rPr>
              <a:t>Modul TCG 4.3</a:t>
            </a:r>
            <a:endParaRPr lang="de" altLang="fr-FR" dirty="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3</a:t>
            </a:fld>
            <a:endParaRPr lang="de" altLang="fr-FR"/>
          </a:p>
        </p:txBody>
      </p:sp>
      <p:sp>
        <p:nvSpPr>
          <p:cNvPr id="5"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de" sz="1000" b="0" i="0" u="none" baseline="0" dirty="0"/>
              <a:t>H3SE-Integrationskit – TCG 4.3 – Beziehungen mit Vertragspartnern – Beispielhaftigkeit – V2</a:t>
            </a:r>
            <a:endParaRPr lang="de" altLang="fr-FR" sz="1000" dirty="0"/>
          </a:p>
        </p:txBody>
      </p:sp>
      <p:sp>
        <p:nvSpPr>
          <p:cNvPr id="6" name="Titre 1"/>
          <p:cNvSpPr>
            <a:spLocks noGrp="1"/>
          </p:cNvSpPr>
          <p:nvPr>
            <p:ph type="title"/>
          </p:nvPr>
        </p:nvSpPr>
        <p:spPr>
          <a:xfrm>
            <a:off x="457200" y="274638"/>
            <a:ext cx="8218488" cy="635000"/>
          </a:xfrm>
        </p:spPr>
        <p:txBody>
          <a:bodyPr/>
          <a:lstStyle/>
          <a:p>
            <a:pPr algn="l" rtl="0"/>
            <a:r>
              <a:rPr lang="de" b="0" i="0" u="none" baseline="0"/>
              <a:t>Ziele des Moduls</a:t>
            </a:r>
            <a:endParaRPr lang="de" dirty="0"/>
          </a:p>
        </p:txBody>
      </p:sp>
      <p:sp>
        <p:nvSpPr>
          <p:cNvPr id="7" name="Espace réservé du contenu 4"/>
          <p:cNvSpPr>
            <a:spLocks noGrp="1"/>
          </p:cNvSpPr>
          <p:nvPr>
            <p:ph type="body" sz="quarter" idx="12"/>
          </p:nvPr>
        </p:nvSpPr>
        <p:spPr>
          <a:xfrm>
            <a:off x="457200" y="1144422"/>
            <a:ext cx="8218488" cy="4876865"/>
          </a:xfrm>
        </p:spPr>
        <p:txBody>
          <a:bodyPr>
            <a:normAutofit lnSpcReduction="10000"/>
          </a:bodyPr>
          <a:lstStyle/>
          <a:p>
            <a:pPr marL="0" indent="0" algn="just" rtl="0" eaLnBrk="1" hangingPunct="1">
              <a:buFont typeface="Lucida Grande"/>
              <a:buNone/>
            </a:pPr>
            <a:r>
              <a:rPr lang="de" b="1" i="0" u="none" baseline="0">
                <a:cs typeface="Arial" pitchFamily="34" charset="0"/>
              </a:rPr>
              <a:t>Am Ende dieses Moduls:</a:t>
            </a:r>
            <a:endParaRPr lang="de" altLang="fr-FR" dirty="0" smtClean="0">
              <a:cs typeface="Arial" pitchFamily="34" charset="0"/>
            </a:endParaRPr>
          </a:p>
          <a:p>
            <a:pPr lvl="0" algn="just" rtl="0"/>
            <a:endParaRPr lang="de" sz="1800" dirty="0" smtClean="0"/>
          </a:p>
          <a:p>
            <a:pPr lvl="0" algn="just" rtl="0"/>
            <a:r>
              <a:rPr lang="de" sz="1800" b="0" i="0" u="none" baseline="0"/>
              <a:t>Kennen Sie die Motivierungen sowie die Interessen der Vertragspartner, die nicht systematisch mit denen von Total zusammenlaufend sind (eigene HSE-Kultur, vertraglicher Kontext, arbeiten in anderen Gesellschaften wie Total).</a:t>
            </a:r>
          </a:p>
          <a:p>
            <a:pPr lvl="0" algn="just" rtl="0"/>
            <a:endParaRPr lang="de" sz="1800" dirty="0" smtClean="0"/>
          </a:p>
          <a:p>
            <a:pPr lvl="0" algn="just" rtl="0"/>
            <a:r>
              <a:rPr lang="de" sz="1800" b="0" i="0" u="none" baseline="0"/>
              <a:t>Sind Sie in der Lage, Vertragspartnern zu erklären, was die Motivierungen und Interessen von Total in puncto HH3SE sind.</a:t>
            </a:r>
            <a:endParaRPr lang="de" sz="1800" dirty="0"/>
          </a:p>
          <a:p>
            <a:pPr lvl="0" algn="just" rtl="0"/>
            <a:endParaRPr lang="de" sz="1800" dirty="0" smtClean="0"/>
          </a:p>
          <a:p>
            <a:pPr lvl="0" algn="just" rtl="0"/>
            <a:r>
              <a:rPr lang="de" sz="1800" b="0" i="0" u="none" baseline="0"/>
              <a:t>Kennen Sie die Haupthebel, damit Vertragspartner die H3SE-Kultur von Total unterstützen.</a:t>
            </a:r>
            <a:endParaRPr lang="de" sz="1800" dirty="0"/>
          </a:p>
          <a:p>
            <a:pPr algn="just" rtl="0"/>
            <a:endParaRPr lang="de" sz="1800" dirty="0" smtClean="0"/>
          </a:p>
          <a:p>
            <a:pPr algn="just" rtl="0"/>
            <a:r>
              <a:rPr lang="de" sz="1800" b="0" i="0" u="none" baseline="0"/>
              <a:t>Verstehen Sie, dass Vertragspartner ein integraler Bestandtteil des Teams sind und ebenfalls in der Lage sind, interessante Ideen/Praktiken beizusteuern. </a:t>
            </a:r>
            <a:endParaRPr lang="de" altLang="fr-FR" sz="1800" i="1" dirty="0" smtClean="0">
              <a:cs typeface="Arial" pitchFamily="34" charset="0"/>
            </a:endParaRPr>
          </a:p>
        </p:txBody>
      </p:sp>
    </p:spTree>
    <p:extLst>
      <p:ext uri="{BB962C8B-B14F-4D97-AF65-F5344CB8AC3E}">
        <p14:creationId xmlns:p14="http://schemas.microsoft.com/office/powerpoint/2010/main" xmlns="" val="8203434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de" b="0" i="0" u="none" baseline="0"/>
              <a:t>Aktivitäten der Vertragspartner</a:t>
            </a:r>
            <a:endParaRPr lang="de" dirty="0"/>
          </a:p>
        </p:txBody>
      </p:sp>
      <p:sp>
        <p:nvSpPr>
          <p:cNvPr id="3" name="Espace réservé du texte 2"/>
          <p:cNvSpPr>
            <a:spLocks noGrp="1"/>
          </p:cNvSpPr>
          <p:nvPr>
            <p:ph type="body" sz="quarter" idx="12"/>
          </p:nvPr>
        </p:nvSpPr>
        <p:spPr>
          <a:xfrm>
            <a:off x="457200" y="908720"/>
            <a:ext cx="8218800" cy="5400600"/>
          </a:xfrm>
        </p:spPr>
        <p:txBody>
          <a:bodyPr/>
          <a:lstStyle/>
          <a:p>
            <a:pPr marL="0" indent="0" algn="l" rtl="0">
              <a:buNone/>
            </a:pPr>
            <a:r>
              <a:rPr lang="de" sz="1800" b="0" i="0" u="none" baseline="0"/>
              <a:t>Total zieht Vertragspartner hinzu, damit diese </a:t>
            </a:r>
            <a:r>
              <a:rPr lang="de" sz="1800" b="1" i="0" u="none" baseline="0"/>
              <a:t>Aktivitäten</a:t>
            </a:r>
            <a:r>
              <a:rPr lang="de" sz="1800" b="0" i="0" u="none" baseline="0"/>
              <a:t> übernehmen, die </a:t>
            </a:r>
            <a:r>
              <a:rPr lang="de" sz="1800" b="1" i="0" u="none" baseline="0"/>
              <a:t>nicht zur Kernkompetenz von Total gehören:</a:t>
            </a:r>
          </a:p>
          <a:p>
            <a:pPr marL="0" indent="0" algn="l" rtl="0">
              <a:buNone/>
            </a:pPr>
            <a:r>
              <a:rPr lang="de" sz="1800" b="0" i="1" u="none" baseline="0">
                <a:solidFill>
                  <a:srgbClr val="C00000"/>
                </a:solidFill>
              </a:rPr>
              <a:t>Typische Beispiele für Vertragspartner in den 3 Branchen:</a:t>
            </a:r>
          </a:p>
          <a:p>
            <a:pPr algn="l" rtl="0"/>
            <a:r>
              <a:rPr lang="de" sz="1800" b="0" i="0" u="none" baseline="0"/>
              <a:t>Catering</a:t>
            </a:r>
            <a:endParaRPr lang="de" sz="1800" dirty="0"/>
          </a:p>
          <a:p>
            <a:pPr algn="l" rtl="0"/>
            <a:r>
              <a:rPr lang="de" sz="1800" b="0" i="0" u="none" baseline="0"/>
              <a:t>Wartung</a:t>
            </a:r>
          </a:p>
          <a:p>
            <a:pPr algn="l" rtl="0"/>
            <a:r>
              <a:rPr lang="de" sz="1800" b="0" i="0" u="none" baseline="0"/>
              <a:t>Bau</a:t>
            </a:r>
          </a:p>
          <a:p>
            <a:pPr marL="0" indent="0" algn="l" rtl="0">
              <a:spcBef>
                <a:spcPts val="900"/>
              </a:spcBef>
              <a:buNone/>
            </a:pPr>
            <a:r>
              <a:rPr lang="de" sz="1800" b="0" i="0" u="none" baseline="0"/>
              <a:t>Anteil gearbeiteter Stunden (OGP):</a:t>
            </a:r>
            <a:endParaRPr lang="de" sz="1800"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4</a:t>
            </a:fld>
            <a:endParaRPr lang="de" altLang="fr-FR"/>
          </a:p>
        </p:txBody>
      </p:sp>
      <p:pic>
        <p:nvPicPr>
          <p:cNvPr id="8" name="Image 7"/>
          <p:cNvPicPr/>
          <p:nvPr/>
        </p:nvPicPr>
        <p:blipFill rotWithShape="1">
          <a:blip r:embed="rId2"/>
          <a:srcRect l="7691" t="28722" r="10770" b="11773"/>
          <a:stretch/>
        </p:blipFill>
        <p:spPr>
          <a:xfrm>
            <a:off x="2195736" y="3429000"/>
            <a:ext cx="5082952" cy="2855572"/>
          </a:xfrm>
          <a:prstGeom prst="rect">
            <a:avLst/>
          </a:prstGeom>
        </p:spPr>
      </p:pic>
      <p:sp>
        <p:nvSpPr>
          <p:cNvPr id="7"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de" sz="1000" b="0" i="0" u="none" baseline="0" dirty="0"/>
              <a:t>H3SE-Integrationskit – TCG 4.3 – Beziehungen mit Vertragspartnern – Beispielhaftigkeit – V2</a:t>
            </a:r>
            <a:endParaRPr lang="de" altLang="fr-FR" sz="1000" dirty="0"/>
          </a:p>
        </p:txBody>
      </p:sp>
    </p:spTree>
    <p:extLst>
      <p:ext uri="{BB962C8B-B14F-4D97-AF65-F5344CB8AC3E}">
        <p14:creationId xmlns:p14="http://schemas.microsoft.com/office/powerpoint/2010/main" xmlns="" val="841594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de" b="1" i="0" u="none" baseline="0"/>
              <a:t>Bau einer Schule</a:t>
            </a:r>
            <a:endParaRPr lang="de" dirty="0"/>
          </a:p>
        </p:txBody>
      </p:sp>
      <p:sp>
        <p:nvSpPr>
          <p:cNvPr id="3" name="Espace réservé du texte 2"/>
          <p:cNvSpPr>
            <a:spLocks noGrp="1"/>
          </p:cNvSpPr>
          <p:nvPr>
            <p:ph type="body" sz="quarter" idx="12"/>
          </p:nvPr>
        </p:nvSpPr>
        <p:spPr/>
        <p:txBody>
          <a:bodyPr/>
          <a:lstStyle/>
          <a:p>
            <a:pPr marL="0" indent="0" algn="l" rtl="0">
              <a:buNone/>
            </a:pPr>
            <a:endParaRPr lang="de" b="1" dirty="0" smtClean="0"/>
          </a:p>
          <a:p>
            <a:pPr marL="0" indent="0" algn="l" rtl="0">
              <a:buNone/>
            </a:pPr>
            <a:r>
              <a:rPr lang="de" b="1" i="0" u="none" baseline="0"/>
              <a:t>Beteiligte:</a:t>
            </a:r>
          </a:p>
          <a:p>
            <a:pPr marL="0" indent="0" algn="l" rtl="0">
              <a:buNone/>
            </a:pPr>
            <a:endParaRPr lang="de" b="1" dirty="0" smtClean="0"/>
          </a:p>
          <a:p>
            <a:pPr algn="l" rtl="0"/>
            <a:r>
              <a:rPr lang="de" b="0" i="0" u="none" baseline="0"/>
              <a:t>Baustellenkoordinator (Emile)</a:t>
            </a:r>
          </a:p>
          <a:p>
            <a:endParaRPr lang="de" dirty="0"/>
          </a:p>
          <a:p>
            <a:pPr algn="l" rtl="0"/>
            <a:r>
              <a:rPr lang="de" b="0" i="0" u="none" baseline="0"/>
              <a:t>Großes Unternehmen im Bausektor für die Rohbauarbeiten</a:t>
            </a:r>
          </a:p>
          <a:p>
            <a:endParaRPr lang="de" dirty="0"/>
          </a:p>
          <a:p>
            <a:pPr algn="l" rtl="0"/>
            <a:r>
              <a:rPr lang="de" b="0" i="0" u="none" baseline="0"/>
              <a:t>Lokaler Handwerker für die Schreinerarbeiten</a:t>
            </a:r>
          </a:p>
          <a:p>
            <a:endParaRPr lang="de" dirty="0"/>
          </a:p>
          <a:p>
            <a:pPr marL="0" indent="0" algn="ctr" rtl="0">
              <a:buNone/>
            </a:pPr>
            <a:r>
              <a:rPr lang="de" b="0" i="0" u="sng" baseline="0"/>
              <a:t>Die H3SE-Aktionen jedes Einzelnen auflisten sowie</a:t>
            </a:r>
          </a:p>
          <a:p>
            <a:pPr marL="0" indent="0" algn="ctr" rtl="0">
              <a:buNone/>
            </a:pPr>
            <a:r>
              <a:rPr lang="de" b="0" i="0" u="sng" baseline="0"/>
              <a:t>ihre Unterschiede</a:t>
            </a:r>
            <a:endParaRPr lang="de" u="sng"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5</a:t>
            </a:fld>
            <a:endParaRPr lang="de" altLang="fr-FR"/>
          </a:p>
        </p:txBody>
      </p:sp>
      <p:sp>
        <p:nvSpPr>
          <p:cNvPr id="6"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de" sz="1000" b="0" i="0" u="none" baseline="0" dirty="0"/>
              <a:t>H3SE-Integrationskit – TCG 4.3 – Beziehungen mit Vertragspartnern – Beispielhaftigkeit – V2</a:t>
            </a:r>
            <a:endParaRPr lang="de" altLang="fr-FR" sz="1000" dirty="0"/>
          </a:p>
        </p:txBody>
      </p:sp>
    </p:spTree>
    <p:extLst>
      <p:ext uri="{BB962C8B-B14F-4D97-AF65-F5344CB8AC3E}">
        <p14:creationId xmlns:p14="http://schemas.microsoft.com/office/powerpoint/2010/main" xmlns="" val="954942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de" b="1" i="0" u="none" baseline="0"/>
              <a:t>Herausforderungen für die Vertragspartner</a:t>
            </a:r>
            <a:endParaRPr lang="de" dirty="0"/>
          </a:p>
        </p:txBody>
      </p:sp>
      <p:sp>
        <p:nvSpPr>
          <p:cNvPr id="3" name="Espace réservé du texte 2"/>
          <p:cNvSpPr>
            <a:spLocks noGrp="1"/>
          </p:cNvSpPr>
          <p:nvPr>
            <p:ph type="body" sz="quarter" idx="12"/>
          </p:nvPr>
        </p:nvSpPr>
        <p:spPr>
          <a:xfrm>
            <a:off x="457200" y="908720"/>
            <a:ext cx="8218800" cy="5040311"/>
          </a:xfrm>
        </p:spPr>
        <p:txBody>
          <a:bodyPr>
            <a:normAutofit lnSpcReduction="10000"/>
          </a:bodyPr>
          <a:lstStyle/>
          <a:p>
            <a:pPr marL="0" indent="0" algn="just" rtl="0">
              <a:buNone/>
            </a:pPr>
            <a:r>
              <a:rPr lang="de" b="1" i="0" u="none" baseline="0" dirty="0"/>
              <a:t>Größe der Unternehmen:</a:t>
            </a:r>
          </a:p>
          <a:p>
            <a:pPr algn="just" rtl="0"/>
            <a:r>
              <a:rPr lang="de" sz="1800" b="0" i="0" u="none" baseline="0" dirty="0"/>
              <a:t>Variiert von kleinen lokalen KMU bis hin zu Unternehmen mit der Größe von Total oder mehr.</a:t>
            </a:r>
          </a:p>
          <a:p>
            <a:pPr marL="0" lvl="0" indent="0" algn="just" rtl="0">
              <a:buNone/>
            </a:pPr>
            <a:r>
              <a:rPr lang="de" b="1" i="0" u="none" baseline="0" dirty="0"/>
              <a:t>Unterschiedliche Kontexte:</a:t>
            </a:r>
            <a:endParaRPr lang="de" b="1" dirty="0"/>
          </a:p>
          <a:p>
            <a:pPr lvl="0" algn="just" rtl="0"/>
            <a:r>
              <a:rPr lang="de" sz="1800" b="0" i="0" u="none" baseline="0" dirty="0"/>
              <a:t>Von einem Standort zum anderen, von einem Tätigkeitsbereich zum anderen, von einem Land zum anderen.</a:t>
            </a:r>
          </a:p>
          <a:p>
            <a:pPr marL="0" lvl="0" indent="0" algn="just" rtl="0">
              <a:buNone/>
            </a:pPr>
            <a:r>
              <a:rPr lang="de" b="1" i="0" u="none" baseline="0" dirty="0"/>
              <a:t>Andere Bezugssysteme:</a:t>
            </a:r>
            <a:endParaRPr lang="de" b="1" dirty="0"/>
          </a:p>
          <a:p>
            <a:pPr algn="just" rtl="0"/>
            <a:r>
              <a:rPr lang="de" sz="1800" b="0" i="0" u="none" baseline="0" dirty="0"/>
              <a:t>Mehrere Kunden, andere Gewohnheiten.</a:t>
            </a:r>
          </a:p>
          <a:p>
            <a:pPr marL="0" lvl="0" indent="0" algn="just" rtl="0">
              <a:buNone/>
            </a:pPr>
            <a:r>
              <a:rPr lang="de" b="1" i="0" u="none" baseline="0" dirty="0"/>
              <a:t>Herausforderungen der Vetragspartner:</a:t>
            </a:r>
          </a:p>
          <a:p>
            <a:pPr algn="just" rtl="0"/>
            <a:r>
              <a:rPr lang="de" sz="1800" b="0" i="0" u="none" baseline="0" dirty="0"/>
              <a:t>Einhaltung der im Vertrag vorgesehenen Arbeit (Frist), ihr Unternehmen finanziell absichern, neue Verträge mit Total erhalten, dank Total als Referenz mit anderen Kunden arbeiten, Beschäftigung lokaler Mitarbeiter (Ausbildung/Kompetenzen).</a:t>
            </a:r>
            <a:endParaRPr lang="de" sz="1800" dirty="0"/>
          </a:p>
          <a:p>
            <a:pPr marL="0" indent="0" algn="just" rtl="0">
              <a:buNone/>
            </a:pPr>
            <a:r>
              <a:rPr lang="de" b="1" i="0" u="none" baseline="0" dirty="0"/>
              <a:t>Folgen:</a:t>
            </a:r>
            <a:endParaRPr lang="de" b="1" dirty="0"/>
          </a:p>
          <a:p>
            <a:pPr algn="just" rtl="0"/>
            <a:r>
              <a:rPr lang="de" sz="1800" b="0" i="0" u="none" baseline="0" dirty="0"/>
              <a:t>Tendenz zur Vernachlässigung von H3SE-Aspekten, Schwierigkeiten, sich anzupassen/die Regeln/Praktiken von Total </a:t>
            </a:r>
            <a:r>
              <a:rPr lang="de" sz="1800" b="0" i="0" u="none" baseline="0" dirty="0" smtClean="0"/>
              <a:t>einzuhalten…</a:t>
            </a:r>
            <a:endParaRPr lang="de" sz="1800"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6</a:t>
            </a:fld>
            <a:endParaRPr lang="de" altLang="fr-FR"/>
          </a:p>
        </p:txBody>
      </p:sp>
      <p:sp>
        <p:nvSpPr>
          <p:cNvPr id="7"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de" sz="1000" b="0" i="0" u="none" baseline="0" dirty="0"/>
              <a:t>H3SE-Integrationskit – TCG 4.3 – Beziehungen mit Vertragspartnern – Beispielhaftigkeit – V2</a:t>
            </a:r>
            <a:endParaRPr lang="de" altLang="fr-FR" sz="1000" dirty="0"/>
          </a:p>
        </p:txBody>
      </p:sp>
    </p:spTree>
    <p:extLst>
      <p:ext uri="{BB962C8B-B14F-4D97-AF65-F5344CB8AC3E}">
        <p14:creationId xmlns:p14="http://schemas.microsoft.com/office/powerpoint/2010/main" xmlns="" val="354912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de" b="1" i="0" u="none" baseline="0"/>
              <a:t>Herausforderungen für Total</a:t>
            </a:r>
            <a:endParaRPr lang="de" dirty="0"/>
          </a:p>
        </p:txBody>
      </p:sp>
      <p:sp>
        <p:nvSpPr>
          <p:cNvPr id="3" name="Espace réservé du texte 2"/>
          <p:cNvSpPr>
            <a:spLocks noGrp="1"/>
          </p:cNvSpPr>
          <p:nvPr>
            <p:ph type="body" sz="quarter" idx="12"/>
          </p:nvPr>
        </p:nvSpPr>
        <p:spPr>
          <a:xfrm>
            <a:off x="457200" y="908720"/>
            <a:ext cx="8218800" cy="5040311"/>
          </a:xfrm>
        </p:spPr>
        <p:txBody>
          <a:bodyPr/>
          <a:lstStyle/>
          <a:p>
            <a:pPr marL="0" lvl="0" indent="0" algn="just" rtl="0">
              <a:buNone/>
            </a:pPr>
            <a:endParaRPr lang="de" b="1" dirty="0"/>
          </a:p>
          <a:p>
            <a:pPr algn="just" rtl="0"/>
            <a:r>
              <a:rPr lang="de" b="0" i="0" u="none" baseline="0" dirty="0"/>
              <a:t>Mittel-/langfristige Vision gegenüber den Beteiligten und Konkurrenten (Gastländer, Aktionäre, Mitarbeiter, </a:t>
            </a:r>
            <a:r>
              <a:rPr lang="de" b="0" i="0" u="none" baseline="0" dirty="0" smtClean="0"/>
              <a:t>Partner...):</a:t>
            </a:r>
            <a:endParaRPr lang="de" b="0" i="0" u="none" baseline="0" dirty="0"/>
          </a:p>
          <a:p>
            <a:pPr lvl="1" algn="just" rtl="0"/>
            <a:r>
              <a:rPr lang="de" b="0" i="0" u="none" baseline="0" dirty="0"/>
              <a:t>Ruf</a:t>
            </a:r>
          </a:p>
          <a:p>
            <a:pPr lvl="1" algn="just" rtl="0"/>
            <a:r>
              <a:rPr lang="de" b="0" i="0" u="none" baseline="0" dirty="0"/>
              <a:t>Image</a:t>
            </a:r>
          </a:p>
          <a:p>
            <a:pPr lvl="1" algn="just" rtl="0"/>
            <a:r>
              <a:rPr lang="de" b="0" i="0" u="none" baseline="0" dirty="0"/>
              <a:t>Akzeptabilität</a:t>
            </a:r>
          </a:p>
          <a:p>
            <a:pPr algn="just" rtl="0"/>
            <a:endParaRPr lang="de" dirty="0" smtClean="0"/>
          </a:p>
          <a:p>
            <a:pPr algn="just" rtl="0"/>
            <a:r>
              <a:rPr lang="de" b="0" i="0" u="none" baseline="0" dirty="0"/>
              <a:t>H3SE-Leistung der Gruppe</a:t>
            </a:r>
          </a:p>
          <a:p>
            <a:pPr algn="just" rtl="0"/>
            <a:endParaRPr lang="de" dirty="0" smtClean="0"/>
          </a:p>
          <a:p>
            <a:pPr algn="just" rtl="0"/>
            <a:r>
              <a:rPr lang="de" b="0" i="0" u="none" baseline="0" dirty="0"/>
              <a:t>Betriebliche Sicherheit (große Risiken)</a:t>
            </a:r>
            <a:endParaRPr lang="de"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7</a:t>
            </a:fld>
            <a:endParaRPr lang="de" altLang="fr-FR"/>
          </a:p>
        </p:txBody>
      </p:sp>
      <p:sp>
        <p:nvSpPr>
          <p:cNvPr id="6"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de" sz="1000" b="0" i="0" u="none" baseline="0" dirty="0"/>
              <a:t>H3SE-Integrationskit – TCG 4.3 – Beziehungen mit Vertragspartnern – Beispielhaftigkeit – V2</a:t>
            </a:r>
            <a:endParaRPr lang="de" altLang="fr-FR" sz="1000" dirty="0"/>
          </a:p>
        </p:txBody>
      </p:sp>
    </p:spTree>
    <p:extLst>
      <p:ext uri="{BB962C8B-B14F-4D97-AF65-F5344CB8AC3E}">
        <p14:creationId xmlns:p14="http://schemas.microsoft.com/office/powerpoint/2010/main" xmlns="" val="3408951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rtl="0"/>
            <a:r>
              <a:rPr lang="de" b="1" i="0" u="none" baseline="0"/>
              <a:t>Gemeinsame Herausforderungen</a:t>
            </a:r>
            <a:endParaRPr lang="de" dirty="0"/>
          </a:p>
        </p:txBody>
      </p:sp>
      <p:sp>
        <p:nvSpPr>
          <p:cNvPr id="3" name="Espace réservé du texte 2"/>
          <p:cNvSpPr>
            <a:spLocks noGrp="1"/>
          </p:cNvSpPr>
          <p:nvPr>
            <p:ph type="body" sz="quarter" idx="12"/>
          </p:nvPr>
        </p:nvSpPr>
        <p:spPr/>
        <p:txBody>
          <a:bodyPr/>
          <a:lstStyle/>
          <a:p>
            <a:pPr marL="0" indent="0" algn="l" rtl="0">
              <a:buNone/>
            </a:pPr>
            <a:r>
              <a:rPr lang="de" b="1" i="0" u="none" baseline="0"/>
              <a:t>Die gegenseitige Kenntnis der Herausforderungen eines jeden muss eine Ausrichtung auf die folgenden Ziele ermöglichen:</a:t>
            </a:r>
          </a:p>
          <a:p>
            <a:endParaRPr lang="de" dirty="0" smtClean="0"/>
          </a:p>
          <a:p>
            <a:pPr algn="l" rtl="0"/>
            <a:r>
              <a:rPr lang="de" b="0" i="0" u="none" baseline="0"/>
              <a:t>Keine Unfälle</a:t>
            </a:r>
          </a:p>
          <a:p>
            <a:pPr algn="l" rtl="0"/>
            <a:r>
              <a:rPr lang="de" b="0" i="0" u="none" baseline="0"/>
              <a:t>Verwirklichung der Arbeiten, wie sie im Vertrag definiert sind</a:t>
            </a:r>
          </a:p>
          <a:p>
            <a:pPr lvl="1" algn="l" rtl="0"/>
            <a:r>
              <a:rPr lang="de" b="0" i="0" u="none" baseline="0"/>
              <a:t>Kosten</a:t>
            </a:r>
          </a:p>
          <a:p>
            <a:pPr lvl="1" algn="l" rtl="0"/>
            <a:r>
              <a:rPr lang="de" b="0" i="0" u="none" baseline="0"/>
              <a:t>Qualität</a:t>
            </a:r>
          </a:p>
          <a:p>
            <a:pPr lvl="1" algn="l" rtl="0"/>
            <a:r>
              <a:rPr lang="de" b="0" i="0" u="none" baseline="0"/>
              <a:t>Frist</a:t>
            </a:r>
          </a:p>
          <a:p>
            <a:pPr algn="l" rtl="0"/>
            <a:r>
              <a:rPr lang="de" b="0" i="0" u="none" baseline="0"/>
              <a:t>Austausch bewährter Praktiken</a:t>
            </a:r>
          </a:p>
          <a:p>
            <a:pPr algn="l" rtl="0"/>
            <a:r>
              <a:rPr lang="de" b="0" i="0" u="none" baseline="0"/>
              <a:t>…</a:t>
            </a:r>
            <a:endParaRPr lang="de" dirty="0"/>
          </a:p>
          <a:p>
            <a:pPr marL="0" indent="0" algn="l" rtl="0">
              <a:buNone/>
            </a:pPr>
            <a:endParaRPr lang="de" dirty="0" smtClean="0"/>
          </a:p>
          <a:p>
            <a:pPr marL="0" indent="0" algn="ctr" rtl="0">
              <a:buNone/>
            </a:pPr>
            <a:r>
              <a:rPr lang="de" b="0" i="0" u="none" baseline="0"/>
              <a:t> </a:t>
            </a:r>
            <a:endParaRPr lang="de" dirty="0"/>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8</a:t>
            </a:fld>
            <a:endParaRPr lang="de" altLang="fr-FR"/>
          </a:p>
        </p:txBody>
      </p:sp>
      <p:sp>
        <p:nvSpPr>
          <p:cNvPr id="6" name="Rectangle 8"/>
          <p:cNvSpPr>
            <a:spLocks noChangeArrowheads="1"/>
          </p:cNvSpPr>
          <p:nvPr/>
        </p:nvSpPr>
        <p:spPr bwMode="auto">
          <a:xfrm>
            <a:off x="1434096" y="5085184"/>
            <a:ext cx="6264696" cy="861774"/>
          </a:xfrm>
          <a:prstGeom prst="rect">
            <a:avLst/>
          </a:prstGeom>
          <a:solidFill>
            <a:schemeClr val="bg1"/>
          </a:solidFill>
          <a:ln w="19050">
            <a:solidFill>
              <a:srgbClr val="BD2B0B"/>
            </a:solidFill>
            <a:miter lim="800000"/>
            <a:headEnd/>
            <a:tailEnd/>
          </a:ln>
        </p:spPr>
        <p:txBody>
          <a:bodyPr wrap="square" lIns="0" tIns="0" rIns="252000" bIns="0" anchor="t">
            <a:spAutoFit/>
          </a:bodyPr>
          <a:lstStyle/>
          <a:p>
            <a:pPr algn="ctr" rtl="0" eaLnBrk="1" hangingPunct="1">
              <a:spcBef>
                <a:spcPts val="0"/>
              </a:spcBef>
              <a:spcAft>
                <a:spcPts val="0"/>
              </a:spcAft>
              <a:buFont typeface="Lucida Grande"/>
              <a:buNone/>
            </a:pPr>
            <a:endParaRPr lang="de" altLang="fr-FR" sz="800" b="1" dirty="0" smtClean="0">
              <a:solidFill>
                <a:srgbClr val="A90025"/>
              </a:solidFill>
            </a:endParaRPr>
          </a:p>
          <a:p>
            <a:pPr marL="0" indent="0" algn="ctr" rtl="0">
              <a:buNone/>
            </a:pPr>
            <a:r>
              <a:rPr lang="de" sz="2000" b="1" i="0" u="none" baseline="0">
                <a:solidFill>
                  <a:srgbClr val="A90025"/>
                </a:solidFill>
              </a:rPr>
              <a:t>Notwendigkeit einer Partnerschaftsbeziehung:</a:t>
            </a:r>
            <a:endParaRPr lang="de" sz="2000" b="1" dirty="0">
              <a:solidFill>
                <a:srgbClr val="A90025"/>
              </a:solidFill>
            </a:endParaRPr>
          </a:p>
          <a:p>
            <a:pPr marL="0" indent="0" algn="ctr" rtl="0">
              <a:buNone/>
            </a:pPr>
            <a:r>
              <a:rPr lang="de" sz="2000" b="1" i="0" u="none" baseline="0">
                <a:solidFill>
                  <a:srgbClr val="A90025"/>
                </a:solidFill>
              </a:rPr>
              <a:t>jeder hängt vom anderen ab.</a:t>
            </a:r>
          </a:p>
          <a:p>
            <a:pPr marL="0" indent="0" algn="ctr" rtl="0">
              <a:buNone/>
            </a:pPr>
            <a:endParaRPr lang="de" altLang="fr-FR" sz="800" b="1" dirty="0">
              <a:solidFill>
                <a:srgbClr val="A90025"/>
              </a:solidFill>
            </a:endParaRPr>
          </a:p>
        </p:txBody>
      </p:sp>
      <p:sp>
        <p:nvSpPr>
          <p:cNvPr id="7" name="Espace réservé du pied de page 4"/>
          <p:cNvSpPr>
            <a:spLocks noGrp="1"/>
          </p:cNvSpPr>
          <p:nvPr>
            <p:ph type="ftr" sz="quarter" idx="4294967295"/>
          </p:nvPr>
        </p:nvSpPr>
        <p:spPr>
          <a:xfrm>
            <a:off x="457200" y="6381328"/>
            <a:ext cx="5562600" cy="365125"/>
          </a:xfrm>
          <a:prstGeom prst="rect">
            <a:avLst/>
          </a:prstGeom>
        </p:spPr>
        <p:txBody>
          <a:bodyPr/>
          <a:lstStyle/>
          <a:p>
            <a:pPr algn="l" rtl="0">
              <a:defRPr/>
            </a:pPr>
            <a:r>
              <a:rPr lang="de" sz="1000" b="0" i="0" u="none" baseline="0" dirty="0"/>
              <a:t>H3SE-Integrationskit – TCG 4.3 – Beziehungen mit Vertragspartnern – Beispielhaftigkeit – V2</a:t>
            </a:r>
            <a:endParaRPr lang="de" altLang="fr-FR" sz="1000" dirty="0"/>
          </a:p>
        </p:txBody>
      </p:sp>
    </p:spTree>
    <p:extLst>
      <p:ext uri="{BB962C8B-B14F-4D97-AF65-F5344CB8AC3E}">
        <p14:creationId xmlns:p14="http://schemas.microsoft.com/office/powerpoint/2010/main" xmlns="" val="6207756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496" y="274638"/>
            <a:ext cx="9360000" cy="635000"/>
          </a:xfrm>
        </p:spPr>
        <p:txBody>
          <a:bodyPr/>
          <a:lstStyle/>
          <a:p>
            <a:pPr algn="l" rtl="0"/>
            <a:r>
              <a:rPr lang="de" sz="2000" b="1" i="0" u="none" baseline="0" dirty="0"/>
              <a:t>Verpflichtung von Total gegenüber den Vertragspartnern</a:t>
            </a:r>
            <a:endParaRPr lang="de" sz="2000" dirty="0"/>
          </a:p>
        </p:txBody>
      </p:sp>
      <p:sp>
        <p:nvSpPr>
          <p:cNvPr id="3" name="Espace réservé du texte 2"/>
          <p:cNvSpPr>
            <a:spLocks noGrp="1"/>
          </p:cNvSpPr>
          <p:nvPr>
            <p:ph type="body" sz="quarter" idx="12"/>
          </p:nvPr>
        </p:nvSpPr>
        <p:spPr>
          <a:xfrm>
            <a:off x="323984" y="764704"/>
            <a:ext cx="8460000" cy="5362684"/>
          </a:xfrm>
        </p:spPr>
        <p:txBody>
          <a:bodyPr>
            <a:normAutofit lnSpcReduction="10000"/>
          </a:bodyPr>
          <a:lstStyle/>
          <a:p>
            <a:pPr algn="just" rtl="0"/>
            <a:r>
              <a:rPr lang="de" b="1" i="0" u="none" baseline="0" dirty="0"/>
              <a:t>Charta</a:t>
            </a:r>
          </a:p>
          <a:p>
            <a:pPr marL="0" indent="0" algn="just" rtl="0">
              <a:buNone/>
            </a:pPr>
            <a:r>
              <a:rPr lang="de" sz="1800" b="0" i="0" u="none" baseline="0" dirty="0"/>
              <a:t>„Total gibt bei der Wahl seiner industriellen und kommerziellen Partner denjenigen Vorrang, die in der Lage sind, eine Politik in puncto Sicherheit, Gesundheit, Umwelt, Qualität und Gesellschaft zu verfolgen, die mit der von Total gleichwertig ist.“ </a:t>
            </a:r>
          </a:p>
          <a:p>
            <a:pPr algn="just" rtl="0"/>
            <a:endParaRPr lang="de" dirty="0" smtClean="0"/>
          </a:p>
          <a:p>
            <a:pPr algn="just" rtl="0"/>
            <a:r>
              <a:rPr lang="de" b="1" i="0" u="none" baseline="0" dirty="0"/>
              <a:t>Prinzip MAESTRO 5</a:t>
            </a:r>
            <a:r>
              <a:rPr lang="de" b="1" i="0" u="none" baseline="0" dirty="0">
                <a:sym typeface="Wingdings"/>
              </a:rPr>
              <a:t> (</a:t>
            </a:r>
            <a:r>
              <a:rPr lang="de" b="1" i="1" u="none" baseline="0" dirty="0">
                <a:solidFill>
                  <a:srgbClr val="C00000"/>
                </a:solidFill>
                <a:sym typeface="Wingdings"/>
              </a:rPr>
              <a:t>Warenlieferanten und Dienstleister</a:t>
            </a:r>
            <a:r>
              <a:rPr lang="de" b="1" i="0" u="none" baseline="0" dirty="0">
                <a:sym typeface="Wingdings"/>
              </a:rPr>
              <a:t>)</a:t>
            </a:r>
          </a:p>
          <a:p>
            <a:pPr lvl="1" algn="just" rtl="0"/>
            <a:r>
              <a:rPr lang="de" b="0" i="0" u="none" baseline="0" dirty="0"/>
              <a:t>„Die Warenlieferanten und Dienstleister werden unter Berücksichtigung ihrer HSE-Leistung, ihrer Fähigkeit, die HSE-Politik der Einheit einzuhalten, und ihrer Fähigkeit, die inhärenten Risiken in Zusammenhang mit den Aktivitäten aus den Verträgen einzudämmen, evaluiert und ausgewählt.“ </a:t>
            </a:r>
          </a:p>
          <a:p>
            <a:pPr lvl="1" algn="just" rtl="0"/>
            <a:r>
              <a:rPr lang="de" b="0" i="0" u="none" baseline="0" dirty="0"/>
              <a:t>„Die Verpflichtungen und Verantwortlichkeiten sind in den Verträgen klar dargelegt und die Einheit stellt sicher, dass diese Bestimmungen während der Vertragslaufzeit eingehalten werden.“ </a:t>
            </a:r>
          </a:p>
          <a:p>
            <a:pPr algn="just" rtl="0"/>
            <a:endParaRPr lang="de" b="1" dirty="0" smtClean="0"/>
          </a:p>
          <a:p>
            <a:pPr algn="just" rtl="0"/>
            <a:r>
              <a:rPr lang="de" b="1" i="0" u="none" baseline="0" dirty="0"/>
              <a:t>Branchenregeln</a:t>
            </a:r>
          </a:p>
          <a:p>
            <a:pPr lvl="1" algn="just" rtl="0"/>
            <a:r>
              <a:rPr lang="de" b="0" i="0" u="none" baseline="0" dirty="0"/>
              <a:t>Beispiel: CR EP HSE 071 „HSE-Verwaltung der Unternehmen unter Vertrag“.</a:t>
            </a:r>
          </a:p>
        </p:txBody>
      </p:sp>
      <p:sp>
        <p:nvSpPr>
          <p:cNvPr id="4" name="Espace réservé du numéro de diapositive 3"/>
          <p:cNvSpPr>
            <a:spLocks noGrp="1"/>
          </p:cNvSpPr>
          <p:nvPr>
            <p:ph type="sldNum" sz="quarter" idx="4294967295"/>
          </p:nvPr>
        </p:nvSpPr>
        <p:spPr>
          <a:xfrm>
            <a:off x="6553200" y="6411913"/>
            <a:ext cx="725488" cy="365125"/>
          </a:xfrm>
          <a:prstGeom prst="rect">
            <a:avLst/>
          </a:prstGeom>
        </p:spPr>
        <p:txBody>
          <a:bodyPr/>
          <a:lstStyle/>
          <a:p>
            <a:pPr algn="r" rtl="0"/>
            <a:fld id="{02164524-7C97-8945-A4B0-CAF166782E85}" type="slidenum">
              <a:rPr/>
              <a:pPr algn="r" rtl="0"/>
              <a:t>9</a:t>
            </a:fld>
            <a:endParaRPr lang="de" altLang="fr-FR"/>
          </a:p>
        </p:txBody>
      </p:sp>
      <p:sp>
        <p:nvSpPr>
          <p:cNvPr id="6" name="Espace réservé du pied de page 4"/>
          <p:cNvSpPr>
            <a:spLocks noGrp="1"/>
          </p:cNvSpPr>
          <p:nvPr>
            <p:ph type="ftr" sz="quarter" idx="4294967295"/>
          </p:nvPr>
        </p:nvSpPr>
        <p:spPr>
          <a:xfrm>
            <a:off x="457200" y="6411913"/>
            <a:ext cx="5562600" cy="365125"/>
          </a:xfrm>
          <a:prstGeom prst="rect">
            <a:avLst/>
          </a:prstGeom>
        </p:spPr>
        <p:txBody>
          <a:bodyPr/>
          <a:lstStyle/>
          <a:p>
            <a:pPr algn="l" rtl="0">
              <a:defRPr/>
            </a:pPr>
            <a:r>
              <a:rPr lang="de" sz="1000" b="0" i="0" u="none" baseline="0" dirty="0"/>
              <a:t>H3SE-Integrationskit – TCG 4.3 – Beziehungen mit Vertragspartnern – Beispielhaftigkeit – V2</a:t>
            </a:r>
            <a:endParaRPr lang="de" altLang="fr-FR" sz="1000" dirty="0"/>
          </a:p>
        </p:txBody>
      </p:sp>
    </p:spTree>
    <p:extLst>
      <p:ext uri="{BB962C8B-B14F-4D97-AF65-F5344CB8AC3E}">
        <p14:creationId xmlns:p14="http://schemas.microsoft.com/office/powerpoint/2010/main" xmlns="" val="566685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TOTAL-EN-dark red template">
  <a:themeElements>
    <a:clrScheme name="TOTAL CORPO">
      <a:dk1>
        <a:sysClr val="windowText" lastClr="000000"/>
      </a:dk1>
      <a:lt1>
        <a:sysClr val="window" lastClr="FFFFFF"/>
      </a:lt1>
      <a:dk2>
        <a:srgbClr val="707173"/>
      </a:dk2>
      <a:lt2>
        <a:srgbClr val="00A37F"/>
      </a:lt2>
      <a:accent1>
        <a:srgbClr val="4A96CD"/>
      </a:accent1>
      <a:accent2>
        <a:srgbClr val="F39800"/>
      </a:accent2>
      <a:accent3>
        <a:srgbClr val="E20031"/>
      </a:accent3>
      <a:accent4>
        <a:srgbClr val="004494"/>
      </a:accent4>
      <a:accent5>
        <a:srgbClr val="E8561E"/>
      </a:accent5>
      <a:accent6>
        <a:srgbClr val="97B2AD"/>
      </a:accent6>
      <a:hlink>
        <a:srgbClr val="175A99"/>
      </a:hlink>
      <a:folHlink>
        <a:srgbClr val="B12F87"/>
      </a:folHlink>
    </a:clrScheme>
    <a:fontScheme name="Office Classiqu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a:solidFill>
            <a:schemeClr val="tx1"/>
          </a:solidFill>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EN PPT DARK RED LOGO.pptx" id="{34FDB752-F90B-4A83-A6C4-9F21502A314C}" vid="{6DFEEC28-5B39-4E16-BB71-270AB66A25A6}"/>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TOTAL-EN-dark red template</Template>
  <TotalTime>8</TotalTime>
  <Words>840</Words>
  <Application>Microsoft Office PowerPoint</Application>
  <PresentationFormat>Affichage à l'écran (4:3)</PresentationFormat>
  <Paragraphs>135</Paragraphs>
  <Slides>13</Slides>
  <Notes>1</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TOTAL-EN-dark red template</vt:lpstr>
      <vt:lpstr>Contractor relationships - Exemplary conduct</vt:lpstr>
      <vt:lpstr>Beziehungen mit Vertragspartnern – Beispielhaftigkeit</vt:lpstr>
      <vt:lpstr>Ziele des Moduls</vt:lpstr>
      <vt:lpstr>Aktivitäten der Vertragspartner</vt:lpstr>
      <vt:lpstr>Bau einer Schule</vt:lpstr>
      <vt:lpstr>Herausforderungen für die Vertragspartner</vt:lpstr>
      <vt:lpstr>Herausforderungen für Total</vt:lpstr>
      <vt:lpstr>Gemeinsame Herausforderungen</vt:lpstr>
      <vt:lpstr>Verpflichtung von Total gegenüber den Vertragspartnern</vt:lpstr>
      <vt:lpstr>H3SE-Leistung Total + Vertragspartner</vt:lpstr>
      <vt:lpstr>H3SE-Leistung Total + Vertragspartner</vt:lpstr>
      <vt:lpstr>Rolle gegenüber den Vertragspartnern</vt:lpstr>
      <vt:lpstr>Und für Sie? </vt:lpstr>
    </vt:vector>
  </TitlesOfParts>
  <Company>TOTAL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relationships - Exemplary conduct</dc:title>
  <dc:creator>J0489914</dc:creator>
  <cp:lastModifiedBy>J0489914</cp:lastModifiedBy>
  <cp:revision>1</cp:revision>
  <dcterms:created xsi:type="dcterms:W3CDTF">2017-09-29T15:01:55Z</dcterms:created>
  <dcterms:modified xsi:type="dcterms:W3CDTF">2017-09-29T15:10:07Z</dcterms:modified>
</cp:coreProperties>
</file>