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a:srgbClr val="ABCE36"/>
    <a:srgbClr val="0024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102" d="100"/>
          <a:sy n="102" d="100"/>
        </p:scale>
        <p:origin x="-96" y="-15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22/09/2017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xmlns=""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22/09/2017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xmlns=""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
          </a:p>
        </p:txBody>
      </p:sp>
      <p:sp>
        <p:nvSpPr>
          <p:cNvPr id="4" name="Espace réservé du numéro de diapositive 3"/>
          <p:cNvSpPr>
            <a:spLocks noGrp="1"/>
          </p:cNvSpPr>
          <p:nvPr>
            <p:ph type="sldNum" sz="quarter" idx="10"/>
          </p:nvPr>
        </p:nvSpPr>
        <p:spPr/>
        <p:txBody>
          <a:bodyPr/>
          <a:lstStyle/>
          <a:p>
            <a:pPr algn="l" rtl="0"/>
            <a:fld id="{80452A67-6C5B-254E-8E51-961EBCEC8394}" type="slidenum">
              <a:rPr/>
              <a:pPr algn="l" rtl="0"/>
              <a:t>2</a:t>
            </a:fld>
            <a:endParaRPr lang="en" altLang="fr-FR"/>
          </a:p>
        </p:txBody>
      </p:sp>
    </p:spTree>
    <p:extLst>
      <p:ext uri="{BB962C8B-B14F-4D97-AF65-F5344CB8AC3E}">
        <p14:creationId xmlns:p14="http://schemas.microsoft.com/office/powerpoint/2010/main" xmlns="" val="112082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Rectangle 1"/>
          <p:cNvSpPr/>
          <p:nvPr userDrawn="1"/>
        </p:nvSpPr>
        <p:spPr>
          <a:xfrm>
            <a:off x="-2433" y="0"/>
            <a:ext cx="9146433"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5" name="Titre 4"/>
          <p:cNvSpPr>
            <a:spLocks noGrp="1"/>
          </p:cNvSpPr>
          <p:nvPr>
            <p:ph type="title"/>
          </p:nvPr>
        </p:nvSpPr>
        <p:spPr>
          <a:xfrm>
            <a:off x="1188000" y="2106000"/>
            <a:ext cx="7276629" cy="1487487"/>
          </a:xfrm>
        </p:spPr>
        <p:txBody>
          <a:bodyPr lIns="0" rIns="0" anchor="b">
            <a:noAutofit/>
          </a:bodyPr>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hasCustomPrompt="1"/>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dirty="0" smtClean="0"/>
              <a:t>Cliquez pour modifier les styles des sous-titres du masque</a:t>
            </a:r>
          </a:p>
        </p:txBody>
      </p:sp>
      <p:sp>
        <p:nvSpPr>
          <p:cNvPr id="7" name="Rectangle 6"/>
          <p:cNvSpPr/>
          <p:nvPr userDrawn="1"/>
        </p:nvSpPr>
        <p:spPr>
          <a:xfrm>
            <a:off x="0" y="6750000"/>
            <a:ext cx="9144000" cy="1080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8" name="Image 7" descr="TOTAL_LOGO_bandeau_01_haut_T_RGB.png"/>
          <p:cNvPicPr>
            <a:picLocks noChangeAspect="1"/>
          </p:cNvPicPr>
          <p:nvPr userDrawn="1"/>
        </p:nvPicPr>
        <p:blipFill>
          <a:blip r:embed="rId2"/>
          <a:stretch>
            <a:fillRect/>
          </a:stretch>
        </p:blipFill>
        <p:spPr>
          <a:xfrm>
            <a:off x="1" y="363225"/>
            <a:ext cx="6084167" cy="8609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xmlns="" val="365818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Rectangle 6"/>
          <p:cNvSpPr/>
          <p:nvPr userDrawn="1"/>
        </p:nvSpPr>
        <p:spPr>
          <a:xfrm>
            <a:off x="8928000" y="0"/>
            <a:ext cx="2160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en-US" noProof="0" smtClean="0"/>
              <a:t>Presentation title - Place and Country - Date Month Day Year</a:t>
            </a:r>
            <a:endParaRPr lang="fr-FR" noProof="0" dirty="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Bar graph </a:t>
            </a:r>
            <a:r>
              <a:rPr lang="fr-FR" dirty="0" err="1" smtClean="0"/>
              <a:t>title</a:t>
            </a:r>
            <a:endParaRPr lang="fr-FR" dirty="0"/>
          </a:p>
        </p:txBody>
      </p:sp>
      <p:sp>
        <p:nvSpPr>
          <p:cNvPr id="8"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Bar graph</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sz="2000"/>
            </a:lvl1pPr>
          </a:lstStyle>
          <a:p>
            <a:pPr lvl="0"/>
            <a:r>
              <a:rPr lang="fr-FR" dirty="0" smtClean="0"/>
              <a:t>Ring graph</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spcBef>
                <a:spcPct val="50000"/>
              </a:spcBef>
              <a:buNone/>
              <a:defRPr sz="1600"/>
            </a:lvl1pPr>
          </a:lstStyle>
          <a:p>
            <a:pPr algn="ctr">
              <a:spcBef>
                <a:spcPct val="50000"/>
              </a:spcBef>
            </a:pPr>
            <a:r>
              <a:rPr lang="en-GB" sz="1600" dirty="0" smtClean="0">
                <a:cs typeface="Arial"/>
              </a:rPr>
              <a:t>Ring graph title</a:t>
            </a:r>
            <a:endParaRPr lang="en-GB" sz="1600" dirty="0">
              <a:cs typeface="Arial"/>
            </a:endParaRP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Tree>
    <p:extLst>
      <p:ext uri="{BB962C8B-B14F-4D97-AF65-F5344CB8AC3E}">
        <p14:creationId xmlns:p14="http://schemas.microsoft.com/office/powerpoint/2010/main" xmlns="" val="295768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en-US" dirty="0" smtClean="0"/>
              <a:t>Presentation title - Place and Country - Date Month Day Year</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‹N°›</a:t>
            </a:fld>
            <a:endParaRPr lang="fr-FR" dirty="0"/>
          </a:p>
        </p:txBody>
      </p:sp>
      <p:sp>
        <p:nvSpPr>
          <p:cNvPr id="7" name="Rectangle 6"/>
          <p:cNvSpPr/>
          <p:nvPr/>
        </p:nvSpPr>
        <p:spPr>
          <a:xfrm>
            <a:off x="9031305" y="0"/>
            <a:ext cx="11269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2">
            <a:extLst>
              <a:ext uri="{28A0092B-C50C-407E-A947-70E740481C1C}">
                <a14:useLocalDpi xmlns:a14="http://schemas.microsoft.com/office/drawing/2010/main" xmlns=""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0" r:id="rId2"/>
    <p:sldLayoutId id="2147483658" r:id="rId3"/>
    <p:sldLayoutId id="2147483659" r:id="rId4"/>
    <p:sldLayoutId id="2147483692" r:id="rId5"/>
    <p:sldLayoutId id="2147483693" r:id="rId6"/>
    <p:sldLayoutId id="2147483694" r:id="rId7"/>
    <p:sldLayoutId id="2147483695" r:id="rId8"/>
    <p:sldLayoutId id="2147483696" r:id="rId9"/>
    <p:sldLayoutId id="2147483697" r:id="rId10"/>
  </p:sldLayoutIdLst>
  <p:hf hdr="0" dt="0"/>
  <p:txStyles>
    <p:titleStyle>
      <a:lvl1pPr algn="l" defTabSz="457200" rtl="0" eaLnBrk="1" latinLnBrk="0" hangingPunct="1">
        <a:spcBef>
          <a:spcPct val="0"/>
        </a:spcBef>
        <a:buNone/>
        <a:defRPr sz="2200" b="1" i="0" kern="1200" cap="all">
          <a:solidFill>
            <a:schemeClr val="accent3">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3">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3">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3">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3">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800000"/>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eaLnBrk="1" hangingPunct="1"/>
            <a:endParaRPr lang="en" altLang="fr-FR"/>
          </a:p>
        </p:txBody>
      </p:sp>
      <p:sp>
        <p:nvSpPr>
          <p:cNvPr id="3" name="Titre 2"/>
          <p:cNvSpPr>
            <a:spLocks noGrp="1"/>
          </p:cNvSpPr>
          <p:nvPr>
            <p:ph type="title"/>
          </p:nvPr>
        </p:nvSpPr>
        <p:spPr>
          <a:xfrm>
            <a:off x="1187450" y="2106613"/>
            <a:ext cx="7277100" cy="1487487"/>
          </a:xfrm>
        </p:spPr>
        <p:txBody>
          <a:bodyPr/>
          <a:lstStyle/>
          <a:p>
            <a:pPr algn="l" rtl="0" eaLnBrk="1" fontAlgn="auto" hangingPunct="1">
              <a:spcAft>
                <a:spcPts val="0"/>
              </a:spcAft>
              <a:defRPr/>
            </a:pPr>
            <a:r>
              <a:rPr lang="en" b="1" i="0" u="none" baseline="0">
                <a:ea typeface="+mj-ea"/>
              </a:rPr>
              <a:t>Contractor relationships - Exemplary conduct</a:t>
            </a:r>
            <a:endParaRPr lang="en"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r>
              <a:rPr lang="en" dirty="0" smtClean="0">
                <a:cs typeface="Arial" pitchFamily="34" charset="0"/>
              </a:rPr>
              <a:t>Safety Training for New Recruits</a:t>
            </a:r>
          </a:p>
          <a:p>
            <a:pPr algn="l" rtl="0" eaLnBrk="1" hangingPunct="1"/>
            <a:r>
              <a:rPr lang="en" b="0" i="0" u="none" baseline="0" dirty="0" smtClean="0">
                <a:cs typeface="Arial" charset="0"/>
              </a:rPr>
              <a:t>Module </a:t>
            </a:r>
            <a:r>
              <a:rPr lang="en" b="0" i="0" u="none" baseline="0" dirty="0">
                <a:cs typeface="Arial" charset="0"/>
              </a:rPr>
              <a:t>TCG 4.3</a:t>
            </a:r>
            <a:endParaRPr lang="en" altLang="fr-FR"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Total + contractor H3SE performance</a:t>
            </a:r>
            <a:endParaRPr lang="en" dirty="0"/>
          </a:p>
        </p:txBody>
      </p:sp>
      <p:sp>
        <p:nvSpPr>
          <p:cNvPr id="3" name="Espace réservé du texte 2"/>
          <p:cNvSpPr>
            <a:spLocks noGrp="1"/>
          </p:cNvSpPr>
          <p:nvPr>
            <p:ph type="body" sz="quarter" idx="12"/>
          </p:nvPr>
        </p:nvSpPr>
        <p:spPr/>
        <p:txBody>
          <a:bodyPr/>
          <a:lstStyle/>
          <a:p>
            <a:pPr marL="0" indent="0" algn="l" rtl="0">
              <a:buNone/>
            </a:pPr>
            <a:endParaRPr lang="en" dirty="0" smtClean="0"/>
          </a:p>
          <a:p>
            <a:pPr marL="0" indent="0" algn="l" rtl="0">
              <a:buNone/>
            </a:pPr>
            <a:r>
              <a:rPr lang="en" b="0" i="0" u="none" baseline="0"/>
              <a:t>In the event of an incident/accident, in addition to the unfortunate/disastrous consequences:</a:t>
            </a:r>
          </a:p>
          <a:p>
            <a:endParaRPr lang="en" dirty="0" smtClean="0"/>
          </a:p>
          <a:p>
            <a:pPr algn="l" rtl="0"/>
            <a:r>
              <a:rPr lang="en" b="0" i="0" u="none" baseline="0"/>
              <a:t>the events will be included in Total's scope,</a:t>
            </a:r>
          </a:p>
          <a:p>
            <a:pPr algn="l" rtl="0"/>
            <a:r>
              <a:rPr lang="en" b="0" i="0" u="none" baseline="0"/>
              <a:t>Total's outcomes will be worse than the other major companies,</a:t>
            </a:r>
          </a:p>
          <a:p>
            <a:pPr algn="l" rtl="0"/>
            <a:r>
              <a:rPr lang="en" b="0" i="0" u="none" baseline="0"/>
              <a:t>Total's acceptability could be called into question.</a:t>
            </a:r>
          </a:p>
          <a:p>
            <a:pPr marL="0" indent="0" algn="l" rtl="0">
              <a:buNone/>
            </a:pPr>
            <a:endParaRPr lang="en" dirty="0" smtClean="0"/>
          </a:p>
          <a:p>
            <a:pPr marL="0" indent="0" algn="l" rtl="0">
              <a:buNone/>
            </a:pPr>
            <a:endParaRPr lang="en"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10</a:t>
            </a:fld>
            <a:endParaRPr lang="en" altLang="fr-FR"/>
          </a:p>
        </p:txBody>
      </p:sp>
      <p:sp>
        <p:nvSpPr>
          <p:cNvPr id="6" name="Rectangle 8"/>
          <p:cNvSpPr>
            <a:spLocks noChangeArrowheads="1"/>
          </p:cNvSpPr>
          <p:nvPr/>
        </p:nvSpPr>
        <p:spPr bwMode="auto">
          <a:xfrm>
            <a:off x="755576" y="4221088"/>
            <a:ext cx="7128792" cy="1169551"/>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0" eaLnBrk="1" hangingPunct="1">
              <a:spcBef>
                <a:spcPts val="0"/>
              </a:spcBef>
              <a:spcAft>
                <a:spcPts val="0"/>
              </a:spcAft>
              <a:buFont typeface="Lucida Grande"/>
              <a:buNone/>
            </a:pPr>
            <a:endParaRPr lang="en" altLang="fr-FR" sz="800" b="1" dirty="0" smtClean="0">
              <a:solidFill>
                <a:srgbClr val="A90025"/>
              </a:solidFill>
            </a:endParaRPr>
          </a:p>
          <a:p>
            <a:pPr algn="ctr" rtl="0" eaLnBrk="1" hangingPunct="1">
              <a:spcBef>
                <a:spcPts val="0"/>
              </a:spcBef>
              <a:spcAft>
                <a:spcPts val="0"/>
              </a:spcAft>
              <a:buFont typeface="Lucida Grande"/>
              <a:buNone/>
            </a:pPr>
            <a:r>
              <a:rPr lang="en" sz="2000" b="1" i="0" u="none" baseline="0">
                <a:solidFill>
                  <a:srgbClr val="A90025"/>
                </a:solidFill>
              </a:rPr>
              <a:t>Total's/the contractors' performances are connected and Total must ensure that the contractors have understood and adhere to the HSE expectations.</a:t>
            </a:r>
          </a:p>
          <a:p>
            <a:pPr algn="ctr" rtl="0" eaLnBrk="1" hangingPunct="1">
              <a:spcBef>
                <a:spcPts val="0"/>
              </a:spcBef>
              <a:spcAft>
                <a:spcPts val="0"/>
              </a:spcAft>
              <a:buFont typeface="Lucida Grande"/>
              <a:buNone/>
            </a:pPr>
            <a:endParaRPr lang="en" altLang="fr-FR" sz="800" b="1" dirty="0">
              <a:solidFill>
                <a:srgbClr val="A90025"/>
              </a:solidFill>
            </a:endParaRPr>
          </a:p>
        </p:txBody>
      </p:sp>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70457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Role with contracting parties</a:t>
            </a:r>
            <a:endParaRPr lang="en" dirty="0"/>
          </a:p>
        </p:txBody>
      </p:sp>
      <p:sp>
        <p:nvSpPr>
          <p:cNvPr id="3" name="Espace réservé du texte 2"/>
          <p:cNvSpPr>
            <a:spLocks noGrp="1"/>
          </p:cNvSpPr>
          <p:nvPr>
            <p:ph type="body" sz="quarter" idx="12"/>
          </p:nvPr>
        </p:nvSpPr>
        <p:spPr/>
        <p:txBody>
          <a:bodyPr/>
          <a:lstStyle/>
          <a:p>
            <a:pPr marL="0" lvl="0" indent="0" algn="l" rtl="0">
              <a:buNone/>
            </a:pPr>
            <a:endParaRPr lang="en" dirty="0" smtClean="0"/>
          </a:p>
          <a:p>
            <a:pPr marL="0" lvl="0" indent="0" algn="l" rtl="0">
              <a:buNone/>
            </a:pPr>
            <a:r>
              <a:rPr lang="en" b="0" i="0" u="none" baseline="0" dirty="0"/>
              <a:t>Everyone is obliged to deal with the contractors with whom they are in contact:</a:t>
            </a:r>
          </a:p>
          <a:p>
            <a:pPr marL="0" lvl="0" indent="0" algn="l" rtl="0">
              <a:buNone/>
            </a:pPr>
            <a:endParaRPr lang="en" dirty="0" smtClean="0"/>
          </a:p>
          <a:p>
            <a:pPr lvl="0" algn="l" rtl="0"/>
            <a:r>
              <a:rPr lang="en" b="0" i="0" u="none" baseline="0" dirty="0"/>
              <a:t>Listen to potential HSE difficulties</a:t>
            </a:r>
          </a:p>
          <a:p>
            <a:pPr lvl="0" algn="l" rtl="0"/>
            <a:r>
              <a:rPr lang="en" b="0" i="0" u="none" baseline="0" dirty="0"/>
              <a:t>Collect suggestions made</a:t>
            </a:r>
          </a:p>
          <a:p>
            <a:pPr lvl="0" algn="l" rtl="0"/>
            <a:r>
              <a:rPr lang="en" b="0" i="0" u="none" baseline="0" dirty="0"/>
              <a:t>Show HSE examples: PPE, compliance with regulations, etc.</a:t>
            </a:r>
          </a:p>
          <a:p>
            <a:pPr lvl="0" algn="l" rtl="0"/>
            <a:r>
              <a:rPr lang="en" b="0" i="0" u="none" baseline="0" dirty="0"/>
              <a:t>Know the contracts and what is expected in HSE</a:t>
            </a:r>
          </a:p>
          <a:p>
            <a:pPr lvl="0" algn="l" rtl="0"/>
            <a:r>
              <a:rPr lang="en" b="0" i="0" u="none" baseline="0" dirty="0"/>
              <a:t>Recognize performances (positively and negatively)</a:t>
            </a:r>
          </a:p>
          <a:p>
            <a:pPr algn="l" rtl="0"/>
            <a:r>
              <a:rPr lang="en" b="0" i="0" u="none" baseline="0" dirty="0"/>
              <a:t>Joint audits</a:t>
            </a:r>
          </a:p>
          <a:p>
            <a:pPr algn="l" rtl="0"/>
            <a:r>
              <a:rPr lang="en" dirty="0" smtClean="0"/>
              <a:t>Etc.</a:t>
            </a:r>
            <a:endParaRPr lang="en"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11</a:t>
            </a:fld>
            <a:endParaRPr lang="en"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94129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What about you?</a:t>
            </a:r>
            <a:r>
              <a:rPr lang="en"/>
              <a:t/>
            </a:r>
            <a:br>
              <a:rPr lang="en"/>
            </a:br>
            <a:endParaRPr lang="en" dirty="0"/>
          </a:p>
        </p:txBody>
      </p:sp>
      <p:sp>
        <p:nvSpPr>
          <p:cNvPr id="3" name="Espace réservé du texte 2"/>
          <p:cNvSpPr>
            <a:spLocks noGrp="1"/>
          </p:cNvSpPr>
          <p:nvPr>
            <p:ph type="body" sz="quarter" idx="12"/>
          </p:nvPr>
        </p:nvSpPr>
        <p:spPr/>
        <p:txBody>
          <a:bodyPr/>
          <a:lstStyle/>
          <a:p>
            <a:endParaRPr lang="en" dirty="0" smtClean="0"/>
          </a:p>
          <a:p>
            <a:endParaRPr lang="en" dirty="0"/>
          </a:p>
          <a:p>
            <a:endParaRPr lang="en" dirty="0" smtClean="0"/>
          </a:p>
          <a:p>
            <a:pPr algn="l" rtl="0"/>
            <a:r>
              <a:rPr lang="en" b="0" i="0" u="none" baseline="0"/>
              <a:t>Which points would you raise to sum up?</a:t>
            </a:r>
          </a:p>
          <a:p>
            <a:endParaRPr lang="en" dirty="0" smtClean="0"/>
          </a:p>
          <a:p>
            <a:endParaRPr lang="en" dirty="0"/>
          </a:p>
          <a:p>
            <a:pPr algn="l" rtl="0"/>
            <a:r>
              <a:rPr lang="en" b="0" i="0" u="none" baseline="0"/>
              <a:t>What measures do you hope to introduce individually to facilitate contractor adherence to regulations?</a:t>
            </a:r>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12</a:t>
            </a:fld>
            <a:endParaRPr lang="en"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18413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2</a:t>
            </a:fld>
            <a:endParaRPr lang="en" altLang="fr-FR"/>
          </a:p>
        </p:txBody>
      </p:sp>
      <p:sp>
        <p:nvSpPr>
          <p:cNvPr id="5"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
        <p:nvSpPr>
          <p:cNvPr id="6" name="Titre 1"/>
          <p:cNvSpPr>
            <a:spLocks noGrp="1"/>
          </p:cNvSpPr>
          <p:nvPr>
            <p:ph type="title"/>
          </p:nvPr>
        </p:nvSpPr>
        <p:spPr>
          <a:xfrm>
            <a:off x="457200" y="274638"/>
            <a:ext cx="8218488" cy="635000"/>
          </a:xfrm>
        </p:spPr>
        <p:txBody>
          <a:bodyPr/>
          <a:lstStyle/>
          <a:p>
            <a:pPr algn="l" rtl="0"/>
            <a:r>
              <a:rPr lang="en" b="1" i="0" u="none" baseline="0"/>
              <a:t>Module objectives</a:t>
            </a:r>
            <a:endParaRPr lang="en" dirty="0"/>
          </a:p>
        </p:txBody>
      </p:sp>
      <p:sp>
        <p:nvSpPr>
          <p:cNvPr id="7" name="Espace réservé du contenu 4"/>
          <p:cNvSpPr>
            <a:spLocks noGrp="1"/>
          </p:cNvSpPr>
          <p:nvPr>
            <p:ph type="body" sz="quarter" idx="12"/>
          </p:nvPr>
        </p:nvSpPr>
        <p:spPr>
          <a:xfrm>
            <a:off x="457200" y="1144422"/>
            <a:ext cx="8218488" cy="4876865"/>
          </a:xfrm>
        </p:spPr>
        <p:txBody>
          <a:bodyPr/>
          <a:lstStyle/>
          <a:p>
            <a:pPr marL="0" indent="0" algn="just" rtl="0" eaLnBrk="1" hangingPunct="1">
              <a:buFont typeface="Lucida Grande"/>
              <a:buNone/>
            </a:pPr>
            <a:r>
              <a:rPr lang="en" b="1" i="0" u="none" baseline="0">
                <a:cs typeface="Arial" pitchFamily="34" charset="0"/>
              </a:rPr>
              <a:t>At the end of this module, you:</a:t>
            </a:r>
            <a:endParaRPr lang="en" altLang="fr-FR" dirty="0" smtClean="0">
              <a:cs typeface="Arial" pitchFamily="34" charset="0"/>
            </a:endParaRPr>
          </a:p>
          <a:p>
            <a:pPr lvl="0" algn="just" rtl="0"/>
            <a:endParaRPr lang="en" sz="1800" dirty="0" smtClean="0"/>
          </a:p>
          <a:p>
            <a:pPr lvl="0" algn="just" rtl="0"/>
            <a:r>
              <a:rPr lang="en" sz="1800" b="0" i="0" u="none" baseline="0"/>
              <a:t>Will know the motivations and interests of the contractors, which are not always the same as Total's (specific HSE culture, contractual context, work in companies other than Total).</a:t>
            </a:r>
          </a:p>
          <a:p>
            <a:pPr lvl="0" algn="just" rtl="0"/>
            <a:endParaRPr lang="en" sz="1800" dirty="0" smtClean="0"/>
          </a:p>
          <a:p>
            <a:pPr lvl="0" algn="just" rtl="0"/>
            <a:r>
              <a:rPr lang="en" sz="1800" b="0" i="0" u="none" baseline="0"/>
              <a:t>Will be able to explain to the contractors what Total's motivations and interests are in terms of H3SE.</a:t>
            </a:r>
            <a:endParaRPr lang="en" sz="1800" dirty="0"/>
          </a:p>
          <a:p>
            <a:pPr lvl="0" algn="just" rtl="0"/>
            <a:endParaRPr lang="en" sz="1800" dirty="0" smtClean="0"/>
          </a:p>
          <a:p>
            <a:pPr lvl="0" algn="just" rtl="0"/>
            <a:r>
              <a:rPr lang="en" sz="1800" b="0" i="0" u="none" baseline="0"/>
              <a:t>Will know the main springboards to make contractors adhere to Total's H3SE culture.</a:t>
            </a:r>
            <a:endParaRPr lang="en" sz="1800" dirty="0"/>
          </a:p>
          <a:p>
            <a:pPr algn="just" rtl="0"/>
            <a:endParaRPr lang="en" sz="1800" dirty="0" smtClean="0"/>
          </a:p>
          <a:p>
            <a:pPr algn="just" rtl="0"/>
            <a:r>
              <a:rPr lang="en" sz="1800" b="0" i="0" u="none" baseline="0"/>
              <a:t>Will understand that contractors form an integral part of the work team, and that they can also bring interesting/practical ideas. </a:t>
            </a:r>
            <a:endParaRPr lang="en" altLang="fr-FR" sz="1800" i="1" dirty="0" smtClean="0">
              <a:cs typeface="Arial" pitchFamily="34" charset="0"/>
            </a:endParaRPr>
          </a:p>
        </p:txBody>
      </p:sp>
    </p:spTree>
    <p:extLst>
      <p:ext uri="{BB962C8B-B14F-4D97-AF65-F5344CB8AC3E}">
        <p14:creationId xmlns:p14="http://schemas.microsoft.com/office/powerpoint/2010/main" xmlns="" val="82034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Contractor activities</a:t>
            </a:r>
            <a:endParaRPr lang="en" dirty="0"/>
          </a:p>
        </p:txBody>
      </p:sp>
      <p:sp>
        <p:nvSpPr>
          <p:cNvPr id="3" name="Espace réservé du texte 2"/>
          <p:cNvSpPr>
            <a:spLocks noGrp="1"/>
          </p:cNvSpPr>
          <p:nvPr>
            <p:ph type="body" sz="quarter" idx="12"/>
          </p:nvPr>
        </p:nvSpPr>
        <p:spPr>
          <a:xfrm>
            <a:off x="457200" y="908720"/>
            <a:ext cx="8218800" cy="5400600"/>
          </a:xfrm>
        </p:spPr>
        <p:txBody>
          <a:bodyPr/>
          <a:lstStyle/>
          <a:p>
            <a:pPr marL="0" indent="0" algn="l" rtl="0">
              <a:buNone/>
            </a:pPr>
            <a:r>
              <a:rPr lang="en" sz="1800" b="0" i="0" u="none" baseline="0"/>
              <a:t>Total brings in contractors for </a:t>
            </a:r>
            <a:r>
              <a:rPr lang="en" sz="1800" b="1" i="0" u="none" baseline="0"/>
              <a:t>activities</a:t>
            </a:r>
            <a:r>
              <a:rPr lang="en" sz="1800" b="0" i="0" u="none" baseline="0"/>
              <a:t> which are </a:t>
            </a:r>
            <a:r>
              <a:rPr lang="en" sz="1800" b="1" i="0" u="none" baseline="0"/>
              <a:t>not part of Total's core business</a:t>
            </a:r>
            <a:r>
              <a:rPr lang="en" sz="1800" b="0" i="0" u="none" baseline="0"/>
              <a:t>:</a:t>
            </a:r>
          </a:p>
          <a:p>
            <a:pPr marL="0" indent="0" algn="l" rtl="0">
              <a:buNone/>
            </a:pPr>
            <a:r>
              <a:rPr lang="en" sz="1800" b="0" i="1" u="none" baseline="0">
                <a:solidFill>
                  <a:srgbClr val="C00000"/>
                </a:solidFill>
              </a:rPr>
              <a:t>Typical examples of contractors used in the 3 branches:</a:t>
            </a:r>
          </a:p>
          <a:p>
            <a:pPr algn="l" rtl="0"/>
            <a:r>
              <a:rPr lang="en" sz="1800" b="0" i="0" u="none" baseline="0"/>
              <a:t>Catering</a:t>
            </a:r>
            <a:endParaRPr lang="en" sz="1800" dirty="0"/>
          </a:p>
          <a:p>
            <a:pPr algn="l" rtl="0"/>
            <a:r>
              <a:rPr lang="en" sz="1800" b="0" i="0" u="none" baseline="0"/>
              <a:t>Maintenance</a:t>
            </a:r>
          </a:p>
          <a:p>
            <a:pPr algn="l" rtl="0"/>
            <a:r>
              <a:rPr lang="en" sz="1800" b="0" i="0" u="none" baseline="0"/>
              <a:t>Construction</a:t>
            </a:r>
          </a:p>
          <a:p>
            <a:pPr marL="0" indent="0" algn="l" rtl="0">
              <a:spcBef>
                <a:spcPts val="900"/>
              </a:spcBef>
              <a:buNone/>
            </a:pPr>
            <a:r>
              <a:rPr lang="en" sz="1800" b="0" i="0" u="none" baseline="0"/>
              <a:t>Proportion of hours worked (OGP):</a:t>
            </a:r>
            <a:endParaRPr lang="en"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3</a:t>
            </a:fld>
            <a:endParaRPr lang="en" altLang="fr-FR"/>
          </a:p>
        </p:txBody>
      </p:sp>
      <p:pic>
        <p:nvPicPr>
          <p:cNvPr id="8" name="Image 7"/>
          <p:cNvPicPr/>
          <p:nvPr/>
        </p:nvPicPr>
        <p:blipFill rotWithShape="1">
          <a:blip r:embed="rId2"/>
          <a:srcRect l="7691" t="28722" r="10770" b="11773"/>
          <a:stretch/>
        </p:blipFill>
        <p:spPr>
          <a:xfrm>
            <a:off x="2195736" y="3429000"/>
            <a:ext cx="5082952" cy="2855572"/>
          </a:xfrm>
          <a:prstGeom prst="rect">
            <a:avLst/>
          </a:prstGeom>
        </p:spPr>
      </p:pic>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84159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Building a school</a:t>
            </a:r>
            <a:endParaRPr lang="en" dirty="0"/>
          </a:p>
        </p:txBody>
      </p:sp>
      <p:sp>
        <p:nvSpPr>
          <p:cNvPr id="3" name="Espace réservé du texte 2"/>
          <p:cNvSpPr>
            <a:spLocks noGrp="1"/>
          </p:cNvSpPr>
          <p:nvPr>
            <p:ph type="body" sz="quarter" idx="12"/>
          </p:nvPr>
        </p:nvSpPr>
        <p:spPr/>
        <p:txBody>
          <a:bodyPr/>
          <a:lstStyle/>
          <a:p>
            <a:pPr marL="0" indent="0" algn="l" rtl="0">
              <a:buNone/>
            </a:pPr>
            <a:endParaRPr lang="en" b="1" dirty="0" smtClean="0"/>
          </a:p>
          <a:p>
            <a:pPr marL="0" indent="0" algn="l" rtl="0">
              <a:buNone/>
            </a:pPr>
            <a:r>
              <a:rPr lang="en" b="1" i="0" u="none" baseline="0"/>
              <a:t>Operators:</a:t>
            </a:r>
          </a:p>
          <a:p>
            <a:pPr marL="0" indent="0" algn="l" rtl="0">
              <a:buNone/>
            </a:pPr>
            <a:endParaRPr lang="en" b="1" dirty="0" smtClean="0"/>
          </a:p>
          <a:p>
            <a:pPr algn="l" rtl="0"/>
            <a:r>
              <a:rPr lang="en" b="0" i="0" u="none" baseline="0"/>
              <a:t>Site coordinator (Emile)</a:t>
            </a:r>
          </a:p>
          <a:p>
            <a:endParaRPr lang="en" dirty="0"/>
          </a:p>
          <a:p>
            <a:pPr algn="l" rtl="0"/>
            <a:r>
              <a:rPr lang="en" b="0" i="0" u="none" baseline="0"/>
              <a:t>Large construction company for major work</a:t>
            </a:r>
          </a:p>
          <a:p>
            <a:endParaRPr lang="en" dirty="0"/>
          </a:p>
          <a:p>
            <a:pPr algn="l" rtl="0"/>
            <a:r>
              <a:rPr lang="en" b="0" i="0" u="none" baseline="0"/>
              <a:t>Local craftsmen for joinery work</a:t>
            </a:r>
          </a:p>
          <a:p>
            <a:endParaRPr lang="en" dirty="0"/>
          </a:p>
          <a:p>
            <a:pPr marL="0" indent="0" algn="ctr" rtl="0">
              <a:buNone/>
            </a:pPr>
            <a:r>
              <a:rPr lang="en" b="0" i="0" u="sng" baseline="0"/>
              <a:t>List everyone's H3SE actions</a:t>
            </a:r>
          </a:p>
          <a:p>
            <a:pPr marL="0" indent="0" algn="ctr" rtl="0">
              <a:buNone/>
            </a:pPr>
            <a:r>
              <a:rPr lang="en" b="0" i="0" u="sng" baseline="0"/>
              <a:t>and their differences</a:t>
            </a:r>
            <a:endParaRPr lang="en" u="sng"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4</a:t>
            </a:fld>
            <a:endParaRPr lang="en"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954942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Contractor challenges</a:t>
            </a:r>
            <a:endParaRPr lang="en" dirty="0"/>
          </a:p>
        </p:txBody>
      </p:sp>
      <p:sp>
        <p:nvSpPr>
          <p:cNvPr id="3" name="Espace réservé du texte 2"/>
          <p:cNvSpPr>
            <a:spLocks noGrp="1"/>
          </p:cNvSpPr>
          <p:nvPr>
            <p:ph type="body" sz="quarter" idx="12"/>
          </p:nvPr>
        </p:nvSpPr>
        <p:spPr>
          <a:xfrm>
            <a:off x="457200" y="908720"/>
            <a:ext cx="8218800" cy="5040311"/>
          </a:xfrm>
        </p:spPr>
        <p:txBody>
          <a:bodyPr>
            <a:normAutofit lnSpcReduction="10000"/>
          </a:bodyPr>
          <a:lstStyle/>
          <a:p>
            <a:pPr marL="0" indent="0" algn="just" rtl="0">
              <a:buNone/>
            </a:pPr>
            <a:r>
              <a:rPr lang="en" b="1" i="0" u="none" baseline="0"/>
              <a:t>Size of companies:</a:t>
            </a:r>
          </a:p>
          <a:p>
            <a:pPr algn="just" rtl="0"/>
            <a:r>
              <a:rPr lang="en" sz="1800" b="0" i="0" u="none" baseline="0"/>
              <a:t>Varying from small local SMEs to companies the same size as or larger than Total.</a:t>
            </a:r>
          </a:p>
          <a:p>
            <a:pPr marL="0" lvl="0" indent="0" algn="just" rtl="0">
              <a:buNone/>
            </a:pPr>
            <a:r>
              <a:rPr lang="en" b="1" i="0" u="none" baseline="0"/>
              <a:t>Different contexts:</a:t>
            </a:r>
            <a:endParaRPr lang="en" b="1" dirty="0"/>
          </a:p>
          <a:p>
            <a:pPr lvl="0" algn="just" rtl="0"/>
            <a:r>
              <a:rPr lang="en" sz="1800" b="0" i="0" u="none" baseline="0"/>
              <a:t>From one site to another, from one line of business to another, from one country to another.</a:t>
            </a:r>
          </a:p>
          <a:p>
            <a:pPr marL="0" lvl="0" indent="0" algn="just" rtl="0">
              <a:buNone/>
            </a:pPr>
            <a:r>
              <a:rPr lang="en" b="1" i="0" u="none" baseline="0"/>
              <a:t>Different technical standards:</a:t>
            </a:r>
            <a:endParaRPr lang="en" b="1" dirty="0"/>
          </a:p>
          <a:p>
            <a:pPr algn="just" rtl="0"/>
            <a:r>
              <a:rPr lang="en" sz="1800" b="0" i="0" u="none" baseline="0"/>
              <a:t>Several clients, different practices.</a:t>
            </a:r>
          </a:p>
          <a:p>
            <a:pPr marL="0" lvl="0" indent="0" algn="just" rtl="0">
              <a:buNone/>
            </a:pPr>
            <a:r>
              <a:rPr lang="en" b="1" i="0" u="none" baseline="0"/>
              <a:t>Contracting party challenges:</a:t>
            </a:r>
          </a:p>
          <a:p>
            <a:pPr algn="just" rtl="0"/>
            <a:r>
              <a:rPr lang="en" sz="1800" b="0" i="0" u="none" baseline="0"/>
              <a:t>Following the work set out in the contract (timeline), providing for their company financially, drawing up new agreements with Total, working with other clients using the Total frames of reference, employing local staff (training/skills).</a:t>
            </a:r>
            <a:endParaRPr lang="en" sz="1800" dirty="0"/>
          </a:p>
          <a:p>
            <a:pPr marL="0" indent="0" algn="just" rtl="0">
              <a:buNone/>
            </a:pPr>
            <a:r>
              <a:rPr lang="en" b="1" i="0" u="none" baseline="0"/>
              <a:t>Consequences:</a:t>
            </a:r>
            <a:endParaRPr lang="en" b="1" dirty="0"/>
          </a:p>
          <a:p>
            <a:pPr algn="just" rtl="0"/>
            <a:r>
              <a:rPr lang="en" sz="1800" b="0" i="0" u="none" baseline="0"/>
              <a:t>Tendency to reach a deadlock on aspects of H3SE, difficulties in adapting/complying with Total's regulations/practices, etc.</a:t>
            </a:r>
            <a:endParaRPr lang="en"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5</a:t>
            </a:fld>
            <a:endParaRPr lang="en" altLang="fr-FR"/>
          </a:p>
        </p:txBody>
      </p:sp>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35491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Challenges for Total</a:t>
            </a:r>
            <a:endParaRPr lang="en" dirty="0"/>
          </a:p>
        </p:txBody>
      </p:sp>
      <p:sp>
        <p:nvSpPr>
          <p:cNvPr id="3" name="Espace réservé du texte 2"/>
          <p:cNvSpPr>
            <a:spLocks noGrp="1"/>
          </p:cNvSpPr>
          <p:nvPr>
            <p:ph type="body" sz="quarter" idx="12"/>
          </p:nvPr>
        </p:nvSpPr>
        <p:spPr>
          <a:xfrm>
            <a:off x="457200" y="908720"/>
            <a:ext cx="8218800" cy="5040311"/>
          </a:xfrm>
        </p:spPr>
        <p:txBody>
          <a:bodyPr/>
          <a:lstStyle/>
          <a:p>
            <a:pPr marL="0" lvl="0" indent="0" algn="just" rtl="0">
              <a:buNone/>
            </a:pPr>
            <a:endParaRPr lang="en" b="1" dirty="0"/>
          </a:p>
          <a:p>
            <a:pPr algn="just" rtl="0"/>
            <a:r>
              <a:rPr lang="en" b="0" i="0" u="none" baseline="0"/>
              <a:t>Medium to long-term vision regarding stakeholders and competitors (host countries, shareholders, employees, partners, etc.):</a:t>
            </a:r>
          </a:p>
          <a:p>
            <a:pPr lvl="1" algn="just" rtl="0"/>
            <a:r>
              <a:rPr lang="en" b="0" i="0" u="none" baseline="0"/>
              <a:t>Reputation</a:t>
            </a:r>
          </a:p>
          <a:p>
            <a:pPr lvl="1" algn="just" rtl="0"/>
            <a:r>
              <a:rPr lang="en" b="0" i="0" u="none" baseline="0"/>
              <a:t>Image</a:t>
            </a:r>
          </a:p>
          <a:p>
            <a:pPr lvl="1" algn="just" rtl="0"/>
            <a:r>
              <a:rPr lang="en" b="0" i="0" u="none" baseline="0"/>
              <a:t>Acceptability</a:t>
            </a:r>
          </a:p>
          <a:p>
            <a:pPr algn="just" rtl="0"/>
            <a:endParaRPr lang="en" dirty="0" smtClean="0"/>
          </a:p>
          <a:p>
            <a:pPr algn="just" rtl="0"/>
            <a:r>
              <a:rPr lang="en" b="0" i="0" u="none" baseline="0"/>
              <a:t>Group H3SE performance</a:t>
            </a:r>
          </a:p>
          <a:p>
            <a:pPr algn="just" rtl="0"/>
            <a:endParaRPr lang="en" dirty="0" smtClean="0"/>
          </a:p>
          <a:p>
            <a:pPr algn="just" rtl="0"/>
            <a:r>
              <a:rPr lang="en" b="0" i="0" u="none" baseline="0"/>
              <a:t>Operational safety (major risks)</a:t>
            </a:r>
            <a:endParaRPr lang="en"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6</a:t>
            </a:fld>
            <a:endParaRPr lang="en"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340895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Shared challenges</a:t>
            </a:r>
            <a:endParaRPr lang="en" dirty="0"/>
          </a:p>
        </p:txBody>
      </p:sp>
      <p:sp>
        <p:nvSpPr>
          <p:cNvPr id="3" name="Espace réservé du texte 2"/>
          <p:cNvSpPr>
            <a:spLocks noGrp="1"/>
          </p:cNvSpPr>
          <p:nvPr>
            <p:ph type="body" sz="quarter" idx="12"/>
          </p:nvPr>
        </p:nvSpPr>
        <p:spPr/>
        <p:txBody>
          <a:bodyPr/>
          <a:lstStyle/>
          <a:p>
            <a:pPr marL="0" indent="0" algn="l" rtl="0">
              <a:buNone/>
            </a:pPr>
            <a:r>
              <a:rPr lang="en" b="1" i="0" u="none" baseline="0" dirty="0"/>
              <a:t>Mutual awareness of the challenges faced by everyone makes it possible to focus on the following objectives:</a:t>
            </a:r>
          </a:p>
          <a:p>
            <a:endParaRPr lang="en" dirty="0" smtClean="0"/>
          </a:p>
          <a:p>
            <a:pPr algn="l" rtl="0"/>
            <a:r>
              <a:rPr lang="en" b="0" i="0" u="none" baseline="0" dirty="0"/>
              <a:t>No accidents</a:t>
            </a:r>
          </a:p>
          <a:p>
            <a:pPr algn="l" rtl="0"/>
            <a:r>
              <a:rPr lang="en" b="0" i="0" u="none" baseline="0" dirty="0"/>
              <a:t>Complete the works within the time frame defined by the contract</a:t>
            </a:r>
          </a:p>
          <a:p>
            <a:pPr lvl="1" algn="l" rtl="0"/>
            <a:r>
              <a:rPr lang="en" b="0" i="0" u="none" baseline="0" dirty="0"/>
              <a:t>Cost</a:t>
            </a:r>
          </a:p>
          <a:p>
            <a:pPr lvl="1" algn="l" rtl="0"/>
            <a:r>
              <a:rPr lang="en" b="0" i="0" u="none" baseline="0" dirty="0"/>
              <a:t>Quality</a:t>
            </a:r>
          </a:p>
          <a:p>
            <a:pPr lvl="1" algn="l" rtl="0"/>
            <a:r>
              <a:rPr lang="en" b="0" i="0" u="none" baseline="0" dirty="0"/>
              <a:t>Time limit</a:t>
            </a:r>
          </a:p>
          <a:p>
            <a:pPr algn="l" rtl="0"/>
            <a:r>
              <a:rPr lang="en" b="0" i="0" u="none" baseline="0" dirty="0"/>
              <a:t>Exchange best practices</a:t>
            </a:r>
          </a:p>
          <a:p>
            <a:pPr algn="l" rtl="0"/>
            <a:r>
              <a:rPr lang="en" dirty="0" smtClean="0"/>
              <a:t>Etc.</a:t>
            </a:r>
            <a:endParaRPr lang="en" dirty="0"/>
          </a:p>
          <a:p>
            <a:pPr marL="0" indent="0" algn="l" rtl="0">
              <a:buNone/>
            </a:pPr>
            <a:endParaRPr lang="en" dirty="0" smtClean="0"/>
          </a:p>
          <a:p>
            <a:pPr marL="0" indent="0" algn="ctr" rtl="0">
              <a:buNone/>
            </a:pPr>
            <a:r>
              <a:rPr lang="en" b="0" i="0" u="none" baseline="0" dirty="0"/>
              <a:t> </a:t>
            </a:r>
            <a:endParaRPr lang="en"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7</a:t>
            </a:fld>
            <a:endParaRPr lang="en" altLang="fr-FR"/>
          </a:p>
        </p:txBody>
      </p:sp>
      <p:sp>
        <p:nvSpPr>
          <p:cNvPr id="6" name="Rectangle 8"/>
          <p:cNvSpPr>
            <a:spLocks noChangeArrowheads="1"/>
          </p:cNvSpPr>
          <p:nvPr/>
        </p:nvSpPr>
        <p:spPr bwMode="auto">
          <a:xfrm>
            <a:off x="1434096" y="5085184"/>
            <a:ext cx="6264696" cy="861774"/>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0" eaLnBrk="1" hangingPunct="1">
              <a:spcBef>
                <a:spcPts val="0"/>
              </a:spcBef>
              <a:spcAft>
                <a:spcPts val="0"/>
              </a:spcAft>
              <a:buFont typeface="Lucida Grande"/>
              <a:buNone/>
            </a:pPr>
            <a:endParaRPr lang="en" altLang="fr-FR" sz="800" b="1" dirty="0" smtClean="0">
              <a:solidFill>
                <a:srgbClr val="A90025"/>
              </a:solidFill>
            </a:endParaRPr>
          </a:p>
          <a:p>
            <a:pPr marL="0" indent="0" algn="ctr" rtl="0">
              <a:buNone/>
            </a:pPr>
            <a:r>
              <a:rPr lang="en" sz="2000" b="1" i="0" u="none" baseline="0">
                <a:solidFill>
                  <a:srgbClr val="A90025"/>
                </a:solidFill>
              </a:rPr>
              <a:t>Need for a partnership:</a:t>
            </a:r>
            <a:endParaRPr lang="en" sz="2000" b="1" dirty="0">
              <a:solidFill>
                <a:srgbClr val="A90025"/>
              </a:solidFill>
            </a:endParaRPr>
          </a:p>
          <a:p>
            <a:pPr marL="0" indent="0" algn="ctr" rtl="0">
              <a:buNone/>
            </a:pPr>
            <a:r>
              <a:rPr lang="en" sz="2000" b="1" i="0" u="sng" baseline="0">
                <a:solidFill>
                  <a:srgbClr val="A90025"/>
                </a:solidFill>
              </a:rPr>
              <a:t>everyone depends on each other.</a:t>
            </a:r>
          </a:p>
          <a:p>
            <a:pPr marL="0" indent="0" algn="ctr" rtl="0">
              <a:buNone/>
            </a:pPr>
            <a:endParaRPr lang="en" altLang="fr-FR" sz="800" b="1" dirty="0">
              <a:solidFill>
                <a:srgbClr val="A90025"/>
              </a:solidFill>
            </a:endParaRPr>
          </a:p>
        </p:txBody>
      </p:sp>
      <p:sp>
        <p:nvSpPr>
          <p:cNvPr id="7" name="Espace réservé du pied de page 4"/>
          <p:cNvSpPr>
            <a:spLocks noGrp="1"/>
          </p:cNvSpPr>
          <p:nvPr>
            <p:ph type="ftr" sz="quarter" idx="4294967295"/>
          </p:nvPr>
        </p:nvSpPr>
        <p:spPr>
          <a:xfrm>
            <a:off x="457200" y="6381328"/>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620775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n" b="1" i="0" u="none" baseline="0"/>
              <a:t>Total's commitment to contracting parties</a:t>
            </a:r>
            <a:endParaRPr lang="en" dirty="0"/>
          </a:p>
        </p:txBody>
      </p:sp>
      <p:sp>
        <p:nvSpPr>
          <p:cNvPr id="3" name="Espace réservé du texte 2"/>
          <p:cNvSpPr>
            <a:spLocks noGrp="1"/>
          </p:cNvSpPr>
          <p:nvPr>
            <p:ph type="body" sz="quarter" idx="12"/>
          </p:nvPr>
        </p:nvSpPr>
        <p:spPr>
          <a:xfrm>
            <a:off x="457200" y="764704"/>
            <a:ext cx="8218800" cy="5362684"/>
          </a:xfrm>
        </p:spPr>
        <p:txBody>
          <a:bodyPr>
            <a:normAutofit lnSpcReduction="10000"/>
          </a:bodyPr>
          <a:lstStyle/>
          <a:p>
            <a:pPr algn="just" rtl="0"/>
            <a:r>
              <a:rPr lang="en" b="1" i="0" u="none" baseline="0" dirty="0"/>
              <a:t>Charter</a:t>
            </a:r>
          </a:p>
          <a:p>
            <a:pPr marL="0" indent="0" algn="just" rtl="0">
              <a:buNone/>
            </a:pPr>
            <a:r>
              <a:rPr lang="en" sz="1800" b="0" i="0" u="none" baseline="0" dirty="0"/>
              <a:t>“In choosing its industrial and commercial partners, Total emphasizes their ability to apply a safety, security, health, environment, quality and societal policy equivalent to its own”. </a:t>
            </a:r>
          </a:p>
          <a:p>
            <a:pPr algn="just" rtl="0"/>
            <a:endParaRPr lang="en" dirty="0" smtClean="0"/>
          </a:p>
          <a:p>
            <a:pPr algn="just" rtl="0"/>
            <a:r>
              <a:rPr lang="en" b="1" i="0" u="none" baseline="0" dirty="0"/>
              <a:t>MAESTRO 5 Principle</a:t>
            </a:r>
            <a:r>
              <a:rPr lang="en" b="1" i="0" u="none" baseline="0" dirty="0">
                <a:sym typeface="Wingdings"/>
              </a:rPr>
              <a:t> (</a:t>
            </a:r>
            <a:r>
              <a:rPr lang="en" b="1" i="1" u="none" baseline="0" dirty="0">
                <a:solidFill>
                  <a:srgbClr val="C00000"/>
                </a:solidFill>
                <a:sym typeface="Wingdings"/>
              </a:rPr>
              <a:t>Providers of goods and services</a:t>
            </a:r>
            <a:r>
              <a:rPr lang="en" b="1" i="0" u="none" baseline="0" dirty="0">
                <a:sym typeface="Wingdings"/>
              </a:rPr>
              <a:t>)</a:t>
            </a:r>
          </a:p>
          <a:p>
            <a:pPr lvl="1" algn="just" rtl="0"/>
            <a:r>
              <a:rPr lang="en" b="0" i="0" u="none" baseline="0" dirty="0"/>
              <a:t>“The providers of goods and services are assessed and selected by focusing on their HSE performance, their ability to comply with the entity's HSE policy and their ability to control the risks inherent to the activities that are subject to contract”. </a:t>
            </a:r>
          </a:p>
          <a:p>
            <a:pPr lvl="1" algn="just" rtl="0"/>
            <a:r>
              <a:rPr lang="en" b="0" i="0" u="none" baseline="0" dirty="0"/>
              <a:t>“The obligations and responsibilities are clearly specified in the contracts and the entity ensures that these provisions are adhered to throughout the contract”. </a:t>
            </a:r>
          </a:p>
          <a:p>
            <a:pPr algn="just" rtl="0"/>
            <a:endParaRPr lang="en" b="1" dirty="0" smtClean="0"/>
          </a:p>
          <a:p>
            <a:pPr algn="just" rtl="0"/>
            <a:r>
              <a:rPr lang="en" b="1" i="0" u="none" baseline="0" dirty="0"/>
              <a:t>Branch regulations</a:t>
            </a:r>
          </a:p>
          <a:p>
            <a:pPr lvl="1" algn="just" rtl="0"/>
            <a:r>
              <a:rPr lang="en" b="0" i="0" u="none" baseline="0" dirty="0"/>
              <a:t>Example: CR EP HSE 071 "HSE management of companies under contract".</a:t>
            </a:r>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8</a:t>
            </a:fld>
            <a:endParaRPr lang="en"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566685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55853" y="1343563"/>
            <a:ext cx="7432294" cy="4894215"/>
          </a:xfrm>
          <a:prstGeom prst="rect">
            <a:avLst/>
          </a:prstGeom>
          <a:noFill/>
          <a:ln w="9525">
            <a:noFill/>
            <a:miter lim="800000"/>
            <a:headEnd/>
            <a:tailEnd/>
          </a:ln>
          <a:effectLst/>
        </p:spPr>
      </p:pic>
      <p:sp>
        <p:nvSpPr>
          <p:cNvPr id="2" name="Titre 1"/>
          <p:cNvSpPr>
            <a:spLocks noGrp="1"/>
          </p:cNvSpPr>
          <p:nvPr>
            <p:ph type="title"/>
          </p:nvPr>
        </p:nvSpPr>
        <p:spPr/>
        <p:txBody>
          <a:bodyPr/>
          <a:lstStyle/>
          <a:p>
            <a:pPr algn="l" rtl="0"/>
            <a:r>
              <a:rPr lang="en" b="1" i="0" u="none" baseline="0"/>
              <a:t>Total + contractor H3SE performance</a:t>
            </a:r>
            <a:endParaRPr lang="en" dirty="0"/>
          </a:p>
        </p:txBody>
      </p:sp>
      <p:sp>
        <p:nvSpPr>
          <p:cNvPr id="3" name="Espace réservé du texte 2"/>
          <p:cNvSpPr>
            <a:spLocks noGrp="1"/>
          </p:cNvSpPr>
          <p:nvPr>
            <p:ph type="body" sz="quarter" idx="12"/>
          </p:nvPr>
        </p:nvSpPr>
        <p:spPr>
          <a:xfrm>
            <a:off x="457200" y="867125"/>
            <a:ext cx="6951435" cy="377014"/>
          </a:xfrm>
        </p:spPr>
        <p:txBody>
          <a:bodyPr/>
          <a:lstStyle/>
          <a:p>
            <a:pPr algn="l" rtl="0"/>
            <a:r>
              <a:rPr lang="en" sz="1800" b="0" i="0" u="none" baseline="0"/>
              <a:t>Example for E&amp;P:</a:t>
            </a:r>
            <a:endParaRPr lang="en"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9</a:t>
            </a:fld>
            <a:endParaRPr lang="en" altLang="fr-FR"/>
          </a:p>
        </p:txBody>
      </p:sp>
      <p:grpSp>
        <p:nvGrpSpPr>
          <p:cNvPr id="5" name="Groupe 18"/>
          <p:cNvGrpSpPr/>
          <p:nvPr/>
        </p:nvGrpSpPr>
        <p:grpSpPr>
          <a:xfrm>
            <a:off x="251520" y="1660372"/>
            <a:ext cx="2126798" cy="486467"/>
            <a:chOff x="252028" y="2270132"/>
            <a:chExt cx="2126798" cy="486467"/>
          </a:xfrm>
        </p:grpSpPr>
        <p:sp>
          <p:nvSpPr>
            <p:cNvPr id="12" name="Rectangle 11"/>
            <p:cNvSpPr/>
            <p:nvPr/>
          </p:nvSpPr>
          <p:spPr>
            <a:xfrm>
              <a:off x="252028" y="2270132"/>
              <a:ext cx="2126798" cy="486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 sz="1400"/>
            </a:p>
          </p:txBody>
        </p:sp>
        <p:sp>
          <p:nvSpPr>
            <p:cNvPr id="13" name="Titre 1"/>
            <p:cNvSpPr txBox="1">
              <a:spLocks/>
            </p:cNvSpPr>
            <p:nvPr/>
          </p:nvSpPr>
          <p:spPr>
            <a:xfrm>
              <a:off x="252028" y="2270132"/>
              <a:ext cx="2126798" cy="443850"/>
            </a:xfrm>
            <a:prstGeom prst="rect">
              <a:avLst/>
            </a:prstGeom>
          </p:spPr>
          <p:txBody>
            <a:bodyPr vert="horz" lIns="91440" tIns="45720" rIns="91440" bIns="45720" rtlCol="0" anchor="t">
              <a:noAutofit/>
            </a:bodyPr>
            <a:lst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a:lstStyle>
            <a:p>
              <a:pPr algn="ctr" defTabSz="1001713" rtl="0">
                <a:buClr>
                  <a:srgbClr val="FA3805"/>
                </a:buClr>
              </a:pPr>
              <a:r>
                <a:rPr lang="en" sz="1200" b="1" i="0" u="none" baseline="0">
                  <a:solidFill>
                    <a:schemeClr val="bg1"/>
                  </a:solidFill>
                </a:rPr>
                <a:t>Hours worked for E&amp;P</a:t>
              </a:r>
              <a:endParaRPr lang="en" sz="1200" dirty="0">
                <a:solidFill>
                  <a:schemeClr val="bg1"/>
                </a:solidFill>
              </a:endParaRPr>
            </a:p>
          </p:txBody>
        </p:sp>
      </p:grpSp>
      <p:sp>
        <p:nvSpPr>
          <p:cNvPr id="16" name="Rectangle 15"/>
          <p:cNvSpPr/>
          <p:nvPr/>
        </p:nvSpPr>
        <p:spPr>
          <a:xfrm>
            <a:off x="457200" y="1340768"/>
            <a:ext cx="8545854" cy="3432092"/>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
          </a:p>
        </p:txBody>
      </p:sp>
      <p:sp>
        <p:nvSpPr>
          <p:cNvPr id="1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en" sz="1000" b="0" i="0" u="none" baseline="0" dirty="0"/>
              <a:t>H3SE integration kit - TCG 4.3 – Contractor relationships - Exemplary conduct – V2</a:t>
            </a:r>
            <a:endParaRPr lang="en" altLang="fr-FR" sz="1000" dirty="0"/>
          </a:p>
        </p:txBody>
      </p:sp>
    </p:spTree>
    <p:extLst>
      <p:ext uri="{BB962C8B-B14F-4D97-AF65-F5344CB8AC3E}">
        <p14:creationId xmlns:p14="http://schemas.microsoft.com/office/powerpoint/2010/main" xmlns="" val="155464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OTAL-EN-dark red templat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EN PPT DARK RED LOGO.pptx" id="{34FDB752-F90B-4A83-A6C4-9F21502A314C}" vid="{6DFEEC28-5B39-4E16-BB71-270AB66A25A6}"/>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TOTAL-EN-dark red template</Template>
  <TotalTime>3</TotalTime>
  <Words>856</Words>
  <Application>Microsoft Office PowerPoint</Application>
  <PresentationFormat>Affichage à l'écran (4:3)</PresentationFormat>
  <Paragraphs>132</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TOTAL-EN-dark red template</vt:lpstr>
      <vt:lpstr>Contractor relationships - Exemplary conduct</vt:lpstr>
      <vt:lpstr>Module objectives</vt:lpstr>
      <vt:lpstr>Contractor activities</vt:lpstr>
      <vt:lpstr>Building a school</vt:lpstr>
      <vt:lpstr>Contractor challenges</vt:lpstr>
      <vt:lpstr>Challenges for Total</vt:lpstr>
      <vt:lpstr>Shared challenges</vt:lpstr>
      <vt:lpstr>Total's commitment to contracting parties</vt:lpstr>
      <vt:lpstr>Total + contractor H3SE performance</vt:lpstr>
      <vt:lpstr>Total + contractor H3SE performance</vt:lpstr>
      <vt:lpstr>Role with contracting parties</vt:lpstr>
      <vt:lpstr>What about you? </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relationships - Exemplary conduct</dc:title>
  <dc:creator>J0489914</dc:creator>
  <cp:lastModifiedBy>J0489914</cp:lastModifiedBy>
  <cp:revision>1</cp:revision>
  <dcterms:created xsi:type="dcterms:W3CDTF">2017-09-22T12:46:47Z</dcterms:created>
  <dcterms:modified xsi:type="dcterms:W3CDTF">2017-09-22T12:50:12Z</dcterms:modified>
</cp:coreProperties>
</file>