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14"/>
  </p:notesMasterIdLst>
  <p:handoutMasterIdLst>
    <p:handoutMasterId r:id="rId15"/>
  </p:handoutMasterIdLst>
  <p:sldIdLst>
    <p:sldId id="256" r:id="rId2"/>
    <p:sldId id="266" r:id="rId3"/>
    <p:sldId id="267" r:id="rId4"/>
    <p:sldId id="268" r:id="rId5"/>
    <p:sldId id="269" r:id="rId6"/>
    <p:sldId id="276" r:id="rId7"/>
    <p:sldId id="270" r:id="rId8"/>
    <p:sldId id="271" r:id="rId9"/>
    <p:sldId id="272" r:id="rId10"/>
    <p:sldId id="273" r:id="rId11"/>
    <p:sldId id="274" r:id="rId12"/>
    <p:sldId id="275" r:id="rId13"/>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xmlns="">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76AF"/>
    <a:srgbClr val="133C75"/>
    <a:srgbClr val="BD2B0B"/>
    <a:srgbClr val="7ABFC0"/>
    <a:srgbClr val="CAEBEA"/>
    <a:srgbClr val="55DD61"/>
    <a:srgbClr val="3AAFC3"/>
    <a:srgbClr val="FFA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63" autoAdjust="0"/>
    <p:restoredTop sz="94692" autoAdjust="0"/>
  </p:normalViewPr>
  <p:slideViewPr>
    <p:cSldViewPr snapToObjects="1">
      <p:cViewPr>
        <p:scale>
          <a:sx n="91" d="100"/>
          <a:sy n="91" d="100"/>
        </p:scale>
        <p:origin x="-2118" y="-582"/>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81" d="100"/>
          <a:sy n="81" d="100"/>
        </p:scale>
        <p:origin x="338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D5B21E86-06EE-474E-97F4-5923EA1F4C95}" type="datetimeFigureOut">
              <a:rPr lang="fr-FR" altLang="fr-FR"/>
              <a:pPr/>
              <a:t>07/06/2017</a:t>
            </a:fld>
            <a:endParaRPr lang="fr-FR" alt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85431E71-0FCC-A34C-B4AE-A5CFABADD9C5}" type="slidenum">
              <a:rPr lang="fr-FR" altLang="fr-FR"/>
              <a:pPr/>
              <a:t>‹N°›</a:t>
            </a:fld>
            <a:endParaRPr lang="fr-FR" altLang="fr-FR"/>
          </a:p>
        </p:txBody>
      </p:sp>
    </p:spTree>
    <p:extLst>
      <p:ext uri="{BB962C8B-B14F-4D97-AF65-F5344CB8AC3E}">
        <p14:creationId xmlns:p14="http://schemas.microsoft.com/office/powerpoint/2010/main" val="18894210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defRPr>
            </a:lvl1pPr>
          </a:lstStyle>
          <a:p>
            <a:endParaRPr lang="fr-FR" alt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fld id="{7C6D4F3A-7D4B-C741-9312-5720137D8935}" type="datetimeFigureOut">
              <a:rPr lang="fr-FR" altLang="fr-FR"/>
              <a:pPr/>
              <a:t>07/06/2017</a:t>
            </a:fld>
            <a:endParaRPr lang="fr-FR" alt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defRPr>
            </a:lvl1pPr>
          </a:lstStyle>
          <a:p>
            <a:endParaRPr lang="fr-FR" alt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fld id="{80452A67-6C5B-254E-8E51-961EBCEC8394}" type="slidenum">
              <a:rPr lang="fr-FR" altLang="fr-FR"/>
              <a:pPr/>
              <a:t>‹N°›</a:t>
            </a:fld>
            <a:endParaRPr lang="fr-FR" altLang="fr-FR"/>
          </a:p>
        </p:txBody>
      </p:sp>
    </p:spTree>
    <p:extLst>
      <p:ext uri="{BB962C8B-B14F-4D97-AF65-F5344CB8AC3E}">
        <p14:creationId xmlns:p14="http://schemas.microsoft.com/office/powerpoint/2010/main" val="26536951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s"/>
          </a:p>
        </p:txBody>
      </p:sp>
      <p:sp>
        <p:nvSpPr>
          <p:cNvPr id="4" name="Espace réservé du numéro de diapositive 3"/>
          <p:cNvSpPr>
            <a:spLocks noGrp="1"/>
          </p:cNvSpPr>
          <p:nvPr>
            <p:ph type="sldNum" sz="quarter" idx="10"/>
          </p:nvPr>
        </p:nvSpPr>
        <p:spPr/>
        <p:txBody>
          <a:bodyPr/>
          <a:lstStyle/>
          <a:p>
            <a:pPr algn="l" rtl="0"/>
            <a:fld id="{80452A67-6C5B-254E-8E51-961EBCEC8394}" type="slidenum">
              <a:rPr/>
              <a:pPr/>
              <a:t>2</a:t>
            </a:fld>
            <a:endParaRPr lang="es" altLang="fr-FR"/>
          </a:p>
        </p:txBody>
      </p:sp>
    </p:spTree>
    <p:extLst>
      <p:ext uri="{BB962C8B-B14F-4D97-AF65-F5344CB8AC3E}">
        <p14:creationId xmlns:p14="http://schemas.microsoft.com/office/powerpoint/2010/main" val="112082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4" name="Rectangle 3"/>
          <p:cNvSpPr/>
          <p:nvPr userDrawn="1"/>
        </p:nvSpPr>
        <p:spPr>
          <a:xfrm>
            <a:off x="-3175" y="0"/>
            <a:ext cx="914717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sp>
        <p:nvSpPr>
          <p:cNvPr id="6" name="Rectangle 5"/>
          <p:cNvSpPr/>
          <p:nvPr userDrawn="1"/>
        </p:nvSpPr>
        <p:spPr>
          <a:xfrm>
            <a:off x="0" y="6750050"/>
            <a:ext cx="9144000" cy="10795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endParaRPr>
          </a:p>
        </p:txBody>
      </p:sp>
      <p:pic>
        <p:nvPicPr>
          <p:cNvPr id="7" name="Image 13" descr="TOTAL_bandeau_01_haut_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4650"/>
            <a:ext cx="597852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re 4"/>
          <p:cNvSpPr>
            <a:spLocks noGrp="1"/>
          </p:cNvSpPr>
          <p:nvPr>
            <p:ph type="title"/>
          </p:nvPr>
        </p:nvSpPr>
        <p:spPr>
          <a:xfrm>
            <a:off x="1188000" y="2106000"/>
            <a:ext cx="7276629" cy="1487487"/>
          </a:xfrm>
        </p:spPr>
        <p:txBody>
          <a:bodyPr lIns="0" rIns="0" anchor="b"/>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smtClean="0"/>
              <a:t>Cliquez pour modifier les styles du texte du masque</a:t>
            </a:r>
          </a:p>
        </p:txBody>
      </p:sp>
    </p:spTree>
    <p:extLst>
      <p:ext uri="{BB962C8B-B14F-4D97-AF65-F5344CB8AC3E}">
        <p14:creationId xmlns:p14="http://schemas.microsoft.com/office/powerpoint/2010/main" val="84508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2" name="Espace réservé du pied de page 2"/>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3" name="Espace réservé du numéro de diapositive 3"/>
          <p:cNvSpPr>
            <a:spLocks noGrp="1"/>
          </p:cNvSpPr>
          <p:nvPr>
            <p:ph type="sldNum" sz="quarter" idx="11"/>
          </p:nvPr>
        </p:nvSpPr>
        <p:spPr/>
        <p:txBody>
          <a:bodyPr/>
          <a:lstStyle>
            <a:lvl1pPr>
              <a:defRPr/>
            </a:lvl1pPr>
          </a:lstStyle>
          <a:p>
            <a:fld id="{6082A72C-907A-1F49-9E1B-FB91313C1A89}" type="slidenum">
              <a:rPr lang="fr-FR" altLang="fr-FR"/>
              <a:pPr/>
              <a:t>‹N°›</a:t>
            </a:fld>
            <a:endParaRPr lang="fr-FR" altLang="fr-FR"/>
          </a:p>
        </p:txBody>
      </p:sp>
    </p:spTree>
    <p:extLst>
      <p:ext uri="{BB962C8B-B14F-4D97-AF65-F5344CB8AC3E}">
        <p14:creationId xmlns:p14="http://schemas.microsoft.com/office/powerpoint/2010/main" val="166980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numéro de diapositive 3"/>
          <p:cNvSpPr>
            <a:spLocks noGrp="1"/>
          </p:cNvSpPr>
          <p:nvPr>
            <p:ph type="sldNum" sz="quarter" idx="14"/>
          </p:nvPr>
        </p:nvSpPr>
        <p:spPr/>
        <p:txBody>
          <a:bodyPr/>
          <a:lstStyle>
            <a:lvl1pPr>
              <a:defRPr/>
            </a:lvl1pPr>
          </a:lstStyle>
          <a:p>
            <a:fld id="{02164524-7C97-8945-A4B0-CAF166782E85}" type="slidenum">
              <a:rPr lang="fr-FR" altLang="fr-FR"/>
              <a:pPr/>
              <a:t>‹N°›</a:t>
            </a:fld>
            <a:endParaRPr lang="fr-FR" altLang="fr-FR"/>
          </a:p>
        </p:txBody>
      </p:sp>
      <p:sp>
        <p:nvSpPr>
          <p:cNvPr id="7" name="Espace réservé du pied de page 4"/>
          <p:cNvSpPr>
            <a:spLocks noGrp="1"/>
          </p:cNvSpPr>
          <p:nvPr>
            <p:ph type="ftr" sz="quarter" idx="3"/>
          </p:nvPr>
        </p:nvSpPr>
        <p:spPr>
          <a:xfrm>
            <a:off x="457200" y="6411913"/>
            <a:ext cx="5562600" cy="365125"/>
          </a:xfrm>
          <a:prstGeom prst="rect">
            <a:avLst/>
          </a:prstGeom>
        </p:spPr>
        <p:txBody>
          <a:bodyPr vert="horz" lIns="0" tIns="45720" rIns="91440" bIns="45720" rtlCol="0" anchor="ctr"/>
          <a:lstStyle>
            <a:lvl1pPr algn="l" eaLnBrk="1" fontAlgn="auto" hangingPunct="1">
              <a:spcBef>
                <a:spcPts val="0"/>
              </a:spcBef>
              <a:spcAft>
                <a:spcPts val="0"/>
              </a:spcAft>
              <a:defRPr sz="900">
                <a:solidFill>
                  <a:prstClr val="black"/>
                </a:solidFill>
                <a:latin typeface="+mn-lt"/>
                <a:ea typeface="+mn-ea"/>
                <a:cs typeface="Helvetica"/>
              </a:defRPr>
            </a:lvl1pPr>
          </a:lstStyle>
          <a:p>
            <a:pPr>
              <a:defRPr/>
            </a:pPr>
            <a:r>
              <a:rPr lang="fr-FR" altLang="fr-FR" smtClean="0"/>
              <a:t>Kit intégration H3SE - TCG 4.3 – Relations contractants – Exemplarité – V1</a:t>
            </a:r>
            <a:endParaRPr lang="fr-FR" altLang="fr-FR" dirty="0"/>
          </a:p>
        </p:txBody>
      </p:sp>
    </p:spTree>
    <p:extLst>
      <p:ext uri="{BB962C8B-B14F-4D97-AF65-F5344CB8AC3E}">
        <p14:creationId xmlns:p14="http://schemas.microsoft.com/office/powerpoint/2010/main" val="210563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3" name="Rectangle 2"/>
          <p:cNvSpPr/>
          <p:nvPr userDrawn="1"/>
        </p:nvSpPr>
        <p:spPr>
          <a:xfrm>
            <a:off x="8928100" y="0"/>
            <a:ext cx="2159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sp>
        <p:nvSpPr>
          <p:cNvPr id="2" name="Titre 1"/>
          <p:cNvSpPr>
            <a:spLocks noGrp="1"/>
          </p:cNvSpPr>
          <p:nvPr>
            <p:ph type="title"/>
          </p:nvPr>
        </p:nvSpPr>
        <p:spPr>
          <a:xfrm>
            <a:off x="722313" y="2493952"/>
            <a:ext cx="7772400" cy="1362075"/>
          </a:xfrm>
        </p:spPr>
        <p:txBody>
          <a:bodyPr anchor="ct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4" name="Espace réservé du pied de page 4"/>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5" name="Espace réservé du numéro de diapositive 5"/>
          <p:cNvSpPr>
            <a:spLocks noGrp="1"/>
          </p:cNvSpPr>
          <p:nvPr>
            <p:ph type="sldNum" sz="quarter" idx="11"/>
          </p:nvPr>
        </p:nvSpPr>
        <p:spPr/>
        <p:txBody>
          <a:bodyPr/>
          <a:lstStyle>
            <a:lvl1pPr>
              <a:defRPr/>
            </a:lvl1pPr>
          </a:lstStyle>
          <a:p>
            <a:fld id="{4EBE22A4-125D-644D-89C2-C406A352A50F}" type="slidenum">
              <a:rPr lang="fr-FR" altLang="fr-FR"/>
              <a:pPr/>
              <a:t>‹N°›</a:t>
            </a:fld>
            <a:endParaRPr lang="fr-FR" altLang="fr-FR"/>
          </a:p>
        </p:txBody>
      </p:sp>
    </p:spTree>
    <p:extLst>
      <p:ext uri="{BB962C8B-B14F-4D97-AF65-F5344CB8AC3E}">
        <p14:creationId xmlns:p14="http://schemas.microsoft.com/office/powerpoint/2010/main" val="99963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5" name="Espace réservé du pied de page 5"/>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6" name="Espace réservé du numéro de diapositive 6"/>
          <p:cNvSpPr>
            <a:spLocks noGrp="1"/>
          </p:cNvSpPr>
          <p:nvPr>
            <p:ph type="sldNum" sz="quarter" idx="11"/>
          </p:nvPr>
        </p:nvSpPr>
        <p:spPr/>
        <p:txBody>
          <a:bodyPr/>
          <a:lstStyle>
            <a:lvl1pPr>
              <a:defRPr/>
            </a:lvl1pPr>
          </a:lstStyle>
          <a:p>
            <a:fld id="{BDEFDC57-D556-614A-9DB5-981CF0580FAF}" type="slidenum">
              <a:rPr lang="fr-FR" altLang="fr-FR"/>
              <a:pPr/>
              <a:t>‹N°›</a:t>
            </a:fld>
            <a:endParaRPr lang="fr-FR" altLang="fr-FR"/>
          </a:p>
        </p:txBody>
      </p:sp>
    </p:spTree>
    <p:extLst>
      <p:ext uri="{BB962C8B-B14F-4D97-AF65-F5344CB8AC3E}">
        <p14:creationId xmlns:p14="http://schemas.microsoft.com/office/powerpoint/2010/main" val="1113681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695600"/>
            <a:ext cx="8218800" cy="42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8"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91D48E60-D482-C649-81EE-9C970FD34746}" type="slidenum">
              <a:rPr lang="fr-FR" altLang="fr-FR"/>
              <a:pPr/>
              <a:t>‹N°›</a:t>
            </a:fld>
            <a:endParaRPr lang="fr-FR" altLang="fr-FR"/>
          </a:p>
        </p:txBody>
      </p:sp>
    </p:spTree>
    <p:extLst>
      <p:ext uri="{BB962C8B-B14F-4D97-AF65-F5344CB8AC3E}">
        <p14:creationId xmlns:p14="http://schemas.microsoft.com/office/powerpoint/2010/main" val="176713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972000"/>
            <a:ext cx="8218800" cy="2484000"/>
          </a:xfrm>
          <a:prstGeom prst="rect">
            <a:avLst/>
          </a:prstGeom>
        </p:spPr>
        <p:txBody>
          <a:bodyPr/>
          <a:lstStyle>
            <a:lvl1pPr>
              <a:defRPr/>
            </a:lvl1pPr>
          </a:lstStyle>
          <a:p>
            <a:pPr lvl="0"/>
            <a:r>
              <a:rPr lang="fr-FR" smtClean="0"/>
              <a:t>Cliquez pour modifier les styles du texte du masque</a:t>
            </a:r>
          </a:p>
        </p:txBody>
      </p:sp>
      <p:sp>
        <p:nvSpPr>
          <p:cNvPr id="8" name="Espace réservé du contenu 2"/>
          <p:cNvSpPr>
            <a:spLocks noGrp="1"/>
          </p:cNvSpPr>
          <p:nvPr>
            <p:ph idx="13"/>
          </p:nvPr>
        </p:nvSpPr>
        <p:spPr>
          <a:xfrm>
            <a:off x="457200" y="3510000"/>
            <a:ext cx="8218800" cy="2484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A2FB604D-D9C3-6645-8187-1F35B9B27A83}" type="slidenum">
              <a:rPr lang="fr-FR" altLang="fr-FR"/>
              <a:pPr/>
              <a:t>‹N°›</a:t>
            </a:fld>
            <a:endParaRPr lang="fr-FR" altLang="fr-FR"/>
          </a:p>
        </p:txBody>
      </p:sp>
    </p:spTree>
    <p:extLst>
      <p:ext uri="{BB962C8B-B14F-4D97-AF65-F5344CB8AC3E}">
        <p14:creationId xmlns:p14="http://schemas.microsoft.com/office/powerpoint/2010/main" val="5086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767600"/>
            <a:ext cx="8218800" cy="4248000"/>
          </a:xfrm>
          <a:prstGeom prst="rect">
            <a:avLst/>
          </a:prstGeom>
        </p:spPr>
        <p:txBody>
          <a:bodyPr/>
          <a:lstStyle>
            <a:lvl1pPr>
              <a:defRPr/>
            </a:lvl1pPr>
          </a:lstStyle>
          <a:p>
            <a:pPr lvl="0"/>
            <a:r>
              <a:rPr lang="fr-FR" smtClean="0"/>
              <a:t>Cliquez pour modifier les styles du texte du masque</a:t>
            </a:r>
          </a:p>
        </p:txBody>
      </p:sp>
      <p:sp>
        <p:nvSpPr>
          <p:cNvPr id="8" name="Espace réservé du texte 7"/>
          <p:cNvSpPr>
            <a:spLocks noGrp="1"/>
          </p:cNvSpPr>
          <p:nvPr>
            <p:ph type="body" sz="quarter" idx="13"/>
          </p:nvPr>
        </p:nvSpPr>
        <p:spPr>
          <a:xfrm>
            <a:off x="2267744" y="1418400"/>
            <a:ext cx="4608512" cy="338554"/>
          </a:xfrm>
        </p:spPr>
        <p:txBody>
          <a:bodyPr anchorCtr="1">
            <a:spAutoFit/>
          </a:bodyPr>
          <a:lstStyle>
            <a:lvl1pPr algn="ctr">
              <a:buNone/>
              <a:defRPr sz="1600"/>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6"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9" name="Espace réservé du numéro de diapositive 5"/>
          <p:cNvSpPr>
            <a:spLocks noGrp="1"/>
          </p:cNvSpPr>
          <p:nvPr>
            <p:ph type="sldNum" sz="quarter" idx="16"/>
          </p:nvPr>
        </p:nvSpPr>
        <p:spPr/>
        <p:txBody>
          <a:bodyPr/>
          <a:lstStyle>
            <a:lvl1pPr>
              <a:defRPr/>
            </a:lvl1pPr>
          </a:lstStyle>
          <a:p>
            <a:fld id="{950FD7B0-AA3C-0C4A-AC7F-1CD5E3135EE7}" type="slidenum">
              <a:rPr lang="fr-FR" altLang="fr-FR"/>
              <a:pPr/>
              <a:t>‹N°›</a:t>
            </a:fld>
            <a:endParaRPr lang="fr-FR" altLang="fr-FR"/>
          </a:p>
        </p:txBody>
      </p:sp>
    </p:spTree>
    <p:extLst>
      <p:ext uri="{BB962C8B-B14F-4D97-AF65-F5344CB8AC3E}">
        <p14:creationId xmlns:p14="http://schemas.microsoft.com/office/powerpoint/2010/main" val="25060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p:nvPr>
        </p:nvSpPr>
        <p:spPr>
          <a:xfrm>
            <a:off x="457200" y="1125538"/>
            <a:ext cx="8218488" cy="4896000"/>
          </a:xfrm>
          <a:prstGeom prst="rect">
            <a:avLst/>
          </a:prstGeom>
        </p:spPr>
        <p:txBody>
          <a:bodyPr/>
          <a:lstStyle>
            <a:lvl1pPr>
              <a:defRPr/>
            </a:lvl1pPr>
          </a:lstStyle>
          <a:p>
            <a:pPr lvl="0"/>
            <a:r>
              <a:rPr lang="fr-FR" smtClean="0"/>
              <a:t>Cliquez pour modifier les styles du texte du masque</a:t>
            </a:r>
          </a:p>
        </p:txBody>
      </p:sp>
      <p:sp>
        <p:nvSpPr>
          <p:cNvPr id="7" name="Espace réservé du texte 8"/>
          <p:cNvSpPr>
            <a:spLocks noGrp="1"/>
          </p:cNvSpPr>
          <p:nvPr>
            <p:ph type="body" sz="quarter" idx="14"/>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smtClean="0"/>
              <a:t>Cliquez pour modifier les styles du texte du masque</a:t>
            </a:r>
          </a:p>
        </p:txBody>
      </p:sp>
      <p:sp>
        <p:nvSpPr>
          <p:cNvPr id="5" name="Espace réservé du pied de page 4"/>
          <p:cNvSpPr>
            <a:spLocks noGrp="1"/>
          </p:cNvSpPr>
          <p:nvPr>
            <p:ph type="ftr" sz="quarter" idx="15"/>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6" name="Espace réservé du numéro de diapositive 5"/>
          <p:cNvSpPr>
            <a:spLocks noGrp="1"/>
          </p:cNvSpPr>
          <p:nvPr>
            <p:ph type="sldNum" sz="quarter" idx="16"/>
          </p:nvPr>
        </p:nvSpPr>
        <p:spPr/>
        <p:txBody>
          <a:bodyPr/>
          <a:lstStyle>
            <a:lvl1pPr>
              <a:defRPr/>
            </a:lvl1pPr>
          </a:lstStyle>
          <a:p>
            <a:fld id="{2DE65293-B7FB-4D4D-85BE-77E2A57E09E3}" type="slidenum">
              <a:rPr lang="fr-FR" altLang="fr-FR"/>
              <a:pPr/>
              <a:t>‹N°›</a:t>
            </a:fld>
            <a:endParaRPr lang="fr-FR" altLang="fr-FR"/>
          </a:p>
        </p:txBody>
      </p:sp>
    </p:spTree>
    <p:extLst>
      <p:ext uri="{BB962C8B-B14F-4D97-AF65-F5344CB8AC3E}">
        <p14:creationId xmlns:p14="http://schemas.microsoft.com/office/powerpoint/2010/main" val="72831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pied de page 4"/>
          <p:cNvSpPr>
            <a:spLocks noGrp="1"/>
          </p:cNvSpPr>
          <p:nvPr>
            <p:ph type="ftr" sz="quarter" idx="10"/>
          </p:nvPr>
        </p:nvSpPr>
        <p:spPr/>
        <p:txBody>
          <a:bodyPr wrap="square" numCol="1" anchorCtr="0" compatLnSpc="1">
            <a:prstTxWarp prst="textNoShape">
              <a:avLst/>
            </a:prstTxWarp>
          </a:bodyPr>
          <a:lstStyle>
            <a:lvl1pPr fontAlgn="base">
              <a:spcBef>
                <a:spcPct val="0"/>
              </a:spcBef>
              <a:spcAft>
                <a:spcPct val="0"/>
              </a:spcAft>
              <a:defRPr>
                <a:solidFill>
                  <a:schemeClr val="tx1"/>
                </a:solidFill>
                <a:ea typeface="Helvetica" charset="0"/>
                <a:cs typeface="Helvetica" charset="0"/>
              </a:defRPr>
            </a:lvl1pPr>
          </a:lstStyle>
          <a:p>
            <a:r>
              <a:rPr lang="fr-FR" altLang="fr-FR" smtClean="0"/>
              <a:t>Kit intégration H3SE - TCG 4.3 – Relations contractants – Exemplarité – V1</a:t>
            </a:r>
            <a:endParaRPr lang="fr-FR" altLang="fr-FR"/>
          </a:p>
        </p:txBody>
      </p:sp>
      <p:sp>
        <p:nvSpPr>
          <p:cNvPr id="4" name="Espace réservé du numéro de diapositive 5"/>
          <p:cNvSpPr>
            <a:spLocks noGrp="1"/>
          </p:cNvSpPr>
          <p:nvPr>
            <p:ph type="sldNum" sz="quarter" idx="11"/>
          </p:nvPr>
        </p:nvSpPr>
        <p:spPr/>
        <p:txBody>
          <a:bodyPr/>
          <a:lstStyle>
            <a:lvl1pPr>
              <a:defRPr/>
            </a:lvl1pPr>
          </a:lstStyle>
          <a:p>
            <a:fld id="{29B0EA38-C34A-6248-BF0F-2D26C5354A38}" type="slidenum">
              <a:rPr lang="fr-FR" altLang="fr-FR"/>
              <a:pPr/>
              <a:t>‹N°›</a:t>
            </a:fld>
            <a:endParaRPr lang="fr-FR" altLang="fr-FR"/>
          </a:p>
        </p:txBody>
      </p:sp>
    </p:spTree>
    <p:extLst>
      <p:ext uri="{BB962C8B-B14F-4D97-AF65-F5344CB8AC3E}">
        <p14:creationId xmlns:p14="http://schemas.microsoft.com/office/powerpoint/2010/main" val="154577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3"/>
            <a:ext cx="5562600" cy="365125"/>
          </a:xfrm>
          <a:prstGeom prst="rect">
            <a:avLst/>
          </a:prstGeom>
        </p:spPr>
        <p:txBody>
          <a:bodyPr vert="horz" lIns="0" tIns="45720" rIns="91440" bIns="45720" rtlCol="0" anchor="ctr"/>
          <a:lstStyle>
            <a:lvl1pPr algn="l" eaLnBrk="1" fontAlgn="auto" hangingPunct="1">
              <a:spcBef>
                <a:spcPts val="0"/>
              </a:spcBef>
              <a:spcAft>
                <a:spcPts val="0"/>
              </a:spcAft>
              <a:defRPr sz="900">
                <a:solidFill>
                  <a:prstClr val="black"/>
                </a:solidFill>
                <a:latin typeface="+mn-lt"/>
                <a:ea typeface="+mn-ea"/>
                <a:cs typeface="Helvetica"/>
              </a:defRPr>
            </a:lvl1pPr>
          </a:lstStyle>
          <a:p>
            <a:pPr>
              <a:defRPr/>
            </a:pPr>
            <a:r>
              <a:rPr lang="fr-FR" altLang="fr-FR" smtClean="0"/>
              <a:t>Kit intégration H3SE - TCG 4.3 – Relations contractants – Exemplarité – V1</a:t>
            </a:r>
            <a:endParaRPr lang="fr-FR" altLang="fr-FR" dirty="0"/>
          </a:p>
        </p:txBody>
      </p:sp>
      <p:sp>
        <p:nvSpPr>
          <p:cNvPr id="6" name="Espace réservé du numéro de diapositive 5"/>
          <p:cNvSpPr>
            <a:spLocks noGrp="1"/>
          </p:cNvSpPr>
          <p:nvPr>
            <p:ph type="sldNum" sz="quarter" idx="4"/>
          </p:nvPr>
        </p:nvSpPr>
        <p:spPr>
          <a:xfrm>
            <a:off x="6553200" y="6411913"/>
            <a:ext cx="725488"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Helvetica" charset="0"/>
                <a:cs typeface="Helvetica" charset="0"/>
              </a:defRPr>
            </a:lvl1pPr>
          </a:lstStyle>
          <a:p>
            <a:fld id="{5C7BD7A6-31B9-0D41-921F-8AA046391265}" type="slidenum">
              <a:rPr lang="fr-FR" altLang="fr-FR"/>
              <a:pPr/>
              <a:t>‹N°›</a:t>
            </a:fld>
            <a:endParaRPr lang="fr-FR" altLang="fr-FR"/>
          </a:p>
        </p:txBody>
      </p:sp>
      <p:sp>
        <p:nvSpPr>
          <p:cNvPr id="7" name="Rectangle 6"/>
          <p:cNvSpPr/>
          <p:nvPr/>
        </p:nvSpPr>
        <p:spPr>
          <a:xfrm>
            <a:off x="9031288" y="0"/>
            <a:ext cx="112712"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fr-FR" altLang="fr-FR">
              <a:solidFill>
                <a:srgbClr val="FFFFFF"/>
              </a:solidFill>
              <a:latin typeface="Helvetica" charset="0"/>
              <a:ea typeface="Helvetica" charset="0"/>
              <a:cs typeface="Helvetica" charset="0"/>
            </a:endParaRPr>
          </a:p>
        </p:txBody>
      </p:sp>
      <p:cxnSp>
        <p:nvCxnSpPr>
          <p:cNvPr id="9" name="Connecteur droit 8"/>
          <p:cNvCxnSpPr/>
          <p:nvPr/>
        </p:nvCxnSpPr>
        <p:spPr>
          <a:xfrm>
            <a:off x="457200" y="631190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a:cxnSpLocks noChangeShapeType="1"/>
          </p:cNvCxnSpPr>
          <p:nvPr/>
        </p:nvCxnSpPr>
        <p:spPr bwMode="auto">
          <a:xfrm rot="5400000">
            <a:off x="7335044" y="6595269"/>
            <a:ext cx="365125" cy="1587"/>
          </a:xfrm>
          <a:prstGeom prst="line">
            <a:avLst/>
          </a:prstGeom>
          <a:noFill/>
          <a:ln w="6350">
            <a:solidFill>
              <a:schemeClr val="tx1">
                <a:alpha val="70195"/>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032" name="Espace réservé du texte 3"/>
          <p:cNvSpPr>
            <a:spLocks noGrp="1"/>
          </p:cNvSpPr>
          <p:nvPr>
            <p:ph type="body" idx="1"/>
          </p:nvPr>
        </p:nvSpPr>
        <p:spPr bwMode="auto">
          <a:xfrm>
            <a:off x="457200" y="1125538"/>
            <a:ext cx="8218488"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p:txBody>
      </p:sp>
      <p:pic>
        <p:nvPicPr>
          <p:cNvPr id="1033" name="Image 10" descr="TOTAL_ADM.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685088" y="6375400"/>
            <a:ext cx="1008062"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Lst>
  <p:hf hdr="0" dt="0"/>
  <p:txStyles>
    <p:title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p:titleStyle>
    <p:bodyStyle>
      <a:lvl1pPr marL="285750" indent="-285750" algn="l" defTabSz="457200" rtl="0" eaLnBrk="0" fontAlgn="base" hangingPunct="0">
        <a:spcBef>
          <a:spcPts val="300"/>
        </a:spcBef>
        <a:spcAft>
          <a:spcPts val="300"/>
        </a:spcAft>
        <a:buClr>
          <a:srgbClr val="A90025"/>
        </a:buClr>
        <a:buSzPct val="120000"/>
        <a:buFont typeface="Lucida Grande" charset="0"/>
        <a:buChar char="●"/>
        <a:defRPr sz="2000" kern="1200">
          <a:solidFill>
            <a:schemeClr val="tx1"/>
          </a:solidFill>
          <a:latin typeface="+mn-lt"/>
          <a:ea typeface="Arial" charset="0"/>
          <a:cs typeface="Arial"/>
        </a:defRPr>
      </a:lvl1pPr>
      <a:lvl2pPr marL="447675" indent="-180975" algn="l" defTabSz="533400" rtl="0" eaLnBrk="0" fontAlgn="base" hangingPunct="0">
        <a:spcBef>
          <a:spcPts val="300"/>
        </a:spcBef>
        <a:spcAft>
          <a:spcPts val="300"/>
        </a:spcAft>
        <a:buClr>
          <a:srgbClr val="A90025"/>
        </a:buClr>
        <a:buFont typeface="Lucida Grande" charset="0"/>
        <a:buChar char="-"/>
        <a:defRPr kern="1200">
          <a:solidFill>
            <a:schemeClr val="tx1"/>
          </a:solidFill>
          <a:latin typeface="+mn-lt"/>
          <a:ea typeface="Arial" charset="0"/>
          <a:cs typeface="Arial"/>
        </a:defRPr>
      </a:lvl2pPr>
      <a:lvl3pPr marL="806450" indent="-180975" algn="l" defTabSz="457200" rtl="0" eaLnBrk="0" fontAlgn="base" hangingPunct="0">
        <a:spcBef>
          <a:spcPts val="300"/>
        </a:spcBef>
        <a:spcAft>
          <a:spcPts val="300"/>
        </a:spcAft>
        <a:buClr>
          <a:srgbClr val="A90025"/>
        </a:buClr>
        <a:buSzPct val="100000"/>
        <a:buFont typeface="Lucida Grande" charset="0"/>
        <a:buChar char="•"/>
        <a:defRPr sz="1600" kern="1200">
          <a:solidFill>
            <a:schemeClr val="tx1"/>
          </a:solidFill>
          <a:latin typeface="+mn-lt"/>
          <a:ea typeface="Arial" charset="0"/>
          <a:cs typeface="Arial"/>
        </a:defRPr>
      </a:lvl3pPr>
      <a:lvl4pPr marL="1076325" indent="-171450" algn="l" defTabSz="457200" rtl="0" eaLnBrk="0" fontAlgn="base" hangingPunct="0">
        <a:spcBef>
          <a:spcPts val="300"/>
        </a:spcBef>
        <a:spcAft>
          <a:spcPts val="300"/>
        </a:spcAft>
        <a:buClr>
          <a:srgbClr val="A90025"/>
        </a:buClr>
        <a:buSzPct val="80000"/>
        <a:buFont typeface="Lucida Grande" charset="0"/>
        <a:buChar char="-"/>
        <a:defRPr sz="1600" kern="1200">
          <a:solidFill>
            <a:schemeClr val="tx1"/>
          </a:solidFill>
          <a:latin typeface="+mn-lt"/>
          <a:ea typeface="Helvetica" charset="0"/>
          <a:cs typeface="Helvetica"/>
        </a:defRPr>
      </a:lvl4pPr>
      <a:lvl5pPr marL="1258888" indent="-180975" algn="l" defTabSz="352425" rtl="0" eaLnBrk="0" fontAlgn="base" hangingPunct="0">
        <a:spcBef>
          <a:spcPts val="300"/>
        </a:spcBef>
        <a:spcAft>
          <a:spcPts val="300"/>
        </a:spcAft>
        <a:buClr>
          <a:srgbClr val="800000"/>
        </a:buClr>
        <a:buSzPct val="100000"/>
        <a:buFont typeface="Lucida Grande" charset="0"/>
        <a:defRPr sz="1600" kern="1200">
          <a:solidFill>
            <a:schemeClr val="tx1"/>
          </a:solidFill>
          <a:latin typeface="+mn-lt"/>
          <a:ea typeface="Helvetica"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eaLnBrk="1" hangingPunct="1"/>
            <a:endParaRPr lang="es" altLang="fr-FR"/>
          </a:p>
        </p:txBody>
      </p:sp>
      <p:sp>
        <p:nvSpPr>
          <p:cNvPr id="3" name="Titre 2"/>
          <p:cNvSpPr>
            <a:spLocks noGrp="1"/>
          </p:cNvSpPr>
          <p:nvPr>
            <p:ph type="title"/>
          </p:nvPr>
        </p:nvSpPr>
        <p:spPr>
          <a:xfrm>
            <a:off x="1187450" y="2106613"/>
            <a:ext cx="7277100" cy="1487487"/>
          </a:xfrm>
        </p:spPr>
        <p:txBody>
          <a:bodyPr/>
          <a:lstStyle/>
          <a:p>
            <a:pPr algn="l" rtl="0" eaLnBrk="1" fontAlgn="auto" hangingPunct="1">
              <a:spcAft>
                <a:spcPts val="0"/>
              </a:spcAft>
              <a:defRPr/>
            </a:pPr>
            <a:r>
              <a:rPr lang="es" b="1" i="0" u="none" baseline="0">
                <a:ea typeface="+mj-ea"/>
              </a:rPr>
              <a:t>Relaciones con los contratantes - Ejemplaridad</a:t>
            </a:r>
            <a:endParaRPr lang="es" dirty="0">
              <a:ea typeface="+mj-ea"/>
            </a:endParaRPr>
          </a:p>
        </p:txBody>
      </p:sp>
      <p:sp>
        <p:nvSpPr>
          <p:cNvPr id="14339" name="Espace réservé du texte 5"/>
          <p:cNvSpPr>
            <a:spLocks noGrp="1"/>
          </p:cNvSpPr>
          <p:nvPr>
            <p:ph type="body" sz="quarter" idx="10"/>
          </p:nvPr>
        </p:nvSpPr>
        <p:spPr>
          <a:xfrm>
            <a:off x="1187450" y="3640138"/>
            <a:ext cx="7277100" cy="1778000"/>
          </a:xfrm>
        </p:spPr>
        <p:txBody>
          <a:bodyPr/>
          <a:lstStyle/>
          <a:p>
            <a:pPr algn="l" rtl="0" eaLnBrk="1" hangingPunct="1"/>
            <a:r>
              <a:rPr lang="es" b="0" i="0" u="none" baseline="0">
                <a:cs typeface="Arial" charset="0"/>
              </a:rPr>
              <a:t>Kit de integración H3SE</a:t>
            </a:r>
          </a:p>
          <a:p>
            <a:pPr algn="l" rtl="0" eaLnBrk="1" hangingPunct="1"/>
            <a:r>
              <a:rPr lang="es" b="0" i="0" u="none" baseline="0">
                <a:cs typeface="Arial" charset="0"/>
              </a:rPr>
              <a:t>Módulo TCG 4.3</a:t>
            </a:r>
            <a:endParaRPr lang="es" altLang="fr-FR" dirty="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s" b="1" i="0" u="none" baseline="0"/>
              <a:t>Rendimiento H3SE de Total + contratantes</a:t>
            </a:r>
            <a:endParaRPr lang="es" dirty="0"/>
          </a:p>
        </p:txBody>
      </p:sp>
      <p:sp>
        <p:nvSpPr>
          <p:cNvPr id="3" name="Espace réservé du texte 2"/>
          <p:cNvSpPr>
            <a:spLocks noGrp="1"/>
          </p:cNvSpPr>
          <p:nvPr>
            <p:ph type="body" sz="quarter" idx="12"/>
          </p:nvPr>
        </p:nvSpPr>
        <p:spPr/>
        <p:txBody>
          <a:bodyPr/>
          <a:lstStyle/>
          <a:p>
            <a:pPr marL="0" indent="0" algn="l" rtl="0">
              <a:buNone/>
            </a:pPr>
            <a:endParaRPr lang="es" dirty="0" smtClean="0"/>
          </a:p>
          <a:p>
            <a:pPr marL="0" indent="0" algn="l" rtl="0">
              <a:buNone/>
            </a:pPr>
            <a:r>
              <a:rPr lang="es" b="0" i="0" u="none" baseline="0"/>
              <a:t>En caso de incidente/accidente, además de las consecuencias lamentables / desastrosas:</a:t>
            </a:r>
          </a:p>
          <a:p>
            <a:endParaRPr lang="es" dirty="0" smtClean="0"/>
          </a:p>
          <a:p>
            <a:pPr algn="l" rtl="0"/>
            <a:r>
              <a:rPr lang="es" b="0" i="0" u="none" baseline="0"/>
              <a:t>los sucesos se incluirán en el perímetro de Total,</a:t>
            </a:r>
          </a:p>
          <a:p>
            <a:pPr algn="l" rtl="0"/>
            <a:r>
              <a:rPr lang="es" b="0" i="0" u="none" baseline="0"/>
              <a:t>los resultados de Total van a ser peores que los de las otras empresas importantes,</a:t>
            </a:r>
          </a:p>
          <a:p>
            <a:pPr algn="l" rtl="0"/>
            <a:r>
              <a:rPr lang="es" b="0" i="0" u="none" baseline="0"/>
              <a:t>la aceptabilidad de Total podría cuestionarse.</a:t>
            </a:r>
          </a:p>
          <a:p>
            <a:pPr marL="0" indent="0" algn="l" rtl="0">
              <a:buNone/>
            </a:pPr>
            <a:endParaRPr lang="es" dirty="0" smtClean="0"/>
          </a:p>
          <a:p>
            <a:pPr marL="0" indent="0" algn="l" rtl="0">
              <a:buNone/>
            </a:pPr>
            <a:endParaRPr lang="es" dirty="0"/>
          </a:p>
        </p:txBody>
      </p:sp>
      <p:sp>
        <p:nvSpPr>
          <p:cNvPr id="4" name="Espace réservé du numéro de diapositive 3"/>
          <p:cNvSpPr>
            <a:spLocks noGrp="1"/>
          </p:cNvSpPr>
          <p:nvPr>
            <p:ph type="sldNum" sz="quarter" idx="14"/>
          </p:nvPr>
        </p:nvSpPr>
        <p:spPr/>
        <p:txBody>
          <a:bodyPr/>
          <a:lstStyle/>
          <a:p>
            <a:pPr algn="r" rtl="0"/>
            <a:fld id="{02164524-7C97-8945-A4B0-CAF166782E85}" type="slidenum">
              <a:rPr/>
              <a:pPr/>
              <a:t>10</a:t>
            </a:fld>
            <a:endParaRPr lang="es" altLang="fr-FR"/>
          </a:p>
        </p:txBody>
      </p:sp>
      <p:sp>
        <p:nvSpPr>
          <p:cNvPr id="6" name="Rectangle 8"/>
          <p:cNvSpPr>
            <a:spLocks noChangeArrowheads="1"/>
          </p:cNvSpPr>
          <p:nvPr/>
        </p:nvSpPr>
        <p:spPr bwMode="auto">
          <a:xfrm>
            <a:off x="755576" y="4221087"/>
            <a:ext cx="7128792" cy="1368000"/>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rtl="0" eaLnBrk="1" hangingPunct="1">
              <a:spcBef>
                <a:spcPts val="0"/>
              </a:spcBef>
              <a:spcAft>
                <a:spcPts val="0"/>
              </a:spcAft>
              <a:buFont typeface="Lucida Grande"/>
              <a:buNone/>
            </a:pPr>
            <a:endParaRPr lang="es" altLang="fr-FR" sz="800" b="1" dirty="0" smtClean="0">
              <a:solidFill>
                <a:srgbClr val="A90025"/>
              </a:solidFill>
            </a:endParaRPr>
          </a:p>
          <a:p>
            <a:pPr algn="ctr" rtl="0" eaLnBrk="1" hangingPunct="1">
              <a:spcBef>
                <a:spcPts val="0"/>
              </a:spcBef>
              <a:spcAft>
                <a:spcPts val="0"/>
              </a:spcAft>
              <a:buFont typeface="Lucida Grande"/>
              <a:buNone/>
            </a:pPr>
            <a:r>
              <a:rPr lang="es" sz="2000" b="1" i="0" u="none" baseline="0" dirty="0">
                <a:solidFill>
                  <a:srgbClr val="A90025"/>
                </a:solidFill>
              </a:rPr>
              <a:t>Los rendimientos de Total/contratantes están unidos y es necesario que Total se asegure de que los contratantes lo hayan entendido y se adhieran a las expectativas HSE.</a:t>
            </a:r>
          </a:p>
          <a:p>
            <a:pPr algn="ctr" rtl="0" eaLnBrk="1" hangingPunct="1">
              <a:spcBef>
                <a:spcPts val="0"/>
              </a:spcBef>
              <a:spcAft>
                <a:spcPts val="0"/>
              </a:spcAft>
              <a:buFont typeface="Lucida Grande"/>
              <a:buNone/>
            </a:pPr>
            <a:endParaRPr lang="es" altLang="fr-FR" sz="800" b="1" dirty="0">
              <a:solidFill>
                <a:srgbClr val="A90025"/>
              </a:solidFill>
            </a:endParaRPr>
          </a:p>
        </p:txBody>
      </p:sp>
      <p:sp>
        <p:nvSpPr>
          <p:cNvPr id="7" name="Espace réservé du pied de page 4"/>
          <p:cNvSpPr>
            <a:spLocks noGrp="1"/>
          </p:cNvSpPr>
          <p:nvPr>
            <p:ph type="ftr" sz="quarter" idx="3"/>
          </p:nvPr>
        </p:nvSpPr>
        <p:spPr>
          <a:xfrm>
            <a:off x="457200" y="6411913"/>
            <a:ext cx="5562600" cy="365125"/>
          </a:xfrm>
        </p:spPr>
        <p:txBody>
          <a:bodyPr/>
          <a:lstStyle/>
          <a:p>
            <a:pPr algn="l" rtl="0">
              <a:defRPr/>
            </a:pPr>
            <a:r>
              <a:rPr lang="es" b="0" i="0" u="none" baseline="0"/>
              <a:t>Kit de integración H3SE - TCG 4.3 – Relaciones con los contratantes – Ejemplaridad – V2</a:t>
            </a:r>
            <a:endParaRPr lang="es" altLang="fr-FR" dirty="0"/>
          </a:p>
        </p:txBody>
      </p:sp>
    </p:spTree>
    <p:extLst>
      <p:ext uri="{BB962C8B-B14F-4D97-AF65-F5344CB8AC3E}">
        <p14:creationId xmlns:p14="http://schemas.microsoft.com/office/powerpoint/2010/main" val="704574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s" b="1" i="0" u="none" baseline="0"/>
              <a:t>Papel frente a los contratantes</a:t>
            </a:r>
            <a:endParaRPr lang="es" dirty="0"/>
          </a:p>
        </p:txBody>
      </p:sp>
      <p:sp>
        <p:nvSpPr>
          <p:cNvPr id="3" name="Espace réservé du texte 2"/>
          <p:cNvSpPr>
            <a:spLocks noGrp="1"/>
          </p:cNvSpPr>
          <p:nvPr>
            <p:ph type="body" sz="quarter" idx="12"/>
          </p:nvPr>
        </p:nvSpPr>
        <p:spPr/>
        <p:txBody>
          <a:bodyPr/>
          <a:lstStyle/>
          <a:p>
            <a:pPr marL="0" lvl="0" indent="0" algn="l" rtl="0">
              <a:buNone/>
            </a:pPr>
            <a:endParaRPr lang="es" dirty="0" smtClean="0"/>
          </a:p>
          <a:p>
            <a:pPr marL="0" lvl="0" indent="0" algn="l" rtl="0">
              <a:buNone/>
            </a:pPr>
            <a:r>
              <a:rPr lang="es" b="0" i="0" u="none" baseline="0"/>
              <a:t>Cada uno tiene el deber de actuar con los contratantes con los que está en contacto:</a:t>
            </a:r>
          </a:p>
          <a:p>
            <a:pPr marL="0" lvl="0" indent="0" algn="l" rtl="0">
              <a:buNone/>
            </a:pPr>
            <a:endParaRPr lang="es" dirty="0" smtClean="0"/>
          </a:p>
          <a:p>
            <a:pPr lvl="0" algn="l" rtl="0"/>
            <a:r>
              <a:rPr lang="es" b="0" i="0" u="none" baseline="0"/>
              <a:t>Escuchar las posibles dificultades HSE</a:t>
            </a:r>
          </a:p>
          <a:p>
            <a:pPr lvl="0" algn="l" rtl="0"/>
            <a:r>
              <a:rPr lang="es" b="0" i="0" u="none" baseline="0"/>
              <a:t>Recoger las sugerencias propuestas</a:t>
            </a:r>
          </a:p>
          <a:p>
            <a:pPr lvl="0" algn="l" rtl="0"/>
            <a:r>
              <a:rPr lang="es" b="0" i="0" u="none" baseline="0"/>
              <a:t>Mostrar el ejemplo en HSE: EPI, respeto de las normas…</a:t>
            </a:r>
          </a:p>
          <a:p>
            <a:pPr lvl="0" algn="l" rtl="0"/>
            <a:r>
              <a:rPr lang="es" b="0" i="0" u="none" baseline="0"/>
              <a:t>Conocer los contratos y lo que se espera en HSE</a:t>
            </a:r>
          </a:p>
          <a:p>
            <a:pPr lvl="0" algn="l" rtl="0"/>
            <a:r>
              <a:rPr lang="es" b="0" i="0" u="none" baseline="0"/>
              <a:t>Reconocer los rendimientos (positiva y negativamente)</a:t>
            </a:r>
          </a:p>
          <a:p>
            <a:pPr algn="l" rtl="0"/>
            <a:r>
              <a:rPr lang="es" b="0" i="0" u="none" baseline="0"/>
              <a:t>Auditorías comunes</a:t>
            </a:r>
          </a:p>
          <a:p>
            <a:pPr algn="l" rtl="0"/>
            <a:r>
              <a:rPr lang="es" b="0" i="0" u="none" baseline="0"/>
              <a:t>…</a:t>
            </a:r>
            <a:endParaRPr lang="es" dirty="0"/>
          </a:p>
        </p:txBody>
      </p:sp>
      <p:sp>
        <p:nvSpPr>
          <p:cNvPr id="4" name="Espace réservé du numéro de diapositive 3"/>
          <p:cNvSpPr>
            <a:spLocks noGrp="1"/>
          </p:cNvSpPr>
          <p:nvPr>
            <p:ph type="sldNum" sz="quarter" idx="14"/>
          </p:nvPr>
        </p:nvSpPr>
        <p:spPr/>
        <p:txBody>
          <a:bodyPr/>
          <a:lstStyle/>
          <a:p>
            <a:pPr algn="r" rtl="0"/>
            <a:fld id="{02164524-7C97-8945-A4B0-CAF166782E85}" type="slidenum">
              <a:rPr/>
              <a:pPr/>
              <a:t>11</a:t>
            </a:fld>
            <a:endParaRPr lang="es"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lang="es" b="0" i="0" u="none" baseline="0"/>
              <a:t>Kit de integración H3SE - TCG 4.3 – Relaciones con los contratantes – Ejemplaridad – V2</a:t>
            </a:r>
            <a:endParaRPr lang="es" altLang="fr-FR" dirty="0"/>
          </a:p>
        </p:txBody>
      </p:sp>
    </p:spTree>
    <p:extLst>
      <p:ext uri="{BB962C8B-B14F-4D97-AF65-F5344CB8AC3E}">
        <p14:creationId xmlns:p14="http://schemas.microsoft.com/office/powerpoint/2010/main" val="941291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s" b="1" i="0" u="none" baseline="0"/>
              <a:t>¿Y para ustedes?</a:t>
            </a:r>
            <a:r>
              <a:rPr lang="es"/>
              <a:t/>
            </a:r>
            <a:br>
              <a:rPr lang="es"/>
            </a:br>
            <a:endParaRPr lang="es" dirty="0"/>
          </a:p>
        </p:txBody>
      </p:sp>
      <p:sp>
        <p:nvSpPr>
          <p:cNvPr id="3" name="Espace réservé du texte 2"/>
          <p:cNvSpPr>
            <a:spLocks noGrp="1"/>
          </p:cNvSpPr>
          <p:nvPr>
            <p:ph type="body" sz="quarter" idx="12"/>
          </p:nvPr>
        </p:nvSpPr>
        <p:spPr/>
        <p:txBody>
          <a:bodyPr/>
          <a:lstStyle/>
          <a:p>
            <a:endParaRPr lang="es" dirty="0" smtClean="0"/>
          </a:p>
          <a:p>
            <a:endParaRPr lang="es" dirty="0"/>
          </a:p>
          <a:p>
            <a:endParaRPr lang="es" dirty="0" smtClean="0"/>
          </a:p>
          <a:p>
            <a:pPr algn="l" rtl="0"/>
            <a:r>
              <a:rPr lang="es" b="0" i="0" u="none" baseline="0"/>
              <a:t>¿Cuáles son los puntos que destacan a guisa de resumen?</a:t>
            </a:r>
          </a:p>
          <a:p>
            <a:endParaRPr lang="es" dirty="0" smtClean="0"/>
          </a:p>
          <a:p>
            <a:endParaRPr lang="es" dirty="0"/>
          </a:p>
          <a:p>
            <a:pPr algn="l" rtl="0"/>
            <a:r>
              <a:rPr lang="es" b="0" i="0" u="none" baseline="0"/>
              <a:t>¿Qué medios piensan implantar individualmente para facilitar la adhesión de los contratantes?</a:t>
            </a:r>
          </a:p>
        </p:txBody>
      </p:sp>
      <p:sp>
        <p:nvSpPr>
          <p:cNvPr id="4" name="Espace réservé du numéro de diapositive 3"/>
          <p:cNvSpPr>
            <a:spLocks noGrp="1"/>
          </p:cNvSpPr>
          <p:nvPr>
            <p:ph type="sldNum" sz="quarter" idx="14"/>
          </p:nvPr>
        </p:nvSpPr>
        <p:spPr/>
        <p:txBody>
          <a:bodyPr/>
          <a:lstStyle/>
          <a:p>
            <a:pPr algn="r" rtl="0"/>
            <a:fld id="{02164524-7C97-8945-A4B0-CAF166782E85}" type="slidenum">
              <a:rPr/>
              <a:pPr/>
              <a:t>12</a:t>
            </a:fld>
            <a:endParaRPr lang="es"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lang="es" b="0" i="0" u="none" baseline="0"/>
              <a:t>Kit de integración H3SE - TCG 4.3 – Relaciones con los contratantes – Ejemplaridad – V2</a:t>
            </a:r>
            <a:endParaRPr lang="es" altLang="fr-FR" dirty="0"/>
          </a:p>
        </p:txBody>
      </p:sp>
    </p:spTree>
    <p:extLst>
      <p:ext uri="{BB962C8B-B14F-4D97-AF65-F5344CB8AC3E}">
        <p14:creationId xmlns:p14="http://schemas.microsoft.com/office/powerpoint/2010/main" val="1841317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4"/>
          </p:nvPr>
        </p:nvSpPr>
        <p:spPr/>
        <p:txBody>
          <a:bodyPr/>
          <a:lstStyle/>
          <a:p>
            <a:pPr algn="r" rtl="0"/>
            <a:fld id="{02164524-7C97-8945-A4B0-CAF166782E85}" type="slidenum">
              <a:rPr/>
              <a:pPr/>
              <a:t>2</a:t>
            </a:fld>
            <a:endParaRPr lang="es" altLang="fr-FR"/>
          </a:p>
        </p:txBody>
      </p:sp>
      <p:sp>
        <p:nvSpPr>
          <p:cNvPr id="5" name="Espace réservé du pied de page 4"/>
          <p:cNvSpPr>
            <a:spLocks noGrp="1"/>
          </p:cNvSpPr>
          <p:nvPr>
            <p:ph type="ftr" sz="quarter" idx="3"/>
          </p:nvPr>
        </p:nvSpPr>
        <p:spPr/>
        <p:txBody>
          <a:bodyPr/>
          <a:lstStyle/>
          <a:p>
            <a:pPr algn="l" rtl="0">
              <a:defRPr/>
            </a:pPr>
            <a:r>
              <a:rPr lang="es" b="0" i="0" u="none" baseline="0"/>
              <a:t>Kit de integración H3SE - TCG 4.3 – Relaciones con los contratantes – Ejemplaridad – V2</a:t>
            </a:r>
            <a:endParaRPr lang="es" altLang="fr-FR" dirty="0"/>
          </a:p>
        </p:txBody>
      </p:sp>
      <p:sp>
        <p:nvSpPr>
          <p:cNvPr id="6" name="Titre 1"/>
          <p:cNvSpPr>
            <a:spLocks noGrp="1"/>
          </p:cNvSpPr>
          <p:nvPr>
            <p:ph type="title"/>
          </p:nvPr>
        </p:nvSpPr>
        <p:spPr>
          <a:xfrm>
            <a:off x="457200" y="274638"/>
            <a:ext cx="8218488" cy="635000"/>
          </a:xfrm>
        </p:spPr>
        <p:txBody>
          <a:bodyPr/>
          <a:lstStyle/>
          <a:p>
            <a:pPr algn="l" rtl="0"/>
            <a:r>
              <a:rPr lang="es" b="1" i="0" u="none" baseline="0"/>
              <a:t>Objetivos del módulo</a:t>
            </a:r>
            <a:endParaRPr lang="es" dirty="0"/>
          </a:p>
        </p:txBody>
      </p:sp>
      <p:sp>
        <p:nvSpPr>
          <p:cNvPr id="7" name="Espace réservé du contenu 4"/>
          <p:cNvSpPr>
            <a:spLocks noGrp="1"/>
          </p:cNvSpPr>
          <p:nvPr>
            <p:ph type="body" sz="quarter" idx="12"/>
          </p:nvPr>
        </p:nvSpPr>
        <p:spPr>
          <a:xfrm>
            <a:off x="457200" y="1144422"/>
            <a:ext cx="8218488" cy="4876865"/>
          </a:xfrm>
        </p:spPr>
        <p:txBody>
          <a:bodyPr/>
          <a:lstStyle/>
          <a:p>
            <a:pPr marL="0" indent="0" algn="just" rtl="0" eaLnBrk="1" hangingPunct="1">
              <a:buFont typeface="Lucida Grande"/>
              <a:buNone/>
            </a:pPr>
            <a:r>
              <a:rPr lang="es" b="1" i="0" u="none" baseline="0">
                <a:cs typeface="Arial" pitchFamily="34" charset="0"/>
              </a:rPr>
              <a:t>Después de este módulo:</a:t>
            </a:r>
            <a:endParaRPr lang="es" altLang="fr-FR" dirty="0" smtClean="0">
              <a:cs typeface="Arial" pitchFamily="34" charset="0"/>
            </a:endParaRPr>
          </a:p>
          <a:p>
            <a:pPr lvl="0" algn="just" rtl="0"/>
            <a:endParaRPr lang="es" sz="1800" dirty="0" smtClean="0"/>
          </a:p>
          <a:p>
            <a:pPr lvl="0" algn="just" rtl="0"/>
            <a:r>
              <a:rPr lang="es" sz="1800" b="0" i="0" u="none" baseline="0"/>
              <a:t>Conocerán las motivaciones así como los intereses de los contratantes, que no son sistemáticamente convergentes con los de Total (propia cultura HSE, contexto contractual, trabajan en otras sociedades diferentes de Total).</a:t>
            </a:r>
          </a:p>
          <a:p>
            <a:pPr lvl="0" algn="just" rtl="0"/>
            <a:endParaRPr lang="es" sz="1800" dirty="0" smtClean="0"/>
          </a:p>
          <a:p>
            <a:pPr lvl="0" algn="just" rtl="0"/>
            <a:r>
              <a:rPr lang="es" sz="1800" b="0" i="0" u="none" baseline="0"/>
              <a:t>Serán capaces de explicar a los contratantes cuáles son las motivaciones e intereses de Total en términos de H3SE.</a:t>
            </a:r>
            <a:endParaRPr lang="es" sz="1800" dirty="0"/>
          </a:p>
          <a:p>
            <a:pPr lvl="0" algn="just" rtl="0"/>
            <a:endParaRPr lang="es" sz="1800" dirty="0" smtClean="0"/>
          </a:p>
          <a:p>
            <a:pPr lvl="0" algn="just" rtl="0"/>
            <a:r>
              <a:rPr lang="es" sz="1800" b="0" i="0" u="none" baseline="0"/>
              <a:t>Conocerán los instrumentos principales para que los contratantes se adhieran a la cultura H3SE de Total.</a:t>
            </a:r>
            <a:endParaRPr lang="es" sz="1800" dirty="0"/>
          </a:p>
          <a:p>
            <a:pPr algn="just" rtl="0"/>
            <a:endParaRPr lang="es" sz="1800" dirty="0" smtClean="0"/>
          </a:p>
          <a:p>
            <a:pPr algn="just" rtl="0"/>
            <a:r>
              <a:rPr lang="es" sz="1800" b="0" i="0" u="none" baseline="0"/>
              <a:t>Habrán entendido que los contratantes forman parte integrante del equipo de trabajo, y que también son capaces de aportar ideas/prácticas interesantes. </a:t>
            </a:r>
            <a:endParaRPr lang="es" altLang="fr-FR" sz="1800" i="1" dirty="0" smtClean="0">
              <a:cs typeface="Arial" pitchFamily="34" charset="0"/>
            </a:endParaRPr>
          </a:p>
        </p:txBody>
      </p:sp>
    </p:spTree>
    <p:extLst>
      <p:ext uri="{BB962C8B-B14F-4D97-AF65-F5344CB8AC3E}">
        <p14:creationId xmlns:p14="http://schemas.microsoft.com/office/powerpoint/2010/main" val="820343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s" b="1" i="0" u="none" baseline="0"/>
              <a:t>Actividades de los contratantes</a:t>
            </a:r>
            <a:endParaRPr lang="es" dirty="0"/>
          </a:p>
        </p:txBody>
      </p:sp>
      <p:sp>
        <p:nvSpPr>
          <p:cNvPr id="3" name="Espace réservé du texte 2"/>
          <p:cNvSpPr>
            <a:spLocks noGrp="1"/>
          </p:cNvSpPr>
          <p:nvPr>
            <p:ph type="body" sz="quarter" idx="12"/>
          </p:nvPr>
        </p:nvSpPr>
        <p:spPr>
          <a:xfrm>
            <a:off x="457200" y="908720"/>
            <a:ext cx="8218800" cy="5400600"/>
          </a:xfrm>
        </p:spPr>
        <p:txBody>
          <a:bodyPr/>
          <a:lstStyle/>
          <a:p>
            <a:pPr marL="0" indent="0" algn="l" rtl="0">
              <a:buNone/>
            </a:pPr>
            <a:r>
              <a:rPr lang="es" sz="1800" b="0" i="0" u="none" baseline="0"/>
              <a:t>Total recurre a contratantes con el fin de realizar </a:t>
            </a:r>
            <a:r>
              <a:rPr lang="es" sz="1800" b="1" i="0" u="none" baseline="0"/>
              <a:t>actividades</a:t>
            </a:r>
            <a:r>
              <a:rPr lang="es" sz="1800" b="0" i="0" u="none" baseline="0"/>
              <a:t> que </a:t>
            </a:r>
            <a:r>
              <a:rPr lang="es" sz="1800" b="1" i="0" u="none" baseline="0"/>
              <a:t>no son el centro del área de actividad de Total:</a:t>
            </a:r>
          </a:p>
          <a:p>
            <a:pPr marL="0" indent="0" algn="l" rtl="0">
              <a:buNone/>
            </a:pPr>
            <a:r>
              <a:rPr lang="es" sz="1800" b="0" i="1" u="none" baseline="0">
                <a:solidFill>
                  <a:srgbClr val="C00000"/>
                </a:solidFill>
              </a:rPr>
              <a:t>Ejemplos de contratantes típicos extraídos de las 3 ramas:</a:t>
            </a:r>
          </a:p>
          <a:p>
            <a:pPr algn="l" rtl="0"/>
            <a:r>
              <a:rPr lang="es" sz="1800" b="0" i="0" u="none" baseline="0"/>
              <a:t>Catering</a:t>
            </a:r>
            <a:endParaRPr lang="es" sz="1800" dirty="0"/>
          </a:p>
          <a:p>
            <a:pPr algn="l" rtl="0"/>
            <a:r>
              <a:rPr lang="es" sz="1800" b="0" i="0" u="none" baseline="0"/>
              <a:t>Mantenimiento</a:t>
            </a:r>
          </a:p>
          <a:p>
            <a:pPr algn="l" rtl="0"/>
            <a:r>
              <a:rPr lang="es" sz="1800" b="0" i="0" u="none" baseline="0"/>
              <a:t>Construcción</a:t>
            </a:r>
          </a:p>
          <a:p>
            <a:pPr marL="0" indent="0" algn="l" rtl="0">
              <a:spcBef>
                <a:spcPts val="900"/>
              </a:spcBef>
              <a:buNone/>
            </a:pPr>
            <a:r>
              <a:rPr lang="es" sz="1800" b="0" i="0" u="none" baseline="0"/>
              <a:t>Proporción de horas trabajadas (OGP):</a:t>
            </a:r>
            <a:endParaRPr lang="es" sz="1800" dirty="0"/>
          </a:p>
        </p:txBody>
      </p:sp>
      <p:sp>
        <p:nvSpPr>
          <p:cNvPr id="4" name="Espace réservé du numéro de diapositive 3"/>
          <p:cNvSpPr>
            <a:spLocks noGrp="1"/>
          </p:cNvSpPr>
          <p:nvPr>
            <p:ph type="sldNum" sz="quarter" idx="14"/>
          </p:nvPr>
        </p:nvSpPr>
        <p:spPr/>
        <p:txBody>
          <a:bodyPr/>
          <a:lstStyle/>
          <a:p>
            <a:pPr algn="r" rtl="0"/>
            <a:fld id="{02164524-7C97-8945-A4B0-CAF166782E85}" type="slidenum">
              <a:rPr/>
              <a:pPr/>
              <a:t>3</a:t>
            </a:fld>
            <a:endParaRPr lang="es" altLang="fr-FR"/>
          </a:p>
        </p:txBody>
      </p:sp>
      <p:pic>
        <p:nvPicPr>
          <p:cNvPr id="8" name="Image 7"/>
          <p:cNvPicPr/>
          <p:nvPr/>
        </p:nvPicPr>
        <p:blipFill rotWithShape="1">
          <a:blip r:embed="rId2"/>
          <a:srcRect l="7691" t="28722" r="10770" b="11773"/>
          <a:stretch/>
        </p:blipFill>
        <p:spPr>
          <a:xfrm>
            <a:off x="2195736" y="3429000"/>
            <a:ext cx="5082952" cy="2855572"/>
          </a:xfrm>
          <a:prstGeom prst="rect">
            <a:avLst/>
          </a:prstGeom>
        </p:spPr>
      </p:pic>
      <p:sp>
        <p:nvSpPr>
          <p:cNvPr id="7" name="Espace réservé du pied de page 4"/>
          <p:cNvSpPr>
            <a:spLocks noGrp="1"/>
          </p:cNvSpPr>
          <p:nvPr>
            <p:ph type="ftr" sz="quarter" idx="3"/>
          </p:nvPr>
        </p:nvSpPr>
        <p:spPr>
          <a:xfrm>
            <a:off x="457200" y="6411913"/>
            <a:ext cx="5562600" cy="365125"/>
          </a:xfrm>
        </p:spPr>
        <p:txBody>
          <a:bodyPr/>
          <a:lstStyle/>
          <a:p>
            <a:pPr algn="l" rtl="0">
              <a:defRPr/>
            </a:pPr>
            <a:r>
              <a:rPr lang="es" b="0" i="0" u="none" baseline="0"/>
              <a:t>Kit de integración H3SE - TCG 4.3 – Relaciones con los contratantes – Ejemplaridad – V2</a:t>
            </a:r>
            <a:endParaRPr lang="es" altLang="fr-FR" dirty="0"/>
          </a:p>
        </p:txBody>
      </p:sp>
    </p:spTree>
    <p:extLst>
      <p:ext uri="{BB962C8B-B14F-4D97-AF65-F5344CB8AC3E}">
        <p14:creationId xmlns:p14="http://schemas.microsoft.com/office/powerpoint/2010/main" val="841594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s" b="1" i="0" u="none" baseline="0"/>
              <a:t>Construcción de una escuela</a:t>
            </a:r>
            <a:endParaRPr lang="es" dirty="0"/>
          </a:p>
        </p:txBody>
      </p:sp>
      <p:sp>
        <p:nvSpPr>
          <p:cNvPr id="3" name="Espace réservé du texte 2"/>
          <p:cNvSpPr>
            <a:spLocks noGrp="1"/>
          </p:cNvSpPr>
          <p:nvPr>
            <p:ph type="body" sz="quarter" idx="12"/>
          </p:nvPr>
        </p:nvSpPr>
        <p:spPr/>
        <p:txBody>
          <a:bodyPr/>
          <a:lstStyle/>
          <a:p>
            <a:pPr marL="0" indent="0" algn="l" rtl="0">
              <a:buNone/>
            </a:pPr>
            <a:endParaRPr lang="es" b="1" dirty="0" smtClean="0"/>
          </a:p>
          <a:p>
            <a:pPr marL="0" indent="0" algn="l" rtl="0">
              <a:buNone/>
            </a:pPr>
            <a:r>
              <a:rPr lang="es" b="1" i="0" u="none" baseline="0"/>
              <a:t>Participantes:</a:t>
            </a:r>
          </a:p>
          <a:p>
            <a:pPr marL="0" indent="0" algn="l" rtl="0">
              <a:buNone/>
            </a:pPr>
            <a:endParaRPr lang="es" b="1" dirty="0" smtClean="0"/>
          </a:p>
          <a:p>
            <a:pPr algn="l" rtl="0"/>
            <a:r>
              <a:rPr lang="es" b="0" i="0" u="none" baseline="0"/>
              <a:t>Coordinador de obra (Emile)</a:t>
            </a:r>
          </a:p>
          <a:p>
            <a:endParaRPr lang="es" dirty="0"/>
          </a:p>
          <a:p>
            <a:pPr algn="l" rtl="0"/>
            <a:r>
              <a:rPr lang="es" b="0" i="0" u="none" baseline="0"/>
              <a:t>Gran empresa de la construcción para la obra gruesa</a:t>
            </a:r>
          </a:p>
          <a:p>
            <a:endParaRPr lang="es" dirty="0"/>
          </a:p>
          <a:p>
            <a:pPr algn="l" rtl="0"/>
            <a:r>
              <a:rPr lang="es" b="0" i="0" u="none" baseline="0"/>
              <a:t>Artesano local para la realización de la carpintería</a:t>
            </a:r>
          </a:p>
          <a:p>
            <a:endParaRPr lang="es" dirty="0"/>
          </a:p>
          <a:p>
            <a:pPr marL="0" indent="0" algn="ctr" rtl="0">
              <a:buNone/>
            </a:pPr>
            <a:r>
              <a:rPr lang="es" b="0" i="0" u="sng" baseline="0"/>
              <a:t>Anotar las acciones H3SE de cada uno</a:t>
            </a:r>
          </a:p>
          <a:p>
            <a:pPr marL="0" indent="0" algn="ctr" rtl="0">
              <a:buNone/>
            </a:pPr>
            <a:r>
              <a:rPr lang="es" b="0" i="0" u="sng" baseline="0"/>
              <a:t>y sus diferencias</a:t>
            </a:r>
            <a:endParaRPr lang="es" u="sng" dirty="0"/>
          </a:p>
        </p:txBody>
      </p:sp>
      <p:sp>
        <p:nvSpPr>
          <p:cNvPr id="4" name="Espace réservé du numéro de diapositive 3"/>
          <p:cNvSpPr>
            <a:spLocks noGrp="1"/>
          </p:cNvSpPr>
          <p:nvPr>
            <p:ph type="sldNum" sz="quarter" idx="14"/>
          </p:nvPr>
        </p:nvSpPr>
        <p:spPr/>
        <p:txBody>
          <a:bodyPr/>
          <a:lstStyle/>
          <a:p>
            <a:pPr algn="r" rtl="0"/>
            <a:fld id="{02164524-7C97-8945-A4B0-CAF166782E85}" type="slidenum">
              <a:rPr/>
              <a:pPr/>
              <a:t>4</a:t>
            </a:fld>
            <a:endParaRPr lang="es"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lang="es" b="0" i="0" u="none" baseline="0"/>
              <a:t>Kit de integración H3SE - TCG 4.3 – Relaciones con los contratantes – Ejemplaridad – V2</a:t>
            </a:r>
            <a:endParaRPr lang="es" altLang="fr-FR" dirty="0"/>
          </a:p>
        </p:txBody>
      </p:sp>
    </p:spTree>
    <p:extLst>
      <p:ext uri="{BB962C8B-B14F-4D97-AF65-F5344CB8AC3E}">
        <p14:creationId xmlns:p14="http://schemas.microsoft.com/office/powerpoint/2010/main" val="954942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s" b="1" i="0" u="none" baseline="0"/>
              <a:t>Desafíos para los contratantes</a:t>
            </a:r>
            <a:endParaRPr lang="es" dirty="0"/>
          </a:p>
        </p:txBody>
      </p:sp>
      <p:sp>
        <p:nvSpPr>
          <p:cNvPr id="3" name="Espace réservé du texte 2"/>
          <p:cNvSpPr>
            <a:spLocks noGrp="1"/>
          </p:cNvSpPr>
          <p:nvPr>
            <p:ph type="body" sz="quarter" idx="12"/>
          </p:nvPr>
        </p:nvSpPr>
        <p:spPr>
          <a:xfrm>
            <a:off x="457200" y="908720"/>
            <a:ext cx="8218800" cy="5040311"/>
          </a:xfrm>
        </p:spPr>
        <p:txBody>
          <a:bodyPr/>
          <a:lstStyle/>
          <a:p>
            <a:pPr marL="0" indent="0" algn="just" rtl="0">
              <a:buNone/>
            </a:pPr>
            <a:r>
              <a:rPr lang="es" b="1" i="0" u="none" baseline="0"/>
              <a:t>Tamaño de las empresas:</a:t>
            </a:r>
          </a:p>
          <a:p>
            <a:pPr algn="just" rtl="0"/>
            <a:r>
              <a:rPr lang="es" sz="1800" b="0" i="0" u="none" baseline="0"/>
              <a:t>Varía de pequeñas pymes locales a grupos de igual tamaño o superior a Total.</a:t>
            </a:r>
          </a:p>
          <a:p>
            <a:pPr marL="0" lvl="0" indent="0" algn="just" rtl="0">
              <a:buNone/>
            </a:pPr>
            <a:r>
              <a:rPr lang="es" b="1" i="0" u="none" baseline="0"/>
              <a:t>Contextos diferentes:</a:t>
            </a:r>
            <a:endParaRPr lang="es" b="1" dirty="0"/>
          </a:p>
          <a:p>
            <a:pPr lvl="0" algn="just" rtl="0"/>
            <a:r>
              <a:rPr lang="es" sz="1800" b="0" i="0" u="none" baseline="0"/>
              <a:t>De una planta a otra, de un sector de actividad a otro, de un país a otro.</a:t>
            </a:r>
          </a:p>
          <a:p>
            <a:pPr marL="0" lvl="0" indent="0" algn="just" rtl="0">
              <a:buNone/>
            </a:pPr>
            <a:r>
              <a:rPr lang="es" b="1" i="0" u="none" baseline="0"/>
              <a:t>Referenciales diferentes:</a:t>
            </a:r>
            <a:endParaRPr lang="es" b="1" dirty="0"/>
          </a:p>
          <a:p>
            <a:pPr algn="just" rtl="0"/>
            <a:r>
              <a:rPr lang="es" sz="1800" b="0" i="0" u="none" baseline="0"/>
              <a:t>Varios clientes, costumbres diferentes.</a:t>
            </a:r>
          </a:p>
          <a:p>
            <a:pPr marL="0" lvl="0" indent="0" algn="just" rtl="0">
              <a:buNone/>
            </a:pPr>
            <a:r>
              <a:rPr lang="es" b="1" i="0" u="none" baseline="0"/>
              <a:t>Desafíos para los contratantes:</a:t>
            </a:r>
          </a:p>
          <a:p>
            <a:pPr algn="just" rtl="0"/>
            <a:r>
              <a:rPr lang="es" sz="1800" b="0" i="0" u="none" baseline="0"/>
              <a:t>Respeto del trabajo previsto en el contrato (plazo), mantener financieramente su empresa, conseguir nuevos contratos con Total, trabajar con otros clientes utilizando la referencia de Total, empleo de personal local (formación/competencias).</a:t>
            </a:r>
            <a:endParaRPr lang="es" sz="1800" dirty="0"/>
          </a:p>
          <a:p>
            <a:pPr marL="0" indent="0" algn="just" rtl="0">
              <a:buNone/>
            </a:pPr>
            <a:r>
              <a:rPr lang="es" b="1" i="0" u="none" baseline="0"/>
              <a:t>Consecuencias:</a:t>
            </a:r>
            <a:endParaRPr lang="es" b="1" dirty="0"/>
          </a:p>
          <a:p>
            <a:pPr algn="just" rtl="0"/>
            <a:r>
              <a:rPr lang="es" sz="1800" b="0" i="0" u="none" baseline="0"/>
              <a:t>Tendencia al impasse en aspectos H3SE, dificultades para adaptarse/respetar las normas/prácticas de Total…</a:t>
            </a:r>
            <a:endParaRPr lang="es" sz="1800" dirty="0"/>
          </a:p>
        </p:txBody>
      </p:sp>
      <p:sp>
        <p:nvSpPr>
          <p:cNvPr id="4" name="Espace réservé du numéro de diapositive 3"/>
          <p:cNvSpPr>
            <a:spLocks noGrp="1"/>
          </p:cNvSpPr>
          <p:nvPr>
            <p:ph type="sldNum" sz="quarter" idx="14"/>
          </p:nvPr>
        </p:nvSpPr>
        <p:spPr/>
        <p:txBody>
          <a:bodyPr/>
          <a:lstStyle/>
          <a:p>
            <a:pPr algn="r" rtl="0"/>
            <a:fld id="{02164524-7C97-8945-A4B0-CAF166782E85}" type="slidenum">
              <a:rPr/>
              <a:pPr/>
              <a:t>5</a:t>
            </a:fld>
            <a:endParaRPr lang="es" altLang="fr-FR"/>
          </a:p>
        </p:txBody>
      </p:sp>
      <p:sp>
        <p:nvSpPr>
          <p:cNvPr id="7" name="Espace réservé du pied de page 4"/>
          <p:cNvSpPr>
            <a:spLocks noGrp="1"/>
          </p:cNvSpPr>
          <p:nvPr>
            <p:ph type="ftr" sz="quarter" idx="3"/>
          </p:nvPr>
        </p:nvSpPr>
        <p:spPr>
          <a:xfrm>
            <a:off x="457200" y="6411913"/>
            <a:ext cx="5562600" cy="365125"/>
          </a:xfrm>
        </p:spPr>
        <p:txBody>
          <a:bodyPr/>
          <a:lstStyle/>
          <a:p>
            <a:pPr algn="l" rtl="0">
              <a:defRPr/>
            </a:pPr>
            <a:r>
              <a:rPr lang="es" b="0" i="0" u="none" baseline="0"/>
              <a:t>Kit de integración H3SE - TCG 4.3 – Relaciones con los contratantes – Ejemplaridad – V2</a:t>
            </a:r>
            <a:endParaRPr lang="es" altLang="fr-FR" dirty="0"/>
          </a:p>
        </p:txBody>
      </p:sp>
    </p:spTree>
    <p:extLst>
      <p:ext uri="{BB962C8B-B14F-4D97-AF65-F5344CB8AC3E}">
        <p14:creationId xmlns:p14="http://schemas.microsoft.com/office/powerpoint/2010/main" val="354912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s" b="1" i="0" u="none" baseline="0"/>
              <a:t>Desafíos para Total</a:t>
            </a:r>
            <a:endParaRPr lang="es" dirty="0"/>
          </a:p>
        </p:txBody>
      </p:sp>
      <p:sp>
        <p:nvSpPr>
          <p:cNvPr id="3" name="Espace réservé du texte 2"/>
          <p:cNvSpPr>
            <a:spLocks noGrp="1"/>
          </p:cNvSpPr>
          <p:nvPr>
            <p:ph type="body" sz="quarter" idx="12"/>
          </p:nvPr>
        </p:nvSpPr>
        <p:spPr>
          <a:xfrm>
            <a:off x="457200" y="908720"/>
            <a:ext cx="8218800" cy="5040311"/>
          </a:xfrm>
        </p:spPr>
        <p:txBody>
          <a:bodyPr/>
          <a:lstStyle/>
          <a:p>
            <a:pPr marL="0" lvl="0" indent="0" algn="just" rtl="0">
              <a:buNone/>
            </a:pPr>
            <a:endParaRPr lang="es" b="1" dirty="0"/>
          </a:p>
          <a:p>
            <a:pPr algn="just" rtl="0"/>
            <a:r>
              <a:rPr lang="es" b="0" i="0" u="none" baseline="0"/>
              <a:t>Visión a medio/largo plazo frente a las partes implicadas y competidores (países anfitriones, accionistas, colaboradores, socios, etc.):</a:t>
            </a:r>
          </a:p>
          <a:p>
            <a:pPr lvl="1" algn="just" rtl="0"/>
            <a:r>
              <a:rPr lang="es" b="0" i="0" u="none" baseline="0"/>
              <a:t>Reputación</a:t>
            </a:r>
          </a:p>
          <a:p>
            <a:pPr lvl="1" algn="just" rtl="0"/>
            <a:r>
              <a:rPr lang="es" b="0" i="0" u="none" baseline="0"/>
              <a:t>Imagen</a:t>
            </a:r>
          </a:p>
          <a:p>
            <a:pPr lvl="1" algn="just" rtl="0"/>
            <a:r>
              <a:rPr lang="es" b="0" i="0" u="none" baseline="0"/>
              <a:t>Aceptabilidad</a:t>
            </a:r>
          </a:p>
          <a:p>
            <a:pPr algn="just" rtl="0"/>
            <a:endParaRPr lang="es" dirty="0" smtClean="0"/>
          </a:p>
          <a:p>
            <a:pPr algn="just" rtl="0"/>
            <a:r>
              <a:rPr lang="es" b="0" i="0" u="none" baseline="0"/>
              <a:t>Rendimiento H3SE del grupo</a:t>
            </a:r>
          </a:p>
          <a:p>
            <a:pPr algn="just" rtl="0"/>
            <a:endParaRPr lang="es" dirty="0" smtClean="0"/>
          </a:p>
          <a:p>
            <a:pPr algn="just" rtl="0"/>
            <a:r>
              <a:rPr lang="es" b="0" i="0" u="none" baseline="0"/>
              <a:t>Seguridad de las operaciones (riesgos mayores)</a:t>
            </a:r>
            <a:endParaRPr lang="es" dirty="0"/>
          </a:p>
        </p:txBody>
      </p:sp>
      <p:sp>
        <p:nvSpPr>
          <p:cNvPr id="4" name="Espace réservé du numéro de diapositive 3"/>
          <p:cNvSpPr>
            <a:spLocks noGrp="1"/>
          </p:cNvSpPr>
          <p:nvPr>
            <p:ph type="sldNum" sz="quarter" idx="14"/>
          </p:nvPr>
        </p:nvSpPr>
        <p:spPr/>
        <p:txBody>
          <a:bodyPr/>
          <a:lstStyle/>
          <a:p>
            <a:pPr algn="r" rtl="0"/>
            <a:fld id="{02164524-7C97-8945-A4B0-CAF166782E85}" type="slidenum">
              <a:rPr/>
              <a:pPr/>
              <a:t>6</a:t>
            </a:fld>
            <a:endParaRPr lang="es"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lang="es" b="0" i="0" u="none" baseline="0"/>
              <a:t>Kit de integración H3SE - TCG 4.3 – Relaciones con los contratantes – Ejemplaridad – V2</a:t>
            </a:r>
            <a:endParaRPr lang="es" altLang="fr-FR" dirty="0"/>
          </a:p>
        </p:txBody>
      </p:sp>
    </p:spTree>
    <p:extLst>
      <p:ext uri="{BB962C8B-B14F-4D97-AF65-F5344CB8AC3E}">
        <p14:creationId xmlns:p14="http://schemas.microsoft.com/office/powerpoint/2010/main" val="340895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s" b="1" i="0" u="none" baseline="0"/>
              <a:t>Desafíos comunes</a:t>
            </a:r>
            <a:endParaRPr lang="es" dirty="0"/>
          </a:p>
        </p:txBody>
      </p:sp>
      <p:sp>
        <p:nvSpPr>
          <p:cNvPr id="3" name="Espace réservé du texte 2"/>
          <p:cNvSpPr>
            <a:spLocks noGrp="1"/>
          </p:cNvSpPr>
          <p:nvPr>
            <p:ph type="body" sz="quarter" idx="12"/>
          </p:nvPr>
        </p:nvSpPr>
        <p:spPr/>
        <p:txBody>
          <a:bodyPr/>
          <a:lstStyle/>
          <a:p>
            <a:pPr marL="0" indent="0" algn="l" rtl="0">
              <a:buNone/>
            </a:pPr>
            <a:r>
              <a:rPr lang="es" b="1" i="0" u="none" baseline="0"/>
              <a:t>El conocimiento mutuo de los desafíos de cada uno debe permitir converger hacia los siguientes objetivos:</a:t>
            </a:r>
          </a:p>
          <a:p>
            <a:endParaRPr lang="es" dirty="0" smtClean="0"/>
          </a:p>
          <a:p>
            <a:pPr algn="l" rtl="0"/>
            <a:r>
              <a:rPr lang="es" b="0" i="0" u="none" baseline="0"/>
              <a:t>Ningún accidente</a:t>
            </a:r>
          </a:p>
          <a:p>
            <a:pPr algn="l" rtl="0"/>
            <a:r>
              <a:rPr lang="es" b="0" i="0" u="none" baseline="0"/>
              <a:t>Realizar las obras tal y como se definen en el contrato</a:t>
            </a:r>
          </a:p>
          <a:p>
            <a:pPr lvl="1" algn="l" rtl="0"/>
            <a:r>
              <a:rPr lang="es" b="0" i="0" u="none" baseline="0"/>
              <a:t>Coste</a:t>
            </a:r>
          </a:p>
          <a:p>
            <a:pPr lvl="1" algn="l" rtl="0"/>
            <a:r>
              <a:rPr lang="es" b="0" i="0" u="none" baseline="0"/>
              <a:t>Calidad</a:t>
            </a:r>
          </a:p>
          <a:p>
            <a:pPr lvl="1" algn="l" rtl="0"/>
            <a:r>
              <a:rPr lang="es" b="0" i="0" u="none" baseline="0"/>
              <a:t>Plazo</a:t>
            </a:r>
          </a:p>
          <a:p>
            <a:pPr algn="l" rtl="0"/>
            <a:r>
              <a:rPr lang="es" b="0" i="0" u="none" baseline="0"/>
              <a:t>Intercambiar buenas prácticas</a:t>
            </a:r>
          </a:p>
          <a:p>
            <a:pPr algn="l" rtl="0"/>
            <a:r>
              <a:rPr lang="es" b="0" i="0" u="none" baseline="0"/>
              <a:t>…</a:t>
            </a:r>
            <a:endParaRPr lang="es" dirty="0"/>
          </a:p>
          <a:p>
            <a:pPr marL="0" indent="0" algn="l" rtl="0">
              <a:buNone/>
            </a:pPr>
            <a:endParaRPr lang="es" dirty="0" smtClean="0"/>
          </a:p>
          <a:p>
            <a:pPr marL="0" indent="0" algn="ctr" rtl="0">
              <a:buNone/>
            </a:pPr>
            <a:r>
              <a:rPr lang="es" b="0" i="0" u="none" baseline="0"/>
              <a:t> </a:t>
            </a:r>
            <a:endParaRPr lang="es" dirty="0"/>
          </a:p>
        </p:txBody>
      </p:sp>
      <p:sp>
        <p:nvSpPr>
          <p:cNvPr id="4" name="Espace réservé du numéro de diapositive 3"/>
          <p:cNvSpPr>
            <a:spLocks noGrp="1"/>
          </p:cNvSpPr>
          <p:nvPr>
            <p:ph type="sldNum" sz="quarter" idx="14"/>
          </p:nvPr>
        </p:nvSpPr>
        <p:spPr/>
        <p:txBody>
          <a:bodyPr/>
          <a:lstStyle/>
          <a:p>
            <a:pPr algn="r" rtl="0"/>
            <a:fld id="{02164524-7C97-8945-A4B0-CAF166782E85}" type="slidenum">
              <a:rPr/>
              <a:pPr/>
              <a:t>7</a:t>
            </a:fld>
            <a:endParaRPr lang="es" altLang="fr-FR"/>
          </a:p>
        </p:txBody>
      </p:sp>
      <p:sp>
        <p:nvSpPr>
          <p:cNvPr id="6" name="Rectangle 8"/>
          <p:cNvSpPr>
            <a:spLocks noChangeArrowheads="1"/>
          </p:cNvSpPr>
          <p:nvPr/>
        </p:nvSpPr>
        <p:spPr bwMode="auto">
          <a:xfrm>
            <a:off x="1434096" y="5085184"/>
            <a:ext cx="6264696" cy="861774"/>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rtl="0" eaLnBrk="1" hangingPunct="1">
              <a:spcBef>
                <a:spcPts val="0"/>
              </a:spcBef>
              <a:spcAft>
                <a:spcPts val="0"/>
              </a:spcAft>
              <a:buFont typeface="Lucida Grande"/>
              <a:buNone/>
            </a:pPr>
            <a:endParaRPr lang="es" altLang="fr-FR" sz="800" b="1" dirty="0" smtClean="0">
              <a:solidFill>
                <a:srgbClr val="A90025"/>
              </a:solidFill>
            </a:endParaRPr>
          </a:p>
          <a:p>
            <a:pPr marL="0" indent="0" algn="ctr" rtl="0">
              <a:buNone/>
            </a:pPr>
            <a:r>
              <a:rPr lang="es" sz="2000" b="1" i="0" u="none" baseline="0">
                <a:solidFill>
                  <a:srgbClr val="A90025"/>
                </a:solidFill>
              </a:rPr>
              <a:t>Necesidad de una relación de asociación:</a:t>
            </a:r>
            <a:endParaRPr lang="es" sz="2000" b="1" dirty="0">
              <a:solidFill>
                <a:srgbClr val="A90025"/>
              </a:solidFill>
            </a:endParaRPr>
          </a:p>
          <a:p>
            <a:pPr marL="0" indent="0" algn="ctr" rtl="0">
              <a:buNone/>
            </a:pPr>
            <a:r>
              <a:rPr lang="es" sz="2000" b="1" i="0" u="sng" baseline="0">
                <a:solidFill>
                  <a:srgbClr val="A90025"/>
                </a:solidFill>
              </a:rPr>
              <a:t>cada uno depende del otro.</a:t>
            </a:r>
          </a:p>
          <a:p>
            <a:pPr marL="0" indent="0" algn="ctr" rtl="0">
              <a:buNone/>
            </a:pPr>
            <a:endParaRPr lang="es" altLang="fr-FR" sz="800" b="1" dirty="0">
              <a:solidFill>
                <a:srgbClr val="A90025"/>
              </a:solidFill>
            </a:endParaRPr>
          </a:p>
        </p:txBody>
      </p:sp>
      <p:sp>
        <p:nvSpPr>
          <p:cNvPr id="7" name="Espace réservé du pied de page 4"/>
          <p:cNvSpPr>
            <a:spLocks noGrp="1"/>
          </p:cNvSpPr>
          <p:nvPr>
            <p:ph type="ftr" sz="quarter" idx="3"/>
          </p:nvPr>
        </p:nvSpPr>
        <p:spPr>
          <a:xfrm>
            <a:off x="457200" y="6381328"/>
            <a:ext cx="5562600" cy="365125"/>
          </a:xfrm>
        </p:spPr>
        <p:txBody>
          <a:bodyPr/>
          <a:lstStyle/>
          <a:p>
            <a:pPr algn="l" rtl="0">
              <a:defRPr/>
            </a:pPr>
            <a:r>
              <a:rPr lang="es" b="0" i="0" u="none" baseline="0"/>
              <a:t>Kit de integración H3SE - TCG 4.3 – Relaciones con los contratantes – Ejemplaridad – V2</a:t>
            </a:r>
            <a:endParaRPr lang="es" altLang="fr-FR" dirty="0"/>
          </a:p>
        </p:txBody>
      </p:sp>
    </p:spTree>
    <p:extLst>
      <p:ext uri="{BB962C8B-B14F-4D97-AF65-F5344CB8AC3E}">
        <p14:creationId xmlns:p14="http://schemas.microsoft.com/office/powerpoint/2010/main" val="620775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es" b="1" i="0" u="none" baseline="0"/>
              <a:t>Compromiso de Total para con los contratantes</a:t>
            </a:r>
            <a:endParaRPr lang="es" dirty="0"/>
          </a:p>
        </p:txBody>
      </p:sp>
      <p:sp>
        <p:nvSpPr>
          <p:cNvPr id="3" name="Espace réservé du texte 2"/>
          <p:cNvSpPr>
            <a:spLocks noGrp="1"/>
          </p:cNvSpPr>
          <p:nvPr>
            <p:ph type="body" sz="quarter" idx="12"/>
          </p:nvPr>
        </p:nvSpPr>
        <p:spPr>
          <a:xfrm>
            <a:off x="457200" y="946636"/>
            <a:ext cx="8218800" cy="5362684"/>
          </a:xfrm>
        </p:spPr>
        <p:txBody>
          <a:bodyPr/>
          <a:lstStyle/>
          <a:p>
            <a:pPr algn="just" rtl="0"/>
            <a:r>
              <a:rPr lang="es" b="1" i="0" u="none" baseline="0"/>
              <a:t>Carta</a:t>
            </a:r>
          </a:p>
          <a:p>
            <a:pPr marL="0" indent="0" algn="just" rtl="0">
              <a:buNone/>
            </a:pPr>
            <a:r>
              <a:rPr lang="es" sz="1800" b="0" i="0" u="none" baseline="0"/>
              <a:t>«Total antepone, a la hora de elegir a sus socios industriales y comerciales, su capacidad de aplicar una política en materia de seguridad, protección, salud, medio ambiente, calidad y social equivalente a la suya». </a:t>
            </a:r>
          </a:p>
          <a:p>
            <a:pPr algn="just" rtl="0"/>
            <a:endParaRPr lang="es" dirty="0" smtClean="0"/>
          </a:p>
          <a:p>
            <a:pPr algn="just" rtl="0"/>
            <a:r>
              <a:rPr lang="es" b="1" i="0" u="none" baseline="0"/>
              <a:t>Principio MAESTRO 5</a:t>
            </a:r>
            <a:r>
              <a:rPr lang="es" b="1" i="0" u="none" baseline="0">
                <a:sym typeface="Wingdings"/>
              </a:rPr>
              <a:t> (</a:t>
            </a:r>
            <a:r>
              <a:rPr lang="es" b="1" i="1" u="none" baseline="0">
                <a:solidFill>
                  <a:srgbClr val="C00000"/>
                </a:solidFill>
                <a:sym typeface="Wingdings"/>
              </a:rPr>
              <a:t>Proveedores de bienes y servicios</a:t>
            </a:r>
            <a:r>
              <a:rPr lang="es" b="1" i="0" u="none" baseline="0">
                <a:sym typeface="Wingdings"/>
              </a:rPr>
              <a:t>)</a:t>
            </a:r>
          </a:p>
          <a:p>
            <a:pPr lvl="1" algn="just" rtl="0"/>
            <a:r>
              <a:rPr lang="es" b="0" i="0" u="none" baseline="0"/>
              <a:t>«Los proveedores de bienes y servicios se evalúan y seleccionan teniendo en cuenta su rendimiento HSE, su aptitud para aceptar la política HSE de la entidad y su capacidad para controlar los riesgos inherentes a las actividades que son objeto de los contratos». </a:t>
            </a:r>
          </a:p>
          <a:p>
            <a:pPr lvl="1" algn="just" rtl="0"/>
            <a:r>
              <a:rPr lang="es" b="0" i="0" u="none" baseline="0"/>
              <a:t>«Las obligaciones y responsabilidades se especifican claramente en los contratos y la entidad velará por el respeto de estas disposiciones durante la duración del contrato». </a:t>
            </a:r>
          </a:p>
          <a:p>
            <a:pPr algn="just" rtl="0"/>
            <a:endParaRPr lang="es" b="1" dirty="0" smtClean="0"/>
          </a:p>
          <a:p>
            <a:pPr algn="just" rtl="0"/>
            <a:r>
              <a:rPr lang="es" b="1" i="0" u="none" baseline="0"/>
              <a:t>Normas de la rama</a:t>
            </a:r>
          </a:p>
          <a:p>
            <a:pPr lvl="1" algn="just" rtl="0"/>
            <a:r>
              <a:rPr lang="es" b="0" i="0" u="none" baseline="0"/>
              <a:t>Ejemplo: CR EP HSE 071 «Gestión HSE de las empresas contratadas».</a:t>
            </a:r>
          </a:p>
        </p:txBody>
      </p:sp>
      <p:sp>
        <p:nvSpPr>
          <p:cNvPr id="4" name="Espace réservé du numéro de diapositive 3"/>
          <p:cNvSpPr>
            <a:spLocks noGrp="1"/>
          </p:cNvSpPr>
          <p:nvPr>
            <p:ph type="sldNum" sz="quarter" idx="14"/>
          </p:nvPr>
        </p:nvSpPr>
        <p:spPr/>
        <p:txBody>
          <a:bodyPr/>
          <a:lstStyle/>
          <a:p>
            <a:pPr algn="r" rtl="0"/>
            <a:fld id="{02164524-7C97-8945-A4B0-CAF166782E85}" type="slidenum">
              <a:rPr/>
              <a:pPr/>
              <a:t>8</a:t>
            </a:fld>
            <a:endParaRPr lang="es" altLang="fr-FR"/>
          </a:p>
        </p:txBody>
      </p:sp>
      <p:sp>
        <p:nvSpPr>
          <p:cNvPr id="6" name="Espace réservé du pied de page 4"/>
          <p:cNvSpPr>
            <a:spLocks noGrp="1"/>
          </p:cNvSpPr>
          <p:nvPr>
            <p:ph type="ftr" sz="quarter" idx="3"/>
          </p:nvPr>
        </p:nvSpPr>
        <p:spPr>
          <a:xfrm>
            <a:off x="457200" y="6411913"/>
            <a:ext cx="5562600" cy="365125"/>
          </a:xfrm>
        </p:spPr>
        <p:txBody>
          <a:bodyPr/>
          <a:lstStyle/>
          <a:p>
            <a:pPr algn="l" rtl="0">
              <a:defRPr/>
            </a:pPr>
            <a:r>
              <a:rPr lang="es" b="0" i="0" u="none" baseline="0"/>
              <a:t>Kit de integración H3SE - TCG 4.3 – Relaciones con los contratantes – Ejemplaridad – V2</a:t>
            </a:r>
            <a:endParaRPr lang="es" altLang="fr-FR" dirty="0"/>
          </a:p>
        </p:txBody>
      </p:sp>
    </p:spTree>
    <p:extLst>
      <p:ext uri="{BB962C8B-B14F-4D97-AF65-F5344CB8AC3E}">
        <p14:creationId xmlns:p14="http://schemas.microsoft.com/office/powerpoint/2010/main" val="566685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855853" y="1343563"/>
            <a:ext cx="7432294" cy="4894215"/>
          </a:xfrm>
          <a:prstGeom prst="rect">
            <a:avLst/>
          </a:prstGeom>
          <a:noFill/>
          <a:ln w="9525">
            <a:noFill/>
            <a:miter lim="800000"/>
            <a:headEnd/>
            <a:tailEnd/>
          </a:ln>
          <a:effectLst/>
        </p:spPr>
      </p:pic>
      <p:sp>
        <p:nvSpPr>
          <p:cNvPr id="2" name="Titre 1"/>
          <p:cNvSpPr>
            <a:spLocks noGrp="1"/>
          </p:cNvSpPr>
          <p:nvPr>
            <p:ph type="title"/>
          </p:nvPr>
        </p:nvSpPr>
        <p:spPr/>
        <p:txBody>
          <a:bodyPr/>
          <a:lstStyle/>
          <a:p>
            <a:pPr algn="l" rtl="0"/>
            <a:r>
              <a:rPr lang="es" b="1" i="0" u="none" baseline="0"/>
              <a:t>Rendimiento H3SE de Total + contratantes</a:t>
            </a:r>
            <a:endParaRPr lang="es" dirty="0"/>
          </a:p>
        </p:txBody>
      </p:sp>
      <p:sp>
        <p:nvSpPr>
          <p:cNvPr id="3" name="Espace réservé du texte 2"/>
          <p:cNvSpPr>
            <a:spLocks noGrp="1"/>
          </p:cNvSpPr>
          <p:nvPr>
            <p:ph type="body" sz="quarter" idx="12"/>
          </p:nvPr>
        </p:nvSpPr>
        <p:spPr>
          <a:xfrm>
            <a:off x="457200" y="867125"/>
            <a:ext cx="6951435" cy="377014"/>
          </a:xfrm>
        </p:spPr>
        <p:txBody>
          <a:bodyPr/>
          <a:lstStyle/>
          <a:p>
            <a:pPr algn="l" rtl="0"/>
            <a:r>
              <a:rPr lang="es" sz="1800" b="0" i="0" u="none" baseline="0"/>
              <a:t>Ejemplo para E&amp;P:</a:t>
            </a:r>
            <a:endParaRPr lang="es" sz="1800" dirty="0"/>
          </a:p>
        </p:txBody>
      </p:sp>
      <p:sp>
        <p:nvSpPr>
          <p:cNvPr id="4" name="Espace réservé du numéro de diapositive 3"/>
          <p:cNvSpPr>
            <a:spLocks noGrp="1"/>
          </p:cNvSpPr>
          <p:nvPr>
            <p:ph type="sldNum" sz="quarter" idx="14"/>
          </p:nvPr>
        </p:nvSpPr>
        <p:spPr/>
        <p:txBody>
          <a:bodyPr/>
          <a:lstStyle/>
          <a:p>
            <a:pPr algn="r" rtl="0"/>
            <a:fld id="{02164524-7C97-8945-A4B0-CAF166782E85}" type="slidenum">
              <a:rPr/>
              <a:pPr/>
              <a:t>9</a:t>
            </a:fld>
            <a:endParaRPr lang="es" altLang="fr-FR"/>
          </a:p>
        </p:txBody>
      </p:sp>
      <p:grpSp>
        <p:nvGrpSpPr>
          <p:cNvPr id="19" name="Groupe 18"/>
          <p:cNvGrpSpPr/>
          <p:nvPr/>
        </p:nvGrpSpPr>
        <p:grpSpPr>
          <a:xfrm>
            <a:off x="251520" y="1660372"/>
            <a:ext cx="2126798" cy="486467"/>
            <a:chOff x="252028" y="2270132"/>
            <a:chExt cx="2126798" cy="486467"/>
          </a:xfrm>
        </p:grpSpPr>
        <p:sp>
          <p:nvSpPr>
            <p:cNvPr id="12" name="Rectangle 11"/>
            <p:cNvSpPr/>
            <p:nvPr/>
          </p:nvSpPr>
          <p:spPr>
            <a:xfrm>
              <a:off x="252028" y="2270132"/>
              <a:ext cx="2126798" cy="486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sz="1400"/>
            </a:p>
          </p:txBody>
        </p:sp>
        <p:sp>
          <p:nvSpPr>
            <p:cNvPr id="13" name="Titre 1"/>
            <p:cNvSpPr txBox="1">
              <a:spLocks/>
            </p:cNvSpPr>
            <p:nvPr/>
          </p:nvSpPr>
          <p:spPr>
            <a:xfrm>
              <a:off x="252028" y="2270132"/>
              <a:ext cx="2126798" cy="443850"/>
            </a:xfrm>
            <a:prstGeom prst="rect">
              <a:avLst/>
            </a:prstGeom>
          </p:spPr>
          <p:txBody>
            <a:bodyPr vert="horz" lIns="91440" tIns="45720" rIns="91440" bIns="45720" rtlCol="0" anchor="t">
              <a:noAutofit/>
            </a:bodyPr>
            <a:lst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a:lstStyle>
            <a:p>
              <a:pPr algn="ctr" defTabSz="1001713" rtl="0">
                <a:buClr>
                  <a:srgbClr val="FA3805"/>
                </a:buClr>
              </a:pPr>
              <a:r>
                <a:rPr lang="es" sz="1200" b="1" i="0" u="none" baseline="0">
                  <a:solidFill>
                    <a:schemeClr val="bg1"/>
                  </a:solidFill>
                </a:rPr>
                <a:t>Horas trabajadas para E&amp;P</a:t>
              </a:r>
              <a:endParaRPr lang="es" sz="1200" dirty="0">
                <a:solidFill>
                  <a:schemeClr val="bg1"/>
                </a:solidFill>
              </a:endParaRPr>
            </a:p>
          </p:txBody>
        </p:sp>
      </p:grpSp>
      <p:sp>
        <p:nvSpPr>
          <p:cNvPr id="16" name="Rectangle 15"/>
          <p:cNvSpPr/>
          <p:nvPr/>
        </p:nvSpPr>
        <p:spPr>
          <a:xfrm>
            <a:off x="457200" y="1340768"/>
            <a:ext cx="8545854" cy="3432092"/>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
          </a:p>
        </p:txBody>
      </p:sp>
      <p:sp>
        <p:nvSpPr>
          <p:cNvPr id="17" name="Espace réservé du pied de page 4"/>
          <p:cNvSpPr>
            <a:spLocks noGrp="1"/>
          </p:cNvSpPr>
          <p:nvPr>
            <p:ph type="ftr" sz="quarter" idx="3"/>
          </p:nvPr>
        </p:nvSpPr>
        <p:spPr>
          <a:xfrm>
            <a:off x="457200" y="6411913"/>
            <a:ext cx="5562600" cy="365125"/>
          </a:xfrm>
        </p:spPr>
        <p:txBody>
          <a:bodyPr/>
          <a:lstStyle/>
          <a:p>
            <a:pPr algn="l" rtl="0">
              <a:defRPr/>
            </a:pPr>
            <a:r>
              <a:rPr lang="es" b="0" i="0" u="none" baseline="0"/>
              <a:t>Kit de integración H3SE - TCG 4.3 – Relaciones con los contratantes – Ejemplaridad – V2</a:t>
            </a:r>
            <a:endParaRPr lang="es" altLang="fr-FR" dirty="0"/>
          </a:p>
        </p:txBody>
      </p:sp>
    </p:spTree>
    <p:extLst>
      <p:ext uri="{BB962C8B-B14F-4D97-AF65-F5344CB8AC3E}">
        <p14:creationId xmlns:p14="http://schemas.microsoft.com/office/powerpoint/2010/main" val="155464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r_total_modele_rouge_fonc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fr_total_modele_rouge_fonce</Template>
  <TotalTime>1564</TotalTime>
  <Words>941</Words>
  <Application>Microsoft Office PowerPoint</Application>
  <PresentationFormat>Affichage à l'écran (4:3)</PresentationFormat>
  <Paragraphs>132</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fr_total_modele_rouge_fonce</vt:lpstr>
      <vt:lpstr>Relaciones con los contratantes - Ejemplaridad</vt:lpstr>
      <vt:lpstr>Objetivos del módulo</vt:lpstr>
      <vt:lpstr>Actividades de los contratantes</vt:lpstr>
      <vt:lpstr>Construcción de una escuela</vt:lpstr>
      <vt:lpstr>Desafíos para los contratantes</vt:lpstr>
      <vt:lpstr>Desafíos para Total</vt:lpstr>
      <vt:lpstr>Desafíos comunes</vt:lpstr>
      <vt:lpstr>Compromiso de Total para con los contratantes</vt:lpstr>
      <vt:lpstr>Rendimiento H3SE de Total + contratantes</vt:lpstr>
      <vt:lpstr>Rendimiento H3SE de Total + contratantes</vt:lpstr>
      <vt:lpstr>Papel frente a los contratantes</vt:lpstr>
      <vt:lpstr>¿Y para ustedes? </vt:lpstr>
    </vt:vector>
  </TitlesOfParts>
  <Company>TOTAL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J0039122</dc:creator>
  <cp:lastModifiedBy>Denise Bedouret</cp:lastModifiedBy>
  <cp:revision>84</cp:revision>
  <dcterms:created xsi:type="dcterms:W3CDTF">2015-09-07T13:13:13Z</dcterms:created>
  <dcterms:modified xsi:type="dcterms:W3CDTF">2017-06-07T19:50:43Z</dcterms:modified>
</cp:coreProperties>
</file>