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1"/>
  </p:sldMasterIdLst>
  <p:notesMasterIdLst>
    <p:notesMasterId r:id="rId14"/>
  </p:notesMasterIdLst>
  <p:handoutMasterIdLst>
    <p:handoutMasterId r:id="rId15"/>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162">
          <p15:clr>
            <a:srgbClr val="A4A3A4"/>
          </p15:clr>
        </p15:guide>
        <p15:guide id="2" orient="horz" pos="3412">
          <p15:clr>
            <a:srgbClr val="A4A3A4"/>
          </p15:clr>
        </p15:guide>
        <p15:guide id="3" orient="horz" pos="2264">
          <p15:clr>
            <a:srgbClr val="A4A3A4"/>
          </p15:clr>
        </p15:guide>
        <p15:guide id="4" orient="horz" pos="165">
          <p15:clr>
            <a:srgbClr val="A4A3A4"/>
          </p15:clr>
        </p15:guide>
        <p15:guide id="5" orient="horz" pos="2292">
          <p15:clr>
            <a:srgbClr val="A4A3A4"/>
          </p15:clr>
        </p15:guide>
        <p15:guide id="6" pos="756">
          <p15:clr>
            <a:srgbClr val="A4A3A4"/>
          </p15:clr>
        </p15:guide>
        <p15:guide id="7" pos="532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76AF"/>
    <a:srgbClr val="133C75"/>
    <a:srgbClr val="BD2B0B"/>
    <a:srgbClr val="7ABFC0"/>
    <a:srgbClr val="CAEBEA"/>
    <a:srgbClr val="55DD61"/>
    <a:srgbClr val="3AAFC3"/>
    <a:srgbClr val="FFAA00"/>
    <a:srgbClr val="ABCE36"/>
    <a:srgbClr val="00241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8" autoAdjust="0"/>
    <p:restoredTop sz="94692" autoAdjust="0"/>
  </p:normalViewPr>
  <p:slideViewPr>
    <p:cSldViewPr snapToObjects="1" showGuides="1">
      <p:cViewPr varScale="1">
        <p:scale>
          <a:sx n="102" d="100"/>
          <a:sy n="102" d="100"/>
        </p:scale>
        <p:origin x="-96" y="-156"/>
      </p:cViewPr>
      <p:guideLst>
        <p:guide orient="horz" pos="1162"/>
        <p:guide orient="horz" pos="3412"/>
        <p:guide orient="horz" pos="2264"/>
        <p:guide orient="horz" pos="165"/>
        <p:guide orient="horz" pos="2292"/>
        <p:guide pos="756"/>
        <p:guide pos="532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8026C1A-E9C0-3649-8DE0-0F721770D521}" type="datetimeFigureOut">
              <a:rPr lang="fr-FR" smtClean="0"/>
              <a:pPr/>
              <a:t>21/09/2017</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56351CB-C7E3-8F4F-AA6E-DB407BF173DE}" type="slidenum">
              <a:rPr lang="fr-FR" smtClean="0"/>
              <a:pPr/>
              <a:t>‹N°›</a:t>
            </a:fld>
            <a:endParaRPr lang="fr-FR"/>
          </a:p>
        </p:txBody>
      </p:sp>
    </p:spTree>
    <p:extLst>
      <p:ext uri="{BB962C8B-B14F-4D97-AF65-F5344CB8AC3E}">
        <p14:creationId xmlns:p14="http://schemas.microsoft.com/office/powerpoint/2010/main" xmlns="" val="41562076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B6820A-C1B1-9944-A68D-DA5B884778EE}" type="datetimeFigureOut">
              <a:rPr lang="fr-FR" smtClean="0"/>
              <a:pPr/>
              <a:t>21/09/2017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EBCA58-F001-2A42-AB6A-B366B18E47A3}" type="slidenum">
              <a:rPr lang="fr-FR" smtClean="0"/>
              <a:pPr/>
              <a:t>‹N°›</a:t>
            </a:fld>
            <a:endParaRPr lang="fr-FR"/>
          </a:p>
        </p:txBody>
      </p:sp>
    </p:spTree>
    <p:extLst>
      <p:ext uri="{BB962C8B-B14F-4D97-AF65-F5344CB8AC3E}">
        <p14:creationId xmlns:p14="http://schemas.microsoft.com/office/powerpoint/2010/main" xmlns="" val="227210863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0452A67-6C5B-254E-8E51-961EBCEC8394}" type="slidenum">
              <a:rPr lang="fr-FR" altLang="fr-FR" smtClean="0"/>
              <a:pPr/>
              <a:t>2</a:t>
            </a:fld>
            <a:endParaRPr lang="fr-FR" altLang="fr-FR"/>
          </a:p>
        </p:txBody>
      </p:sp>
    </p:spTree>
    <p:extLst>
      <p:ext uri="{BB962C8B-B14F-4D97-AF65-F5344CB8AC3E}">
        <p14:creationId xmlns:p14="http://schemas.microsoft.com/office/powerpoint/2010/main" xmlns="" val="1120820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2" name="Rectangle 1"/>
          <p:cNvSpPr/>
          <p:nvPr userDrawn="1"/>
        </p:nvSpPr>
        <p:spPr>
          <a:xfrm>
            <a:off x="-2433" y="0"/>
            <a:ext cx="9146433" cy="6858000"/>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5" name="Titre 4"/>
          <p:cNvSpPr>
            <a:spLocks noGrp="1"/>
          </p:cNvSpPr>
          <p:nvPr>
            <p:ph type="title"/>
          </p:nvPr>
        </p:nvSpPr>
        <p:spPr>
          <a:xfrm>
            <a:off x="1188000" y="2106000"/>
            <a:ext cx="7276629" cy="1487487"/>
          </a:xfrm>
        </p:spPr>
        <p:txBody>
          <a:bodyPr lIns="0" rIns="0" anchor="b">
            <a:noAutofit/>
          </a:bodyPr>
          <a:lstStyle>
            <a:lvl1pPr>
              <a:defRPr sz="3200">
                <a:solidFill>
                  <a:schemeClr val="bg1"/>
                </a:solidFill>
              </a:defRPr>
            </a:lvl1pPr>
          </a:lstStyle>
          <a:p>
            <a:r>
              <a:rPr lang="fr-FR" noProof="0" smtClean="0"/>
              <a:t>Cliquez pour modifier le style du titre</a:t>
            </a:r>
            <a:endParaRPr lang="fr-FR" noProof="0" dirty="0"/>
          </a:p>
        </p:txBody>
      </p:sp>
      <p:sp>
        <p:nvSpPr>
          <p:cNvPr id="16" name="Espace réservé du texte 15"/>
          <p:cNvSpPr>
            <a:spLocks noGrp="1"/>
          </p:cNvSpPr>
          <p:nvPr>
            <p:ph type="body" sz="quarter" idx="10" hasCustomPrompt="1"/>
          </p:nvPr>
        </p:nvSpPr>
        <p:spPr>
          <a:xfrm>
            <a:off x="1188000" y="3639600"/>
            <a:ext cx="7276629" cy="1778000"/>
          </a:xfrm>
        </p:spPr>
        <p:txBody>
          <a:bodyPr lIns="0" rIns="0">
            <a:noAutofit/>
          </a:bodyPr>
          <a:lstStyle>
            <a:lvl1pPr marL="0" indent="0">
              <a:buNone/>
              <a:defRPr>
                <a:solidFill>
                  <a:schemeClr val="bg1"/>
                </a:solidFill>
              </a:defRPr>
            </a:lvl1pPr>
          </a:lstStyle>
          <a:p>
            <a:pPr lvl="0"/>
            <a:r>
              <a:rPr lang="fr-FR" noProof="0" dirty="0" smtClean="0"/>
              <a:t>Cliquez pour modifier les styles des sous-titres du masque</a:t>
            </a:r>
          </a:p>
        </p:txBody>
      </p:sp>
      <p:sp>
        <p:nvSpPr>
          <p:cNvPr id="7" name="Rectangle 6"/>
          <p:cNvSpPr/>
          <p:nvPr userDrawn="1"/>
        </p:nvSpPr>
        <p:spPr>
          <a:xfrm>
            <a:off x="0" y="6750000"/>
            <a:ext cx="9144000" cy="108000"/>
          </a:xfrm>
          <a:prstGeom prst="rect">
            <a:avLst/>
          </a:prstGeom>
          <a:solidFill>
            <a:schemeClr val="accent3">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8" name="Image 7" descr="TOTAL_LOGO_bandeau_01_haut_T_RGB.png"/>
          <p:cNvPicPr>
            <a:picLocks noChangeAspect="1"/>
          </p:cNvPicPr>
          <p:nvPr userDrawn="1"/>
        </p:nvPicPr>
        <p:blipFill>
          <a:blip r:embed="rId2"/>
          <a:stretch>
            <a:fillRect/>
          </a:stretch>
        </p:blipFill>
        <p:spPr>
          <a:xfrm>
            <a:off x="1" y="363225"/>
            <a:ext cx="6084167" cy="86093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ans contenu">
    <p:spTree>
      <p:nvGrpSpPr>
        <p:cNvPr id="1" name=""/>
        <p:cNvGrpSpPr/>
        <p:nvPr/>
      </p:nvGrpSpPr>
      <p:grpSpPr>
        <a:xfrm>
          <a:off x="0" y="0"/>
          <a:ext cx="0" cy="0"/>
          <a:chOff x="0" y="0"/>
          <a:chExt cx="0" cy="0"/>
        </a:xfrm>
      </p:grpSpPr>
      <p:sp>
        <p:nvSpPr>
          <p:cNvPr id="3" name="Espace réservé du pied de page 2"/>
          <p:cNvSpPr>
            <a:spLocks noGrp="1"/>
          </p:cNvSpPr>
          <p:nvPr>
            <p:ph type="ftr" sz="quarter" idx="10"/>
          </p:nvPr>
        </p:nvSpPr>
        <p:spPr/>
        <p:txBody>
          <a:bodyPr/>
          <a:lstStyle/>
          <a:p>
            <a:r>
              <a:rPr lang="en-US" noProof="0" smtClean="0"/>
              <a:t>Presentation title - Place and Country - Date Month Day Year</a:t>
            </a:r>
            <a:endParaRPr lang="fr-FR" noProof="0"/>
          </a:p>
        </p:txBody>
      </p:sp>
      <p:sp>
        <p:nvSpPr>
          <p:cNvPr id="4" name="Espace réservé du numéro de diapositive 3"/>
          <p:cNvSpPr>
            <a:spLocks noGrp="1"/>
          </p:cNvSpPr>
          <p:nvPr>
            <p:ph type="sldNum" sz="quarter" idx="11"/>
          </p:nvPr>
        </p:nvSpPr>
        <p:spPr/>
        <p:txBody>
          <a:bodyPr/>
          <a:lstStyle/>
          <a:p>
            <a:fld id="{21F90BE8-D879-4F46-ACF9-7BCC67DCFB75}"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noProof="0" smtClean="0"/>
              <a:t>Cliquez pour modifier le style du titre</a:t>
            </a:r>
            <a:endParaRPr lang="fr-FR" noProof="0" dirty="0"/>
          </a:p>
        </p:txBody>
      </p:sp>
      <p:sp>
        <p:nvSpPr>
          <p:cNvPr id="3" name="Espace réservé du pied de page 2"/>
          <p:cNvSpPr>
            <a:spLocks noGrp="1"/>
          </p:cNvSpPr>
          <p:nvPr>
            <p:ph type="ftr" sz="quarter" idx="10"/>
          </p:nvPr>
        </p:nvSpPr>
        <p:spPr/>
        <p:txBody>
          <a:bodyPr/>
          <a:lstStyle/>
          <a:p>
            <a:r>
              <a:rPr lang="en-US" noProof="0" smtClean="0"/>
              <a:t>Presentation title - Place and Country - Date Month Day Year</a:t>
            </a:r>
            <a:endParaRPr lang="fr-FR" noProof="0"/>
          </a:p>
        </p:txBody>
      </p:sp>
      <p:sp>
        <p:nvSpPr>
          <p:cNvPr id="4" name="Espace réservé du numéro de diapositive 3"/>
          <p:cNvSpPr>
            <a:spLocks noGrp="1"/>
          </p:cNvSpPr>
          <p:nvPr>
            <p:ph type="sldNum" sz="quarter" idx="11"/>
          </p:nvPr>
        </p:nvSpPr>
        <p:spPr/>
        <p:txBody>
          <a:bodyPr/>
          <a:lstStyle/>
          <a:p>
            <a:fld id="{21F90BE8-D879-4F46-ACF9-7BCC67DCFB75}" type="slidenum">
              <a:rPr lang="fr-FR" smtClean="0"/>
              <a:pPr/>
              <a:t>‹N°›</a:t>
            </a:fld>
            <a:endParaRPr lang="fr-FR" dirty="0"/>
          </a:p>
        </p:txBody>
      </p:sp>
      <p:sp>
        <p:nvSpPr>
          <p:cNvPr id="6" name="Espace réservé du texte 5"/>
          <p:cNvSpPr>
            <a:spLocks noGrp="1"/>
          </p:cNvSpPr>
          <p:nvPr>
            <p:ph type="body" sz="quarter" idx="12"/>
          </p:nvPr>
        </p:nvSpPr>
        <p:spPr>
          <a:xfrm>
            <a:off x="457200" y="1125538"/>
            <a:ext cx="8218800" cy="5040311"/>
          </a:xfrm>
        </p:spPr>
        <p:txBody>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Tree>
    <p:extLst>
      <p:ext uri="{BB962C8B-B14F-4D97-AF65-F5344CB8AC3E}">
        <p14:creationId xmlns:p14="http://schemas.microsoft.com/office/powerpoint/2010/main" xmlns="" val="3658184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2493952"/>
            <a:ext cx="7772400" cy="1362075"/>
          </a:xfrm>
        </p:spPr>
        <p:txBody>
          <a:bodyPr anchor="ctr">
            <a:noAutofit/>
          </a:bodyPr>
          <a:lstStyle>
            <a:lvl1pPr algn="l">
              <a:defRPr sz="3200" b="1" cap="all">
                <a:solidFill>
                  <a:schemeClr val="accent3">
                    <a:lumMod val="75000"/>
                  </a:schemeClr>
                </a:solidFill>
              </a:defRPr>
            </a:lvl1pPr>
          </a:lstStyle>
          <a:p>
            <a:r>
              <a:rPr lang="fr-FR" noProof="0" smtClean="0"/>
              <a:t>Cliquez pour modifier le style du titre</a:t>
            </a:r>
            <a:endParaRPr lang="fr-FR" noProof="0" dirty="0"/>
          </a:p>
        </p:txBody>
      </p:sp>
      <p:sp>
        <p:nvSpPr>
          <p:cNvPr id="5" name="Espace réservé du pied de page 4"/>
          <p:cNvSpPr>
            <a:spLocks noGrp="1"/>
          </p:cNvSpPr>
          <p:nvPr>
            <p:ph type="ftr" sz="quarter" idx="11"/>
          </p:nvPr>
        </p:nvSpPr>
        <p:spPr/>
        <p:txBody>
          <a:bodyPr/>
          <a:lstStyle/>
          <a:p>
            <a:r>
              <a:rPr lang="en-US" noProof="0" smtClean="0"/>
              <a:t>Presentation title - Place and Country - Date Month Day Year</a:t>
            </a:r>
            <a:endParaRPr lang="fr-FR" noProof="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‹N°›</a:t>
            </a:fld>
            <a:endParaRPr lang="fr-FR"/>
          </a:p>
        </p:txBody>
      </p:sp>
      <p:sp>
        <p:nvSpPr>
          <p:cNvPr id="7" name="Rectangle 6"/>
          <p:cNvSpPr/>
          <p:nvPr userDrawn="1"/>
        </p:nvSpPr>
        <p:spPr>
          <a:xfrm>
            <a:off x="8928000" y="0"/>
            <a:ext cx="216000" cy="6858000"/>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latin typeface="Helvetica"/>
              <a:cs typeface="Helvetica"/>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noProof="0" smtClean="0"/>
              <a:t>Cliquez pour modifier le style du titre</a:t>
            </a:r>
            <a:endParaRPr lang="fr-FR" noProof="0" dirty="0"/>
          </a:p>
        </p:txBody>
      </p:sp>
      <p:sp>
        <p:nvSpPr>
          <p:cNvPr id="3" name="Espace réservé du contenu 2"/>
          <p:cNvSpPr>
            <a:spLocks noGrp="1"/>
          </p:cNvSpPr>
          <p:nvPr>
            <p:ph sz="half" idx="1"/>
          </p:nvPr>
        </p:nvSpPr>
        <p:spPr>
          <a:xfrm>
            <a:off x="457200" y="1125538"/>
            <a:ext cx="4038600" cy="5000625"/>
          </a:xfrm>
          <a:prstGeom prst="rect">
            <a:avLst/>
          </a:prstGeom>
        </p:spPr>
        <p:txBody>
          <a:bodyPr/>
          <a:lstStyle>
            <a:lvl1pPr>
              <a:defRPr sz="1600"/>
            </a:lvl1pPr>
            <a:lvl2pPr>
              <a:defRPr sz="1400"/>
            </a:lvl2pPr>
            <a:lvl3pPr>
              <a:defRPr sz="1200"/>
            </a:lvl3pPr>
            <a:lvl4pPr marL="1080000" indent="-180000">
              <a:defRPr sz="1200"/>
            </a:lvl4pPr>
            <a:lvl5pPr>
              <a:defRPr sz="1800"/>
            </a:lvl5pPr>
            <a:lvl6pPr>
              <a:defRPr sz="1800"/>
            </a:lvl6pPr>
            <a:lvl7pPr>
              <a:defRPr sz="1800"/>
            </a:lvl7pPr>
            <a:lvl8pPr>
              <a:defRPr sz="1800"/>
            </a:lvl8pPr>
            <a:lvl9pPr>
              <a:defRPr sz="1800"/>
            </a:lvl9p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4" name="Espace réservé du contenu 3"/>
          <p:cNvSpPr>
            <a:spLocks noGrp="1"/>
          </p:cNvSpPr>
          <p:nvPr>
            <p:ph sz="half" idx="2"/>
          </p:nvPr>
        </p:nvSpPr>
        <p:spPr>
          <a:xfrm>
            <a:off x="4648200" y="1125538"/>
            <a:ext cx="4038600" cy="5000625"/>
          </a:xfrm>
          <a:prstGeom prst="rect">
            <a:avLst/>
          </a:prstGeom>
        </p:spPr>
        <p:txBody>
          <a:bodyPr/>
          <a:lstStyle>
            <a:lvl1pPr>
              <a:defRPr sz="1600"/>
            </a:lvl1pPr>
            <a:lvl2pPr>
              <a:defRPr sz="1400"/>
            </a:lvl2pPr>
            <a:lvl3pPr>
              <a:defRPr sz="1200"/>
            </a:lvl3pPr>
            <a:lvl4pPr>
              <a:defRPr sz="1200"/>
            </a:lvl4pPr>
            <a:lvl5pPr>
              <a:defRPr sz="1800"/>
            </a:lvl5pPr>
            <a:lvl6pPr>
              <a:defRPr sz="1800"/>
            </a:lvl6pPr>
            <a:lvl7pPr>
              <a:defRPr sz="1800"/>
            </a:lvl7pPr>
            <a:lvl8pPr>
              <a:defRPr sz="1800"/>
            </a:lvl8pPr>
            <a:lvl9pPr>
              <a:defRPr sz="1800"/>
            </a:lvl9p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6" name="Espace réservé du pied de page 5"/>
          <p:cNvSpPr>
            <a:spLocks noGrp="1"/>
          </p:cNvSpPr>
          <p:nvPr>
            <p:ph type="ftr" sz="quarter" idx="11"/>
          </p:nvPr>
        </p:nvSpPr>
        <p:spPr/>
        <p:txBody>
          <a:bodyPr/>
          <a:lstStyle/>
          <a:p>
            <a:r>
              <a:rPr lang="en-US" noProof="0" smtClean="0"/>
              <a:t>Presentation title - Place and Country - Date Month Day Year</a:t>
            </a:r>
            <a:endParaRPr lang="fr-FR" noProof="0" dirty="0"/>
          </a:p>
        </p:txBody>
      </p:sp>
      <p:sp>
        <p:nvSpPr>
          <p:cNvPr id="7" name="Espace réservé du numéro de diapositive 6"/>
          <p:cNvSpPr>
            <a:spLocks noGrp="1"/>
          </p:cNvSpPr>
          <p:nvPr>
            <p:ph type="sldNum" sz="quarter" idx="12"/>
          </p:nvPr>
        </p:nvSpPr>
        <p:spPr/>
        <p:txBody>
          <a:bodyPr/>
          <a:lstStyle/>
          <a:p>
            <a:fld id="{21F90BE8-D879-4F46-ACF9-7BCC67DCFB7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raphique barre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hasCustomPrompt="1"/>
          </p:nvPr>
        </p:nvSpPr>
        <p:spPr>
          <a:xfrm>
            <a:off x="457200" y="1695600"/>
            <a:ext cx="8218800" cy="4284000"/>
          </a:xfrm>
          <a:prstGeom prst="rect">
            <a:avLst/>
          </a:prstGeom>
        </p:spPr>
        <p:txBody>
          <a:bodyPr/>
          <a:lstStyle>
            <a:lvl1pPr>
              <a:defRPr/>
            </a:lvl1pPr>
          </a:lstStyle>
          <a:p>
            <a:pPr lvl="0"/>
            <a:r>
              <a:rPr lang="fr-FR" dirty="0" smtClean="0"/>
              <a:t>Bar graph</a:t>
            </a:r>
            <a:endParaRPr lang="fr-FR" dirty="0"/>
          </a:p>
        </p:txBody>
      </p:sp>
      <p:sp>
        <p:nvSpPr>
          <p:cNvPr id="5" name="Espace réservé du pied de page 4"/>
          <p:cNvSpPr>
            <a:spLocks noGrp="1"/>
          </p:cNvSpPr>
          <p:nvPr>
            <p:ph type="ftr" sz="quarter" idx="11"/>
          </p:nvPr>
        </p:nvSpPr>
        <p:spPr/>
        <p:txBody>
          <a:bodyPr/>
          <a:lstStyle/>
          <a:p>
            <a:r>
              <a:rPr lang="en-US" smtClean="0"/>
              <a:t>Presentation title - Place and Country - Date Month Day Year</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‹N°›</a:t>
            </a:fld>
            <a:endParaRPr lang="fr-FR"/>
          </a:p>
        </p:txBody>
      </p:sp>
      <p:sp>
        <p:nvSpPr>
          <p:cNvPr id="7" name="Espace réservé du texte 7"/>
          <p:cNvSpPr>
            <a:spLocks noGrp="1"/>
          </p:cNvSpPr>
          <p:nvPr>
            <p:ph type="body" sz="quarter" idx="13" hasCustomPrompt="1"/>
          </p:nvPr>
        </p:nvSpPr>
        <p:spPr>
          <a:xfrm>
            <a:off x="2267744" y="1418400"/>
            <a:ext cx="4608512" cy="338554"/>
          </a:xfrm>
        </p:spPr>
        <p:txBody>
          <a:bodyPr wrap="square" anchor="t" anchorCtr="1">
            <a:spAutoFit/>
          </a:bodyPr>
          <a:lstStyle>
            <a:lvl1pPr algn="ctr">
              <a:buNone/>
              <a:defRPr sz="1600"/>
            </a:lvl1pPr>
          </a:lstStyle>
          <a:p>
            <a:pPr lvl="0"/>
            <a:r>
              <a:rPr lang="fr-FR" dirty="0" smtClean="0"/>
              <a:t>Bar graph </a:t>
            </a:r>
            <a:r>
              <a:rPr lang="fr-FR" dirty="0" err="1" smtClean="0"/>
              <a:t>title</a:t>
            </a:r>
            <a:endParaRPr lang="fr-FR" dirty="0"/>
          </a:p>
        </p:txBody>
      </p:sp>
      <p:sp>
        <p:nvSpPr>
          <p:cNvPr id="8"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xmlns="" val="2300454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ux Graphiques barre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hasCustomPrompt="1"/>
          </p:nvPr>
        </p:nvSpPr>
        <p:spPr>
          <a:xfrm>
            <a:off x="457200" y="972000"/>
            <a:ext cx="8218800" cy="2484000"/>
          </a:xfrm>
          <a:prstGeom prst="rect">
            <a:avLst/>
          </a:prstGeom>
        </p:spPr>
        <p:txBody>
          <a:bodyPr/>
          <a:lstStyle>
            <a:lvl1pPr>
              <a:defRPr/>
            </a:lvl1pPr>
          </a:lstStyle>
          <a:p>
            <a:pPr lvl="0"/>
            <a:r>
              <a:rPr lang="fr-FR" dirty="0" smtClean="0"/>
              <a:t>Bar graph</a:t>
            </a:r>
            <a:endParaRPr lang="fr-FR" dirty="0"/>
          </a:p>
        </p:txBody>
      </p:sp>
      <p:sp>
        <p:nvSpPr>
          <p:cNvPr id="5" name="Espace réservé du pied de page 4"/>
          <p:cNvSpPr>
            <a:spLocks noGrp="1"/>
          </p:cNvSpPr>
          <p:nvPr>
            <p:ph type="ftr" sz="quarter" idx="11"/>
          </p:nvPr>
        </p:nvSpPr>
        <p:spPr/>
        <p:txBody>
          <a:bodyPr/>
          <a:lstStyle/>
          <a:p>
            <a:r>
              <a:rPr lang="en-US" smtClean="0"/>
              <a:t>Presentation title - Place and Country - Date Month Day Year</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‹N°›</a:t>
            </a:fld>
            <a:endParaRPr lang="fr-FR"/>
          </a:p>
        </p:txBody>
      </p:sp>
      <p:sp>
        <p:nvSpPr>
          <p:cNvPr id="8" name="Espace réservé du contenu 2"/>
          <p:cNvSpPr>
            <a:spLocks noGrp="1"/>
          </p:cNvSpPr>
          <p:nvPr>
            <p:ph idx="13" hasCustomPrompt="1"/>
          </p:nvPr>
        </p:nvSpPr>
        <p:spPr>
          <a:xfrm>
            <a:off x="457200" y="3510000"/>
            <a:ext cx="8218800" cy="2484000"/>
          </a:xfrm>
          <a:prstGeom prst="rect">
            <a:avLst/>
          </a:prstGeom>
        </p:spPr>
        <p:txBody>
          <a:bodyPr/>
          <a:lstStyle>
            <a:lvl1pPr>
              <a:defRPr/>
            </a:lvl1pPr>
          </a:lstStyle>
          <a:p>
            <a:pPr lvl="0"/>
            <a:r>
              <a:rPr lang="fr-FR" dirty="0" smtClean="0"/>
              <a:t>Bar graph</a:t>
            </a:r>
            <a:endParaRPr lang="fr-FR" dirty="0"/>
          </a:p>
        </p:txBody>
      </p:sp>
      <p:sp>
        <p:nvSpPr>
          <p:cNvPr id="7"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xmlns="" val="2300454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raphique annea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hasCustomPrompt="1"/>
          </p:nvPr>
        </p:nvSpPr>
        <p:spPr>
          <a:xfrm>
            <a:off x="457200" y="1767600"/>
            <a:ext cx="8218800" cy="4248000"/>
          </a:xfrm>
          <a:prstGeom prst="rect">
            <a:avLst/>
          </a:prstGeom>
        </p:spPr>
        <p:txBody>
          <a:bodyPr/>
          <a:lstStyle>
            <a:lvl1pPr>
              <a:defRPr sz="2000"/>
            </a:lvl1pPr>
          </a:lstStyle>
          <a:p>
            <a:pPr lvl="0"/>
            <a:r>
              <a:rPr lang="fr-FR" dirty="0" smtClean="0"/>
              <a:t>Ring graph</a:t>
            </a:r>
          </a:p>
        </p:txBody>
      </p:sp>
      <p:sp>
        <p:nvSpPr>
          <p:cNvPr id="5" name="Espace réservé du pied de page 4"/>
          <p:cNvSpPr>
            <a:spLocks noGrp="1"/>
          </p:cNvSpPr>
          <p:nvPr>
            <p:ph type="ftr" sz="quarter" idx="11"/>
          </p:nvPr>
        </p:nvSpPr>
        <p:spPr/>
        <p:txBody>
          <a:bodyPr/>
          <a:lstStyle/>
          <a:p>
            <a:r>
              <a:rPr lang="en-US" smtClean="0"/>
              <a:t>Presentation title - Place and Country - Date Month Day Year</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‹N°›</a:t>
            </a:fld>
            <a:endParaRPr lang="fr-FR"/>
          </a:p>
        </p:txBody>
      </p:sp>
      <p:sp>
        <p:nvSpPr>
          <p:cNvPr id="8" name="Espace réservé du texte 7"/>
          <p:cNvSpPr>
            <a:spLocks noGrp="1"/>
          </p:cNvSpPr>
          <p:nvPr>
            <p:ph type="body" sz="quarter" idx="13" hasCustomPrompt="1"/>
          </p:nvPr>
        </p:nvSpPr>
        <p:spPr>
          <a:xfrm>
            <a:off x="2267744" y="1418400"/>
            <a:ext cx="4608512" cy="338554"/>
          </a:xfrm>
        </p:spPr>
        <p:txBody>
          <a:bodyPr wrap="square" anchor="t" anchorCtr="1">
            <a:spAutoFit/>
          </a:bodyPr>
          <a:lstStyle>
            <a:lvl1pPr algn="ctr">
              <a:spcBef>
                <a:spcPct val="50000"/>
              </a:spcBef>
              <a:buNone/>
              <a:defRPr sz="1600"/>
            </a:lvl1pPr>
          </a:lstStyle>
          <a:p>
            <a:pPr algn="ctr">
              <a:spcBef>
                <a:spcPct val="50000"/>
              </a:spcBef>
            </a:pPr>
            <a:r>
              <a:rPr lang="en-GB" sz="1600" dirty="0" smtClean="0">
                <a:cs typeface="Arial"/>
              </a:rPr>
              <a:t>Ring graph title</a:t>
            </a:r>
            <a:endParaRPr lang="en-GB" sz="1600" dirty="0">
              <a:cs typeface="Arial"/>
            </a:endParaRPr>
          </a:p>
        </p:txBody>
      </p:sp>
      <p:sp>
        <p:nvSpPr>
          <p:cNvPr id="7"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xmlns="" val="2300454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hasCustomPrompt="1"/>
          </p:nvPr>
        </p:nvSpPr>
        <p:spPr>
          <a:xfrm>
            <a:off x="457200" y="1125538"/>
            <a:ext cx="8218488" cy="4896000"/>
          </a:xfrm>
          <a:prstGeom prst="rect">
            <a:avLst/>
          </a:prstGeom>
        </p:spPr>
        <p:txBody>
          <a:bodyPr anchor="t" anchorCtr="0"/>
          <a:lstStyle>
            <a:lvl1pPr>
              <a:defRPr/>
            </a:lvl1pPr>
          </a:lstStyle>
          <a:p>
            <a:pPr lvl="0"/>
            <a:r>
              <a:rPr lang="fr-FR" dirty="0" smtClean="0"/>
              <a:t>Table</a:t>
            </a:r>
          </a:p>
        </p:txBody>
      </p:sp>
      <p:sp>
        <p:nvSpPr>
          <p:cNvPr id="5" name="Espace réservé du pied de page 4"/>
          <p:cNvSpPr>
            <a:spLocks noGrp="1"/>
          </p:cNvSpPr>
          <p:nvPr>
            <p:ph type="ftr" sz="quarter" idx="11"/>
          </p:nvPr>
        </p:nvSpPr>
        <p:spPr/>
        <p:txBody>
          <a:bodyPr/>
          <a:lstStyle/>
          <a:p>
            <a:r>
              <a:rPr lang="en-US" smtClean="0"/>
              <a:t>Presentation title - Place and Country - Date Month Day Year</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‹N°›</a:t>
            </a:fld>
            <a:endParaRPr lang="fr-FR"/>
          </a:p>
        </p:txBody>
      </p:sp>
      <p:sp>
        <p:nvSpPr>
          <p:cNvPr id="7"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xmlns="" val="2300454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noProof="0" smtClean="0"/>
              <a:t>Cliquez pour modifier le style du titre</a:t>
            </a:r>
            <a:endParaRPr lang="fr-FR" noProof="0" dirty="0"/>
          </a:p>
        </p:txBody>
      </p:sp>
      <p:sp>
        <p:nvSpPr>
          <p:cNvPr id="5" name="Espace réservé du pied de page 4"/>
          <p:cNvSpPr>
            <a:spLocks noGrp="1"/>
          </p:cNvSpPr>
          <p:nvPr>
            <p:ph type="ftr" sz="quarter" idx="11"/>
          </p:nvPr>
        </p:nvSpPr>
        <p:spPr/>
        <p:txBody>
          <a:bodyPr/>
          <a:lstStyle/>
          <a:p>
            <a:r>
              <a:rPr lang="en-US" noProof="0" smtClean="0"/>
              <a:t>Presentation title - Place and Country - Date Month Day Year</a:t>
            </a:r>
            <a:endParaRPr lang="fr-FR" noProof="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‹N°›</a:t>
            </a:fld>
            <a:endParaRPr lang="fr-FR"/>
          </a:p>
        </p:txBody>
      </p:sp>
    </p:spTree>
    <p:extLst>
      <p:ext uri="{BB962C8B-B14F-4D97-AF65-F5344CB8AC3E}">
        <p14:creationId xmlns:p14="http://schemas.microsoft.com/office/powerpoint/2010/main" xmlns="" val="2957685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18488" cy="635000"/>
          </a:xfrm>
          <a:prstGeom prst="rect">
            <a:avLst/>
          </a:prstGeom>
        </p:spPr>
        <p:txBody>
          <a:bodyPr vert="horz" lIns="91440" tIns="45720" rIns="91440" bIns="45720" rtlCol="0" anchor="t">
            <a:noAutofit/>
          </a:bodyPr>
          <a:lstStyle/>
          <a:p>
            <a:r>
              <a:rPr lang="fr-FR" noProof="0" dirty="0" smtClean="0"/>
              <a:t>Cliquez et modifiez le titre</a:t>
            </a:r>
            <a:endParaRPr lang="fr-FR" noProof="0" dirty="0"/>
          </a:p>
        </p:txBody>
      </p:sp>
      <p:sp>
        <p:nvSpPr>
          <p:cNvPr id="5" name="Espace réservé du pied de page 4"/>
          <p:cNvSpPr>
            <a:spLocks noGrp="1"/>
          </p:cNvSpPr>
          <p:nvPr>
            <p:ph type="ftr" sz="quarter" idx="3"/>
          </p:nvPr>
        </p:nvSpPr>
        <p:spPr>
          <a:xfrm>
            <a:off x="457200" y="6411916"/>
            <a:ext cx="5562600" cy="365125"/>
          </a:xfrm>
          <a:prstGeom prst="rect">
            <a:avLst/>
          </a:prstGeom>
        </p:spPr>
        <p:txBody>
          <a:bodyPr vert="horz" lIns="0" tIns="45720" rIns="91440" bIns="45720" rtlCol="0" anchor="ctr"/>
          <a:lstStyle>
            <a:lvl1pPr algn="l">
              <a:defRPr sz="900">
                <a:solidFill>
                  <a:schemeClr val="tx1"/>
                </a:solidFill>
                <a:latin typeface="+mn-lt"/>
                <a:cs typeface="Helvetica"/>
              </a:defRPr>
            </a:lvl1pPr>
          </a:lstStyle>
          <a:p>
            <a:r>
              <a:rPr lang="en-US" dirty="0" smtClean="0"/>
              <a:t>Presentation title - Place and Country - Date Month Day Year</a:t>
            </a:r>
            <a:endParaRPr lang="fr-FR" dirty="0"/>
          </a:p>
        </p:txBody>
      </p:sp>
      <p:sp>
        <p:nvSpPr>
          <p:cNvPr id="6" name="Espace réservé du numéro de diapositive 5"/>
          <p:cNvSpPr>
            <a:spLocks noGrp="1"/>
          </p:cNvSpPr>
          <p:nvPr>
            <p:ph type="sldNum" sz="quarter" idx="4"/>
          </p:nvPr>
        </p:nvSpPr>
        <p:spPr>
          <a:xfrm>
            <a:off x="6553200" y="6411916"/>
            <a:ext cx="725488" cy="365125"/>
          </a:xfrm>
          <a:prstGeom prst="rect">
            <a:avLst/>
          </a:prstGeom>
        </p:spPr>
        <p:txBody>
          <a:bodyPr vert="horz" lIns="91440" tIns="45720" rIns="91440" bIns="45720" rtlCol="0" anchor="ctr"/>
          <a:lstStyle>
            <a:lvl1pPr algn="r">
              <a:defRPr sz="1200">
                <a:solidFill>
                  <a:schemeClr val="tx1">
                    <a:tint val="75000"/>
                  </a:schemeClr>
                </a:solidFill>
                <a:latin typeface="+mn-lt"/>
                <a:cs typeface="Helvetica"/>
              </a:defRPr>
            </a:lvl1pPr>
          </a:lstStyle>
          <a:p>
            <a:fld id="{21F90BE8-D879-4F46-ACF9-7BCC67DCFB75}" type="slidenum">
              <a:rPr lang="fr-FR" smtClean="0"/>
              <a:pPr/>
              <a:t>‹N°›</a:t>
            </a:fld>
            <a:endParaRPr lang="fr-FR" dirty="0"/>
          </a:p>
        </p:txBody>
      </p:sp>
      <p:sp>
        <p:nvSpPr>
          <p:cNvPr id="7" name="Rectangle 6"/>
          <p:cNvSpPr/>
          <p:nvPr/>
        </p:nvSpPr>
        <p:spPr>
          <a:xfrm>
            <a:off x="9031305" y="0"/>
            <a:ext cx="112695" cy="6858000"/>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latin typeface="Helvetica"/>
              <a:cs typeface="Helvetica"/>
            </a:endParaRPr>
          </a:p>
        </p:txBody>
      </p:sp>
      <p:cxnSp>
        <p:nvCxnSpPr>
          <p:cNvPr id="9" name="Connecteur droit 8"/>
          <p:cNvCxnSpPr/>
          <p:nvPr/>
        </p:nvCxnSpPr>
        <p:spPr>
          <a:xfrm>
            <a:off x="457200" y="6311850"/>
            <a:ext cx="8686800" cy="1588"/>
          </a:xfrm>
          <a:prstGeom prst="line">
            <a:avLst/>
          </a:prstGeom>
          <a:ln w="9525" cap="flat" cmpd="sng" algn="ctr">
            <a:solidFill>
              <a:schemeClr val="accent3">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p:nvCxnSpPr>
        <p:spPr>
          <a:xfrm rot="5400000">
            <a:off x="7334251" y="6594478"/>
            <a:ext cx="365125" cy="1588"/>
          </a:xfrm>
          <a:prstGeom prst="line">
            <a:avLst/>
          </a:prstGeom>
          <a:ln w="6350" cap="flat" cmpd="sng" algn="ctr">
            <a:solidFill>
              <a:schemeClr val="tx1">
                <a:alpha val="70000"/>
              </a:schemeClr>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4" name="Espace réservé du texte 3"/>
          <p:cNvSpPr>
            <a:spLocks noGrp="1"/>
          </p:cNvSpPr>
          <p:nvPr>
            <p:ph type="body" idx="1"/>
          </p:nvPr>
        </p:nvSpPr>
        <p:spPr>
          <a:xfrm>
            <a:off x="457200" y="1124744"/>
            <a:ext cx="8218488" cy="5001420"/>
          </a:xfrm>
          <a:prstGeom prst="rect">
            <a:avLst/>
          </a:prstGeom>
        </p:spPr>
        <p:txBody>
          <a:bodyPr vert="horz" lIns="91440" tIns="45720" rIns="91440" bIns="45720" rtlCol="0">
            <a:normAutofit/>
          </a:bodyPr>
          <a:lstStyle/>
          <a:p>
            <a:pPr lvl="0"/>
            <a:r>
              <a:rPr lang="fr-FR" noProof="0" dirty="0" smtClean="0"/>
              <a:t>Modifiez les styles du texte du masque</a:t>
            </a:r>
          </a:p>
          <a:p>
            <a:pPr lvl="1"/>
            <a:r>
              <a:rPr lang="fr-FR" noProof="0" dirty="0" smtClean="0"/>
              <a:t>Deuxième niveau</a:t>
            </a:r>
          </a:p>
          <a:p>
            <a:pPr lvl="2"/>
            <a:r>
              <a:rPr lang="fr-FR" noProof="0" dirty="0" smtClean="0"/>
              <a:t>Troisième niveau</a:t>
            </a:r>
          </a:p>
          <a:p>
            <a:pPr lvl="3"/>
            <a:r>
              <a:rPr lang="fr-FR" noProof="0" dirty="0" smtClean="0"/>
              <a:t>Quatrième niveau</a:t>
            </a:r>
          </a:p>
        </p:txBody>
      </p:sp>
      <p:pic>
        <p:nvPicPr>
          <p:cNvPr id="11" name="Image 10" descr="TOTAL_ADM.png"/>
          <p:cNvPicPr>
            <a:picLocks noChangeAspect="1"/>
          </p:cNvPicPr>
          <p:nvPr/>
        </p:nvPicPr>
        <p:blipFill>
          <a:blip r:embed="rId12">
            <a:extLst>
              <a:ext uri="{28A0092B-C50C-407E-A947-70E740481C1C}">
                <a14:useLocalDpi xmlns:a14="http://schemas.microsoft.com/office/drawing/2010/main" xmlns="" val="0"/>
              </a:ext>
            </a:extLst>
          </a:blip>
          <a:stretch>
            <a:fillRect/>
          </a:stretch>
        </p:blipFill>
        <p:spPr>
          <a:xfrm>
            <a:off x="7685087" y="6374892"/>
            <a:ext cx="1008000" cy="402149"/>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90" r:id="rId2"/>
    <p:sldLayoutId id="2147483658" r:id="rId3"/>
    <p:sldLayoutId id="2147483659" r:id="rId4"/>
    <p:sldLayoutId id="2147483692" r:id="rId5"/>
    <p:sldLayoutId id="2147483693" r:id="rId6"/>
    <p:sldLayoutId id="2147483694" r:id="rId7"/>
    <p:sldLayoutId id="2147483695" r:id="rId8"/>
    <p:sldLayoutId id="2147483696" r:id="rId9"/>
    <p:sldLayoutId id="2147483697" r:id="rId10"/>
  </p:sldLayoutIdLst>
  <p:hf hdr="0" dt="0"/>
  <p:txStyles>
    <p:titleStyle>
      <a:lvl1pPr algn="l" defTabSz="457200" rtl="0" eaLnBrk="1" latinLnBrk="0" hangingPunct="1">
        <a:spcBef>
          <a:spcPct val="0"/>
        </a:spcBef>
        <a:buNone/>
        <a:defRPr sz="2200" b="1" i="0" kern="1200" cap="all">
          <a:solidFill>
            <a:schemeClr val="accent3">
              <a:lumMod val="75000"/>
            </a:schemeClr>
          </a:solidFill>
          <a:latin typeface="+mj-lt"/>
          <a:ea typeface="+mj-ea"/>
          <a:cs typeface="Arial"/>
        </a:defRPr>
      </a:lvl1pPr>
    </p:titleStyle>
    <p:bodyStyle>
      <a:lvl1pPr marL="285750" indent="-285750" algn="l" defTabSz="457200" rtl="0" eaLnBrk="1" latinLnBrk="0" hangingPunct="1">
        <a:spcBef>
          <a:spcPts val="300"/>
        </a:spcBef>
        <a:spcAft>
          <a:spcPts val="300"/>
        </a:spcAft>
        <a:buClr>
          <a:schemeClr val="accent3">
            <a:lumMod val="75000"/>
          </a:schemeClr>
        </a:buClr>
        <a:buSzPct val="120000"/>
        <a:buFont typeface="Lucida Grande"/>
        <a:buChar char="●"/>
        <a:defRPr sz="2000" kern="1200">
          <a:solidFill>
            <a:schemeClr val="tx1"/>
          </a:solidFill>
          <a:latin typeface="+mn-lt"/>
          <a:ea typeface="+mn-ea"/>
          <a:cs typeface="Arial"/>
        </a:defRPr>
      </a:lvl1pPr>
      <a:lvl2pPr marL="447675" indent="-180975" algn="l" defTabSz="533400" rtl="0" eaLnBrk="1" latinLnBrk="0" hangingPunct="1">
        <a:spcBef>
          <a:spcPts val="300"/>
        </a:spcBef>
        <a:spcAft>
          <a:spcPts val="300"/>
        </a:spcAft>
        <a:buClr>
          <a:schemeClr val="accent3">
            <a:lumMod val="75000"/>
          </a:schemeClr>
        </a:buClr>
        <a:buFont typeface="Lucida Grande"/>
        <a:buChar char="-"/>
        <a:defRPr sz="1800" kern="1200">
          <a:solidFill>
            <a:schemeClr val="tx1"/>
          </a:solidFill>
          <a:latin typeface="+mn-lt"/>
          <a:ea typeface="+mn-ea"/>
          <a:cs typeface="Arial"/>
        </a:defRPr>
      </a:lvl2pPr>
      <a:lvl3pPr marL="806450" indent="-180975" algn="l" defTabSz="457200" rtl="0" eaLnBrk="1" latinLnBrk="0" hangingPunct="1">
        <a:spcBef>
          <a:spcPts val="300"/>
        </a:spcBef>
        <a:spcAft>
          <a:spcPts val="300"/>
        </a:spcAft>
        <a:buClr>
          <a:schemeClr val="accent3">
            <a:lumMod val="75000"/>
          </a:schemeClr>
        </a:buClr>
        <a:buSzPct val="100000"/>
        <a:buFont typeface="Lucida Grande"/>
        <a:buChar char="•"/>
        <a:defRPr sz="1600" kern="1200">
          <a:solidFill>
            <a:schemeClr val="tx1"/>
          </a:solidFill>
          <a:latin typeface="+mn-lt"/>
          <a:ea typeface="+mn-ea"/>
          <a:cs typeface="Arial"/>
        </a:defRPr>
      </a:lvl3pPr>
      <a:lvl4pPr marL="1076325" indent="-171450" algn="l" defTabSz="457200" rtl="0" eaLnBrk="1" latinLnBrk="0" hangingPunct="1">
        <a:spcBef>
          <a:spcPts val="300"/>
        </a:spcBef>
        <a:spcAft>
          <a:spcPts val="300"/>
        </a:spcAft>
        <a:buClr>
          <a:schemeClr val="accent3">
            <a:lumMod val="75000"/>
          </a:schemeClr>
        </a:buClr>
        <a:buSzPct val="80000"/>
        <a:buFont typeface="Lucida Grande"/>
        <a:buChar char="-"/>
        <a:tabLst/>
        <a:defRPr sz="1600" kern="1200">
          <a:solidFill>
            <a:schemeClr val="tx1"/>
          </a:solidFill>
          <a:latin typeface="+mn-lt"/>
          <a:ea typeface="+mn-ea"/>
          <a:cs typeface="Helvetica"/>
        </a:defRPr>
      </a:lvl4pPr>
      <a:lvl5pPr marL="1260000" indent="-180975" algn="l" defTabSz="352425" rtl="0" eaLnBrk="1" latinLnBrk="0" hangingPunct="1">
        <a:spcBef>
          <a:spcPts val="300"/>
        </a:spcBef>
        <a:spcAft>
          <a:spcPts val="300"/>
        </a:spcAft>
        <a:buClr>
          <a:srgbClr val="800000"/>
        </a:buClr>
        <a:buSzPct val="100000"/>
        <a:buFont typeface="Lucida Grande"/>
        <a:buNone/>
        <a:defRPr sz="1600" kern="1200">
          <a:solidFill>
            <a:schemeClr val="tx1"/>
          </a:solidFill>
          <a:latin typeface="+mn-lt"/>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ZoneTexte 1"/>
          <p:cNvSpPr txBox="1">
            <a:spLocks noChangeArrowheads="1"/>
          </p:cNvSpPr>
          <p:nvPr/>
        </p:nvSpPr>
        <p:spPr bwMode="auto">
          <a:xfrm>
            <a:off x="3200400" y="3276600"/>
            <a:ext cx="18415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endParaRPr lang="fr-FR" altLang="fr-FR"/>
          </a:p>
        </p:txBody>
      </p:sp>
      <p:sp>
        <p:nvSpPr>
          <p:cNvPr id="3" name="Titre 2"/>
          <p:cNvSpPr>
            <a:spLocks noGrp="1"/>
          </p:cNvSpPr>
          <p:nvPr>
            <p:ph type="title"/>
          </p:nvPr>
        </p:nvSpPr>
        <p:spPr>
          <a:xfrm>
            <a:off x="1187450" y="2106613"/>
            <a:ext cx="7277100" cy="1487487"/>
          </a:xfrm>
        </p:spPr>
        <p:txBody>
          <a:bodyPr/>
          <a:lstStyle/>
          <a:p>
            <a:pPr eaLnBrk="1" fontAlgn="auto" hangingPunct="1">
              <a:spcAft>
                <a:spcPts val="0"/>
              </a:spcAft>
              <a:defRPr/>
            </a:pPr>
            <a:r>
              <a:rPr lang="fr-FR" dirty="0" smtClean="0">
                <a:ea typeface="+mj-ea"/>
              </a:rPr>
              <a:t>Relations contractants - Exemplarité</a:t>
            </a:r>
            <a:endParaRPr lang="fr-FR" dirty="0">
              <a:ea typeface="+mj-ea"/>
            </a:endParaRPr>
          </a:p>
        </p:txBody>
      </p:sp>
      <p:sp>
        <p:nvSpPr>
          <p:cNvPr id="14339" name="Espace réservé du texte 5"/>
          <p:cNvSpPr>
            <a:spLocks noGrp="1"/>
          </p:cNvSpPr>
          <p:nvPr>
            <p:ph type="body" sz="quarter" idx="10"/>
          </p:nvPr>
        </p:nvSpPr>
        <p:spPr>
          <a:xfrm>
            <a:off x="1187450" y="3640138"/>
            <a:ext cx="7277100" cy="1778000"/>
          </a:xfrm>
        </p:spPr>
        <p:txBody>
          <a:bodyPr/>
          <a:lstStyle/>
          <a:p>
            <a:r>
              <a:rPr lang="fr-FR" altLang="fr-FR" dirty="0" smtClean="0">
                <a:cs typeface="Arial" pitchFamily="34" charset="0"/>
              </a:rPr>
              <a:t>Formation Sécurité des Nouveaux Embauchés</a:t>
            </a:r>
          </a:p>
          <a:p>
            <a:pPr eaLnBrk="1" hangingPunct="1"/>
            <a:r>
              <a:rPr lang="fr-FR" altLang="fr-FR" dirty="0" smtClean="0">
                <a:cs typeface="Arial" charset="0"/>
              </a:rPr>
              <a:t>Module </a:t>
            </a:r>
            <a:r>
              <a:rPr lang="fr-FR" altLang="fr-FR" dirty="0">
                <a:cs typeface="Arial" charset="0"/>
              </a:rPr>
              <a:t>TCG </a:t>
            </a:r>
            <a:r>
              <a:rPr lang="fr-FR" altLang="fr-FR" dirty="0" smtClean="0">
                <a:cs typeface="Arial" charset="0"/>
              </a:rPr>
              <a:t>4.3</a:t>
            </a:r>
            <a:endParaRPr lang="fr-FR" altLang="fr-FR" dirty="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Performance H3SE Total + contracteurs</a:t>
            </a:r>
            <a:endParaRPr lang="fr-FR" dirty="0"/>
          </a:p>
        </p:txBody>
      </p:sp>
      <p:sp>
        <p:nvSpPr>
          <p:cNvPr id="3" name="Espace réservé du texte 2"/>
          <p:cNvSpPr>
            <a:spLocks noGrp="1"/>
          </p:cNvSpPr>
          <p:nvPr>
            <p:ph type="body" sz="quarter" idx="12"/>
          </p:nvPr>
        </p:nvSpPr>
        <p:spPr/>
        <p:txBody>
          <a:bodyPr/>
          <a:lstStyle/>
          <a:p>
            <a:pPr marL="0" indent="0">
              <a:buNone/>
            </a:pPr>
            <a:endParaRPr lang="fr-FR" dirty="0" smtClean="0"/>
          </a:p>
          <a:p>
            <a:pPr marL="0" indent="0">
              <a:buNone/>
            </a:pPr>
            <a:r>
              <a:rPr lang="fr-FR" dirty="0" smtClean="0"/>
              <a:t>En cas d’incident/accident, outre les conséquences malheureuses / désastreuses :</a:t>
            </a:r>
          </a:p>
          <a:p>
            <a:endParaRPr lang="fr-FR" dirty="0" smtClean="0"/>
          </a:p>
          <a:p>
            <a:r>
              <a:rPr lang="fr-FR" dirty="0" smtClean="0"/>
              <a:t>les événements seront inclus dans le périmètre de Total,</a:t>
            </a:r>
          </a:p>
          <a:p>
            <a:r>
              <a:rPr lang="fr-FR" dirty="0" smtClean="0"/>
              <a:t>les résultats de Total vont être moins bons que les autres majors,</a:t>
            </a:r>
          </a:p>
          <a:p>
            <a:r>
              <a:rPr lang="fr-FR" dirty="0" smtClean="0"/>
              <a:t>l’acceptabilité de Total pourrait être remise en question.</a:t>
            </a:r>
          </a:p>
          <a:p>
            <a:pPr marL="0" indent="0">
              <a:buNone/>
            </a:pPr>
            <a:endParaRPr lang="fr-FR" dirty="0" smtClean="0"/>
          </a:p>
          <a:p>
            <a:pPr marL="0" indent="0">
              <a:buNone/>
            </a:pPr>
            <a:endParaRPr lang="fr-FR" dirty="0"/>
          </a:p>
        </p:txBody>
      </p:sp>
      <p:sp>
        <p:nvSpPr>
          <p:cNvPr id="4" name="Espace réservé du numéro de diapositive 3"/>
          <p:cNvSpPr>
            <a:spLocks noGrp="1"/>
          </p:cNvSpPr>
          <p:nvPr>
            <p:ph type="sldNum" sz="quarter" idx="4294967295"/>
          </p:nvPr>
        </p:nvSpPr>
        <p:spPr>
          <a:xfrm>
            <a:off x="6553200" y="6411913"/>
            <a:ext cx="725488" cy="365125"/>
          </a:xfrm>
          <a:prstGeom prst="rect">
            <a:avLst/>
          </a:prstGeom>
        </p:spPr>
        <p:txBody>
          <a:bodyPr/>
          <a:lstStyle/>
          <a:p>
            <a:fld id="{02164524-7C97-8945-A4B0-CAF166782E85}" type="slidenum">
              <a:rPr lang="fr-FR" altLang="fr-FR" smtClean="0"/>
              <a:pPr/>
              <a:t>10</a:t>
            </a:fld>
            <a:endParaRPr lang="fr-FR" altLang="fr-FR"/>
          </a:p>
        </p:txBody>
      </p:sp>
      <p:sp>
        <p:nvSpPr>
          <p:cNvPr id="6" name="Rectangle 8"/>
          <p:cNvSpPr>
            <a:spLocks noChangeArrowheads="1"/>
          </p:cNvSpPr>
          <p:nvPr/>
        </p:nvSpPr>
        <p:spPr bwMode="auto">
          <a:xfrm>
            <a:off x="755576" y="4221088"/>
            <a:ext cx="7128792" cy="1169551"/>
          </a:xfrm>
          <a:prstGeom prst="rect">
            <a:avLst/>
          </a:prstGeom>
          <a:solidFill>
            <a:schemeClr val="bg1"/>
          </a:solidFill>
          <a:ln w="19050">
            <a:solidFill>
              <a:srgbClr val="BD2B0B"/>
            </a:solidFill>
            <a:miter lim="800000"/>
            <a:headEnd/>
            <a:tailEnd/>
          </a:ln>
        </p:spPr>
        <p:txBody>
          <a:bodyPr wrap="square" lIns="0" tIns="0" rIns="252000" bIns="0" anchor="t">
            <a:spAutoFit/>
          </a:bodyPr>
          <a:lstStyle/>
          <a:p>
            <a:pPr algn="ctr" eaLnBrk="1" hangingPunct="1">
              <a:spcBef>
                <a:spcPts val="0"/>
              </a:spcBef>
              <a:spcAft>
                <a:spcPts val="0"/>
              </a:spcAft>
              <a:buFont typeface="Lucida Grande"/>
              <a:buNone/>
            </a:pPr>
            <a:endParaRPr lang="fr-FR" altLang="fr-FR" sz="800" b="1" dirty="0" smtClean="0">
              <a:solidFill>
                <a:srgbClr val="A90025"/>
              </a:solidFill>
            </a:endParaRPr>
          </a:p>
          <a:p>
            <a:pPr algn="ctr" eaLnBrk="1" hangingPunct="1">
              <a:spcBef>
                <a:spcPts val="0"/>
              </a:spcBef>
              <a:spcAft>
                <a:spcPts val="0"/>
              </a:spcAft>
              <a:buFont typeface="Lucida Grande"/>
              <a:buNone/>
            </a:pPr>
            <a:r>
              <a:rPr lang="fr-FR" sz="2000" b="1" dirty="0" smtClean="0">
                <a:solidFill>
                  <a:srgbClr val="A90025"/>
                </a:solidFill>
              </a:rPr>
              <a:t>Les </a:t>
            </a:r>
            <a:r>
              <a:rPr lang="fr-FR" sz="2000" b="1" dirty="0">
                <a:solidFill>
                  <a:srgbClr val="A90025"/>
                </a:solidFill>
              </a:rPr>
              <a:t>performances Total/contractants sont liées et il est nécessaire que Total s’assure que les contractants l’aient compris et adhèrent aux attentes HSE.</a:t>
            </a:r>
          </a:p>
          <a:p>
            <a:pPr algn="ctr" eaLnBrk="1" hangingPunct="1">
              <a:spcBef>
                <a:spcPts val="0"/>
              </a:spcBef>
              <a:spcAft>
                <a:spcPts val="0"/>
              </a:spcAft>
              <a:buFont typeface="Lucida Grande"/>
              <a:buNone/>
            </a:pPr>
            <a:endParaRPr lang="fr-FR" altLang="fr-FR" sz="800" b="1" dirty="0">
              <a:solidFill>
                <a:srgbClr val="A90025"/>
              </a:solidFill>
            </a:endParaRPr>
          </a:p>
        </p:txBody>
      </p:sp>
      <p:sp>
        <p:nvSpPr>
          <p:cNvPr id="7" name="Espace réservé du pied de page 4"/>
          <p:cNvSpPr>
            <a:spLocks noGrp="1"/>
          </p:cNvSpPr>
          <p:nvPr>
            <p:ph type="ftr" sz="quarter" idx="4294967295"/>
          </p:nvPr>
        </p:nvSpPr>
        <p:spPr>
          <a:xfrm>
            <a:off x="457200" y="6411913"/>
            <a:ext cx="5562600" cy="365125"/>
          </a:xfrm>
          <a:prstGeom prst="rect">
            <a:avLst/>
          </a:prstGeom>
        </p:spPr>
        <p:txBody>
          <a:bodyPr/>
          <a:lstStyle/>
          <a:p>
            <a:pPr>
              <a:defRPr/>
            </a:pPr>
            <a:r>
              <a:rPr lang="fr-FR" altLang="fr-FR" sz="900" dirty="0" smtClean="0"/>
              <a:t>Kit intégration H3SE - TCG 4.3 – Relations contractants – Exemplarité – V2</a:t>
            </a:r>
            <a:endParaRPr lang="fr-FR" altLang="fr-FR" sz="900" dirty="0"/>
          </a:p>
        </p:txBody>
      </p:sp>
    </p:spTree>
    <p:extLst>
      <p:ext uri="{BB962C8B-B14F-4D97-AF65-F5344CB8AC3E}">
        <p14:creationId xmlns:p14="http://schemas.microsoft.com/office/powerpoint/2010/main" xmlns="" val="7045744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Rôle vis-à-vis des contractants</a:t>
            </a:r>
            <a:endParaRPr lang="fr-FR" dirty="0"/>
          </a:p>
        </p:txBody>
      </p:sp>
      <p:sp>
        <p:nvSpPr>
          <p:cNvPr id="3" name="Espace réservé du texte 2"/>
          <p:cNvSpPr>
            <a:spLocks noGrp="1"/>
          </p:cNvSpPr>
          <p:nvPr>
            <p:ph type="body" sz="quarter" idx="12"/>
          </p:nvPr>
        </p:nvSpPr>
        <p:spPr/>
        <p:txBody>
          <a:bodyPr/>
          <a:lstStyle/>
          <a:p>
            <a:pPr marL="0" lvl="0" indent="0">
              <a:buNone/>
            </a:pPr>
            <a:endParaRPr lang="fr-FR" dirty="0" smtClean="0"/>
          </a:p>
          <a:p>
            <a:pPr marL="0" lvl="0" indent="0">
              <a:buNone/>
            </a:pPr>
            <a:r>
              <a:rPr lang="fr-FR" dirty="0" smtClean="0"/>
              <a:t>Chacun à le devoir d’agir envers les contractants avec lesquels il est en contact :</a:t>
            </a:r>
          </a:p>
          <a:p>
            <a:pPr marL="0" lvl="0" indent="0">
              <a:buNone/>
            </a:pPr>
            <a:endParaRPr lang="fr-FR" dirty="0" smtClean="0"/>
          </a:p>
          <a:p>
            <a:pPr lvl="0"/>
            <a:r>
              <a:rPr lang="fr-FR" dirty="0" smtClean="0"/>
              <a:t>Ecouter </a:t>
            </a:r>
            <a:r>
              <a:rPr lang="fr-FR" dirty="0"/>
              <a:t>les éventuelles difficultés HSE</a:t>
            </a:r>
          </a:p>
          <a:p>
            <a:pPr lvl="0"/>
            <a:r>
              <a:rPr lang="fr-FR" dirty="0"/>
              <a:t>Recueillir les suggestions proposées</a:t>
            </a:r>
          </a:p>
          <a:p>
            <a:pPr lvl="0"/>
            <a:r>
              <a:rPr lang="fr-FR" dirty="0"/>
              <a:t>Montrer l’exemple en HSE : EPI, respect des règles…</a:t>
            </a:r>
          </a:p>
          <a:p>
            <a:pPr lvl="0"/>
            <a:r>
              <a:rPr lang="fr-FR" dirty="0"/>
              <a:t>Connaître les contrats et ce qui est attendu en HSE</a:t>
            </a:r>
          </a:p>
          <a:p>
            <a:pPr lvl="0"/>
            <a:r>
              <a:rPr lang="fr-FR" dirty="0"/>
              <a:t>Reconnaître les performances (positivement et négativement)</a:t>
            </a:r>
          </a:p>
          <a:p>
            <a:r>
              <a:rPr lang="en-US" dirty="0"/>
              <a:t>Audits </a:t>
            </a:r>
            <a:r>
              <a:rPr lang="en-US" dirty="0" smtClean="0"/>
              <a:t>communs</a:t>
            </a:r>
          </a:p>
          <a:p>
            <a:r>
              <a:rPr lang="en-US" dirty="0" smtClean="0"/>
              <a:t>…</a:t>
            </a:r>
            <a:endParaRPr lang="fr-FR" dirty="0"/>
          </a:p>
        </p:txBody>
      </p:sp>
      <p:sp>
        <p:nvSpPr>
          <p:cNvPr id="4" name="Espace réservé du numéro de diapositive 3"/>
          <p:cNvSpPr>
            <a:spLocks noGrp="1"/>
          </p:cNvSpPr>
          <p:nvPr>
            <p:ph type="sldNum" sz="quarter" idx="4294967295"/>
          </p:nvPr>
        </p:nvSpPr>
        <p:spPr>
          <a:xfrm>
            <a:off x="6553200" y="6411913"/>
            <a:ext cx="725488" cy="365125"/>
          </a:xfrm>
          <a:prstGeom prst="rect">
            <a:avLst/>
          </a:prstGeom>
        </p:spPr>
        <p:txBody>
          <a:bodyPr/>
          <a:lstStyle/>
          <a:p>
            <a:fld id="{02164524-7C97-8945-A4B0-CAF166782E85}" type="slidenum">
              <a:rPr lang="fr-FR" altLang="fr-FR" smtClean="0"/>
              <a:pPr/>
              <a:t>11</a:t>
            </a:fld>
            <a:endParaRPr lang="fr-FR" altLang="fr-FR"/>
          </a:p>
        </p:txBody>
      </p:sp>
      <p:sp>
        <p:nvSpPr>
          <p:cNvPr id="6" name="Espace réservé du pied de page 4"/>
          <p:cNvSpPr>
            <a:spLocks noGrp="1"/>
          </p:cNvSpPr>
          <p:nvPr>
            <p:ph type="ftr" sz="quarter" idx="4294967295"/>
          </p:nvPr>
        </p:nvSpPr>
        <p:spPr>
          <a:xfrm>
            <a:off x="457200" y="6411913"/>
            <a:ext cx="5562600" cy="365125"/>
          </a:xfrm>
          <a:prstGeom prst="rect">
            <a:avLst/>
          </a:prstGeom>
        </p:spPr>
        <p:txBody>
          <a:bodyPr/>
          <a:lstStyle/>
          <a:p>
            <a:pPr>
              <a:defRPr/>
            </a:pPr>
            <a:r>
              <a:rPr lang="fr-FR" altLang="fr-FR" sz="900" dirty="0" smtClean="0"/>
              <a:t>Kit intégration H3SE - TCG 4.3 – Relations contractants – Exemplarité – V2</a:t>
            </a:r>
            <a:endParaRPr lang="fr-FR" altLang="fr-FR" sz="900" dirty="0"/>
          </a:p>
        </p:txBody>
      </p:sp>
    </p:spTree>
    <p:extLst>
      <p:ext uri="{BB962C8B-B14F-4D97-AF65-F5344CB8AC3E}">
        <p14:creationId xmlns:p14="http://schemas.microsoft.com/office/powerpoint/2010/main" xmlns="" val="9412919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Et pour vous ?</a:t>
            </a:r>
            <a:br>
              <a:rPr lang="fr-FR" dirty="0"/>
            </a:br>
            <a:endParaRPr lang="fr-FR" dirty="0"/>
          </a:p>
        </p:txBody>
      </p:sp>
      <p:sp>
        <p:nvSpPr>
          <p:cNvPr id="3" name="Espace réservé du texte 2"/>
          <p:cNvSpPr>
            <a:spLocks noGrp="1"/>
          </p:cNvSpPr>
          <p:nvPr>
            <p:ph type="body" sz="quarter" idx="12"/>
          </p:nvPr>
        </p:nvSpPr>
        <p:spPr/>
        <p:txBody>
          <a:bodyPr/>
          <a:lstStyle/>
          <a:p>
            <a:endParaRPr lang="fr-FR" dirty="0" smtClean="0"/>
          </a:p>
          <a:p>
            <a:endParaRPr lang="fr-FR" dirty="0"/>
          </a:p>
          <a:p>
            <a:endParaRPr lang="fr-FR" dirty="0" smtClean="0"/>
          </a:p>
          <a:p>
            <a:r>
              <a:rPr lang="fr-FR" dirty="0" smtClean="0"/>
              <a:t>Quels </a:t>
            </a:r>
            <a:r>
              <a:rPr lang="fr-FR" dirty="0"/>
              <a:t>sont les points que vous relevez en synthèse ?</a:t>
            </a:r>
          </a:p>
          <a:p>
            <a:endParaRPr lang="fr-FR" dirty="0" smtClean="0"/>
          </a:p>
          <a:p>
            <a:endParaRPr lang="fr-FR" dirty="0"/>
          </a:p>
          <a:p>
            <a:r>
              <a:rPr lang="fr-FR" dirty="0" smtClean="0"/>
              <a:t>Quels </a:t>
            </a:r>
            <a:r>
              <a:rPr lang="fr-FR" dirty="0"/>
              <a:t>moyens comptez-vous mettre en place individuellement pour faciliter l’adhésion des contractants ?</a:t>
            </a:r>
          </a:p>
        </p:txBody>
      </p:sp>
      <p:sp>
        <p:nvSpPr>
          <p:cNvPr id="4" name="Espace réservé du numéro de diapositive 3"/>
          <p:cNvSpPr>
            <a:spLocks noGrp="1"/>
          </p:cNvSpPr>
          <p:nvPr>
            <p:ph type="sldNum" sz="quarter" idx="4294967295"/>
          </p:nvPr>
        </p:nvSpPr>
        <p:spPr>
          <a:xfrm>
            <a:off x="6553200" y="6411913"/>
            <a:ext cx="725488" cy="365125"/>
          </a:xfrm>
          <a:prstGeom prst="rect">
            <a:avLst/>
          </a:prstGeom>
        </p:spPr>
        <p:txBody>
          <a:bodyPr/>
          <a:lstStyle/>
          <a:p>
            <a:fld id="{02164524-7C97-8945-A4B0-CAF166782E85}" type="slidenum">
              <a:rPr lang="fr-FR" altLang="fr-FR" smtClean="0"/>
              <a:pPr/>
              <a:t>12</a:t>
            </a:fld>
            <a:endParaRPr lang="fr-FR" altLang="fr-FR"/>
          </a:p>
        </p:txBody>
      </p:sp>
      <p:sp>
        <p:nvSpPr>
          <p:cNvPr id="6" name="Espace réservé du pied de page 4"/>
          <p:cNvSpPr>
            <a:spLocks noGrp="1"/>
          </p:cNvSpPr>
          <p:nvPr>
            <p:ph type="ftr" sz="quarter" idx="4294967295"/>
          </p:nvPr>
        </p:nvSpPr>
        <p:spPr>
          <a:xfrm>
            <a:off x="457200" y="6411913"/>
            <a:ext cx="5562600" cy="365125"/>
          </a:xfrm>
          <a:prstGeom prst="rect">
            <a:avLst/>
          </a:prstGeom>
        </p:spPr>
        <p:txBody>
          <a:bodyPr/>
          <a:lstStyle/>
          <a:p>
            <a:pPr>
              <a:defRPr/>
            </a:pPr>
            <a:r>
              <a:rPr lang="fr-FR" altLang="fr-FR" sz="900" dirty="0" smtClean="0"/>
              <a:t>Kit intégration H3SE - TCG 4.3 – Relations contractants – Exemplarité – V2</a:t>
            </a:r>
            <a:endParaRPr lang="fr-FR" altLang="fr-FR" sz="900" dirty="0"/>
          </a:p>
        </p:txBody>
      </p:sp>
    </p:spTree>
    <p:extLst>
      <p:ext uri="{BB962C8B-B14F-4D97-AF65-F5344CB8AC3E}">
        <p14:creationId xmlns:p14="http://schemas.microsoft.com/office/powerpoint/2010/main" xmlns="" val="18413175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294967295"/>
          </p:nvPr>
        </p:nvSpPr>
        <p:spPr>
          <a:xfrm>
            <a:off x="6553200" y="6411913"/>
            <a:ext cx="725488" cy="365125"/>
          </a:xfrm>
          <a:prstGeom prst="rect">
            <a:avLst/>
          </a:prstGeom>
        </p:spPr>
        <p:txBody>
          <a:bodyPr/>
          <a:lstStyle/>
          <a:p>
            <a:fld id="{02164524-7C97-8945-A4B0-CAF166782E85}" type="slidenum">
              <a:rPr lang="fr-FR" altLang="fr-FR" smtClean="0"/>
              <a:pPr/>
              <a:t>2</a:t>
            </a:fld>
            <a:endParaRPr lang="fr-FR" altLang="fr-FR"/>
          </a:p>
        </p:txBody>
      </p:sp>
      <p:sp>
        <p:nvSpPr>
          <p:cNvPr id="5" name="Espace réservé du pied de page 4"/>
          <p:cNvSpPr>
            <a:spLocks noGrp="1"/>
          </p:cNvSpPr>
          <p:nvPr>
            <p:ph type="ftr" sz="quarter" idx="4294967295"/>
          </p:nvPr>
        </p:nvSpPr>
        <p:spPr>
          <a:xfrm>
            <a:off x="457200" y="6411913"/>
            <a:ext cx="5562600" cy="365125"/>
          </a:xfrm>
          <a:prstGeom prst="rect">
            <a:avLst/>
          </a:prstGeom>
        </p:spPr>
        <p:txBody>
          <a:bodyPr/>
          <a:lstStyle/>
          <a:p>
            <a:pPr>
              <a:defRPr/>
            </a:pPr>
            <a:r>
              <a:rPr lang="fr-FR" altLang="fr-FR" sz="900" dirty="0" smtClean="0"/>
              <a:t>Kit intégration H3SE - TCG 4.3 – Relations contractants – Exemplarité – V2</a:t>
            </a:r>
            <a:endParaRPr lang="fr-FR" altLang="fr-FR" sz="900" dirty="0"/>
          </a:p>
        </p:txBody>
      </p:sp>
      <p:sp>
        <p:nvSpPr>
          <p:cNvPr id="6" name="Titre 1"/>
          <p:cNvSpPr>
            <a:spLocks noGrp="1"/>
          </p:cNvSpPr>
          <p:nvPr>
            <p:ph type="title"/>
          </p:nvPr>
        </p:nvSpPr>
        <p:spPr>
          <a:xfrm>
            <a:off x="457200" y="274638"/>
            <a:ext cx="8218488" cy="635000"/>
          </a:xfrm>
        </p:spPr>
        <p:txBody>
          <a:bodyPr/>
          <a:lstStyle/>
          <a:p>
            <a:r>
              <a:rPr lang="fr-FR" dirty="0" smtClean="0"/>
              <a:t>Objectifs du module</a:t>
            </a:r>
            <a:endParaRPr lang="fr-FR" dirty="0"/>
          </a:p>
        </p:txBody>
      </p:sp>
      <p:sp>
        <p:nvSpPr>
          <p:cNvPr id="7" name="Espace réservé du contenu 4"/>
          <p:cNvSpPr>
            <a:spLocks noGrp="1"/>
          </p:cNvSpPr>
          <p:nvPr>
            <p:ph type="body" sz="quarter" idx="12"/>
          </p:nvPr>
        </p:nvSpPr>
        <p:spPr>
          <a:xfrm>
            <a:off x="457200" y="1144422"/>
            <a:ext cx="8218488" cy="4876865"/>
          </a:xfrm>
        </p:spPr>
        <p:txBody>
          <a:bodyPr/>
          <a:lstStyle/>
          <a:p>
            <a:pPr marL="0" indent="0" algn="just" eaLnBrk="1" hangingPunct="1">
              <a:buFont typeface="Lucida Grande"/>
              <a:buNone/>
            </a:pPr>
            <a:r>
              <a:rPr lang="fr-FR" altLang="fr-FR" b="1" dirty="0" smtClean="0">
                <a:cs typeface="Arial" pitchFamily="34" charset="0"/>
              </a:rPr>
              <a:t>A l’issue de ce module, vous :</a:t>
            </a:r>
            <a:endParaRPr lang="fr-FR" altLang="fr-FR" dirty="0" smtClean="0">
              <a:cs typeface="Arial" pitchFamily="34" charset="0"/>
            </a:endParaRPr>
          </a:p>
          <a:p>
            <a:pPr lvl="0" algn="just"/>
            <a:endParaRPr lang="fr-FR" sz="1800" dirty="0" smtClean="0"/>
          </a:p>
          <a:p>
            <a:pPr lvl="0" algn="just"/>
            <a:r>
              <a:rPr lang="fr-FR" sz="1800" dirty="0" smtClean="0"/>
              <a:t>Connaîtrez </a:t>
            </a:r>
            <a:r>
              <a:rPr lang="fr-FR" sz="1800" dirty="0"/>
              <a:t>les motivations ainsi que les intérêts des </a:t>
            </a:r>
            <a:r>
              <a:rPr lang="fr-FR" sz="1800" dirty="0" smtClean="0"/>
              <a:t>contractants, </a:t>
            </a:r>
            <a:r>
              <a:rPr lang="fr-FR" sz="1800" dirty="0"/>
              <a:t>qui ne sont pas systématiquement convergents avec ceux de Total (propre culture HSE, contexte contractuel, travaillent dans d’autres sociétés que Total).</a:t>
            </a:r>
          </a:p>
          <a:p>
            <a:pPr lvl="0" algn="just"/>
            <a:endParaRPr lang="fr-FR" sz="1800" dirty="0" smtClean="0"/>
          </a:p>
          <a:p>
            <a:pPr lvl="0" algn="just"/>
            <a:r>
              <a:rPr lang="fr-FR" sz="1800" dirty="0" smtClean="0"/>
              <a:t>Serez </a:t>
            </a:r>
            <a:r>
              <a:rPr lang="fr-FR" sz="1800" dirty="0"/>
              <a:t>capables d’expliquer, aux contractants, </a:t>
            </a:r>
            <a:r>
              <a:rPr lang="fr-FR" sz="1800" dirty="0" smtClean="0"/>
              <a:t>quelles </a:t>
            </a:r>
            <a:r>
              <a:rPr lang="fr-FR" sz="1800" dirty="0"/>
              <a:t>sont les motivations et intérêts de </a:t>
            </a:r>
            <a:r>
              <a:rPr lang="fr-FR" sz="1800" dirty="0" smtClean="0"/>
              <a:t>Total en termes de H3SE.</a:t>
            </a:r>
            <a:endParaRPr lang="fr-FR" sz="1800" dirty="0"/>
          </a:p>
          <a:p>
            <a:pPr lvl="0" algn="just"/>
            <a:endParaRPr lang="fr-FR" sz="1800" dirty="0" smtClean="0"/>
          </a:p>
          <a:p>
            <a:pPr lvl="0" algn="just"/>
            <a:r>
              <a:rPr lang="fr-FR" sz="1800" dirty="0" smtClean="0"/>
              <a:t>Connaîtrez </a:t>
            </a:r>
            <a:r>
              <a:rPr lang="fr-FR" sz="1800" dirty="0"/>
              <a:t>les principaux leviers pour faire adhérer les </a:t>
            </a:r>
            <a:r>
              <a:rPr lang="fr-FR" sz="1800" dirty="0" smtClean="0"/>
              <a:t>contractants à la culture H3SE de Total.</a:t>
            </a:r>
            <a:endParaRPr lang="fr-FR" sz="1800" dirty="0"/>
          </a:p>
          <a:p>
            <a:pPr algn="just"/>
            <a:endParaRPr lang="fr-FR" sz="1800" dirty="0" smtClean="0"/>
          </a:p>
          <a:p>
            <a:pPr algn="just"/>
            <a:r>
              <a:rPr lang="fr-FR" sz="1800" dirty="0" smtClean="0"/>
              <a:t>Aurez compris </a:t>
            </a:r>
            <a:r>
              <a:rPr lang="fr-FR" sz="1800" dirty="0"/>
              <a:t>que les contractants font partie intégrante de l’équipe de travail, et qu’ils sont également capables d’apporter des idées/pratiques intéressantes. </a:t>
            </a:r>
            <a:endParaRPr lang="fr-FR" altLang="fr-FR" sz="1800" i="1" dirty="0" smtClean="0">
              <a:cs typeface="Arial" pitchFamily="34" charset="0"/>
            </a:endParaRPr>
          </a:p>
        </p:txBody>
      </p:sp>
    </p:spTree>
    <p:extLst>
      <p:ext uri="{BB962C8B-B14F-4D97-AF65-F5344CB8AC3E}">
        <p14:creationId xmlns:p14="http://schemas.microsoft.com/office/powerpoint/2010/main" xmlns="" val="8203434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Activités des contractants</a:t>
            </a:r>
            <a:endParaRPr lang="fr-FR" dirty="0"/>
          </a:p>
        </p:txBody>
      </p:sp>
      <p:sp>
        <p:nvSpPr>
          <p:cNvPr id="3" name="Espace réservé du texte 2"/>
          <p:cNvSpPr>
            <a:spLocks noGrp="1"/>
          </p:cNvSpPr>
          <p:nvPr>
            <p:ph type="body" sz="quarter" idx="12"/>
          </p:nvPr>
        </p:nvSpPr>
        <p:spPr>
          <a:xfrm>
            <a:off x="457200" y="908720"/>
            <a:ext cx="8218800" cy="5400600"/>
          </a:xfrm>
        </p:spPr>
        <p:txBody>
          <a:bodyPr/>
          <a:lstStyle/>
          <a:p>
            <a:pPr marL="0" indent="0">
              <a:buNone/>
            </a:pPr>
            <a:r>
              <a:rPr lang="fr-FR" sz="1800" dirty="0" smtClean="0"/>
              <a:t>Total fait appel à des contractants en vue de réaliser des </a:t>
            </a:r>
            <a:r>
              <a:rPr lang="fr-FR" sz="1800" b="1" dirty="0" smtClean="0"/>
              <a:t>activités</a:t>
            </a:r>
            <a:r>
              <a:rPr lang="fr-FR" sz="1800" dirty="0" smtClean="0"/>
              <a:t> qui ne sont </a:t>
            </a:r>
            <a:r>
              <a:rPr lang="fr-FR" sz="1800" b="1" dirty="0" smtClean="0"/>
              <a:t>pas le cœur de Métier Total</a:t>
            </a:r>
            <a:r>
              <a:rPr lang="fr-FR" sz="1800" dirty="0" smtClean="0"/>
              <a:t>:</a:t>
            </a:r>
          </a:p>
          <a:p>
            <a:pPr marL="0" indent="0">
              <a:buNone/>
            </a:pPr>
            <a:r>
              <a:rPr lang="fr-FR" sz="1800" i="1" dirty="0">
                <a:solidFill>
                  <a:srgbClr val="C00000"/>
                </a:solidFill>
              </a:rPr>
              <a:t>E</a:t>
            </a:r>
            <a:r>
              <a:rPr lang="fr-FR" sz="1800" i="1" dirty="0" smtClean="0">
                <a:solidFill>
                  <a:srgbClr val="C00000"/>
                </a:solidFill>
              </a:rPr>
              <a:t>xemples de contractants typiques pris dans les 3 branches :</a:t>
            </a:r>
          </a:p>
          <a:p>
            <a:r>
              <a:rPr lang="fr-FR" sz="1800" dirty="0" smtClean="0"/>
              <a:t>Catering</a:t>
            </a:r>
            <a:endParaRPr lang="fr-FR" sz="1800" dirty="0"/>
          </a:p>
          <a:p>
            <a:r>
              <a:rPr lang="fr-FR" sz="1800" dirty="0" smtClean="0"/>
              <a:t>Maintenance</a:t>
            </a:r>
          </a:p>
          <a:p>
            <a:r>
              <a:rPr lang="fr-FR" sz="1800" dirty="0" smtClean="0"/>
              <a:t>Construction</a:t>
            </a:r>
          </a:p>
          <a:p>
            <a:pPr marL="0" indent="0">
              <a:spcBef>
                <a:spcPts val="900"/>
              </a:spcBef>
              <a:buNone/>
            </a:pPr>
            <a:r>
              <a:rPr lang="fr-FR" sz="1800" dirty="0" smtClean="0"/>
              <a:t>Proportion d’heures travaillées (OGP) :</a:t>
            </a:r>
            <a:endParaRPr lang="fr-FR" sz="1800" dirty="0"/>
          </a:p>
        </p:txBody>
      </p:sp>
      <p:sp>
        <p:nvSpPr>
          <p:cNvPr id="4" name="Espace réservé du numéro de diapositive 3"/>
          <p:cNvSpPr>
            <a:spLocks noGrp="1"/>
          </p:cNvSpPr>
          <p:nvPr>
            <p:ph type="sldNum" sz="quarter" idx="4294967295"/>
          </p:nvPr>
        </p:nvSpPr>
        <p:spPr>
          <a:xfrm>
            <a:off x="6553200" y="6411913"/>
            <a:ext cx="725488" cy="365125"/>
          </a:xfrm>
          <a:prstGeom prst="rect">
            <a:avLst/>
          </a:prstGeom>
        </p:spPr>
        <p:txBody>
          <a:bodyPr/>
          <a:lstStyle/>
          <a:p>
            <a:fld id="{02164524-7C97-8945-A4B0-CAF166782E85}" type="slidenum">
              <a:rPr lang="fr-FR" altLang="fr-FR" smtClean="0"/>
              <a:pPr/>
              <a:t>3</a:t>
            </a:fld>
            <a:endParaRPr lang="fr-FR" altLang="fr-FR"/>
          </a:p>
        </p:txBody>
      </p:sp>
      <p:pic>
        <p:nvPicPr>
          <p:cNvPr id="8" name="Image 7"/>
          <p:cNvPicPr/>
          <p:nvPr/>
        </p:nvPicPr>
        <p:blipFill rotWithShape="1">
          <a:blip r:embed="rId2"/>
          <a:srcRect l="7691" t="28722" r="10770" b="11773"/>
          <a:stretch/>
        </p:blipFill>
        <p:spPr>
          <a:xfrm>
            <a:off x="2195736" y="3429000"/>
            <a:ext cx="5082952" cy="2855572"/>
          </a:xfrm>
          <a:prstGeom prst="rect">
            <a:avLst/>
          </a:prstGeom>
        </p:spPr>
      </p:pic>
      <p:sp>
        <p:nvSpPr>
          <p:cNvPr id="7" name="Espace réservé du pied de page 4"/>
          <p:cNvSpPr>
            <a:spLocks noGrp="1"/>
          </p:cNvSpPr>
          <p:nvPr>
            <p:ph type="ftr" sz="quarter" idx="4294967295"/>
          </p:nvPr>
        </p:nvSpPr>
        <p:spPr>
          <a:xfrm>
            <a:off x="457200" y="6411913"/>
            <a:ext cx="5562600" cy="365125"/>
          </a:xfrm>
          <a:prstGeom prst="rect">
            <a:avLst/>
          </a:prstGeom>
        </p:spPr>
        <p:txBody>
          <a:bodyPr/>
          <a:lstStyle/>
          <a:p>
            <a:pPr>
              <a:defRPr/>
            </a:pPr>
            <a:r>
              <a:rPr lang="fr-FR" altLang="fr-FR" sz="900" dirty="0" smtClean="0"/>
              <a:t>Kit intégration H3SE - TCG 4.3 – Relations contractants – Exemplarité – V2</a:t>
            </a:r>
            <a:endParaRPr lang="fr-FR" altLang="fr-FR" sz="900" dirty="0"/>
          </a:p>
        </p:txBody>
      </p:sp>
    </p:spTree>
    <p:extLst>
      <p:ext uri="{BB962C8B-B14F-4D97-AF65-F5344CB8AC3E}">
        <p14:creationId xmlns:p14="http://schemas.microsoft.com/office/powerpoint/2010/main" xmlns="" val="8415948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Construction d’une école</a:t>
            </a:r>
            <a:endParaRPr lang="fr-FR" dirty="0"/>
          </a:p>
        </p:txBody>
      </p:sp>
      <p:sp>
        <p:nvSpPr>
          <p:cNvPr id="3" name="Espace réservé du texte 2"/>
          <p:cNvSpPr>
            <a:spLocks noGrp="1"/>
          </p:cNvSpPr>
          <p:nvPr>
            <p:ph type="body" sz="quarter" idx="12"/>
          </p:nvPr>
        </p:nvSpPr>
        <p:spPr/>
        <p:txBody>
          <a:bodyPr/>
          <a:lstStyle/>
          <a:p>
            <a:pPr marL="0" indent="0">
              <a:buNone/>
            </a:pPr>
            <a:endParaRPr lang="fr-FR" b="1" dirty="0" smtClean="0"/>
          </a:p>
          <a:p>
            <a:pPr marL="0" indent="0">
              <a:buNone/>
            </a:pPr>
            <a:r>
              <a:rPr lang="fr-FR" b="1" dirty="0" smtClean="0"/>
              <a:t>Intervenants:</a:t>
            </a:r>
          </a:p>
          <a:p>
            <a:pPr marL="0" indent="0">
              <a:buNone/>
            </a:pPr>
            <a:endParaRPr lang="fr-FR" b="1" dirty="0" smtClean="0"/>
          </a:p>
          <a:p>
            <a:r>
              <a:rPr lang="fr-FR" dirty="0" smtClean="0"/>
              <a:t>Coordinateur de chantier (Emile)</a:t>
            </a:r>
          </a:p>
          <a:p>
            <a:endParaRPr lang="fr-FR" dirty="0"/>
          </a:p>
          <a:p>
            <a:r>
              <a:rPr lang="fr-FR" dirty="0" smtClean="0"/>
              <a:t>Grande entreprise du bâtiment pour le gros œuvre</a:t>
            </a:r>
          </a:p>
          <a:p>
            <a:endParaRPr lang="fr-FR" dirty="0"/>
          </a:p>
          <a:p>
            <a:r>
              <a:rPr lang="fr-FR" dirty="0" smtClean="0"/>
              <a:t>Artisan local pour la réalisation des menuiseries</a:t>
            </a:r>
          </a:p>
          <a:p>
            <a:endParaRPr lang="fr-FR" dirty="0"/>
          </a:p>
          <a:p>
            <a:pPr marL="0" indent="0" algn="ctr">
              <a:buNone/>
            </a:pPr>
            <a:r>
              <a:rPr lang="fr-FR" u="sng" dirty="0" smtClean="0"/>
              <a:t>Lister les actions H3SE de chacun</a:t>
            </a:r>
          </a:p>
          <a:p>
            <a:pPr marL="0" indent="0" algn="ctr">
              <a:buNone/>
            </a:pPr>
            <a:r>
              <a:rPr lang="fr-FR" u="sng" dirty="0" smtClean="0"/>
              <a:t>et leurs différences</a:t>
            </a:r>
            <a:endParaRPr lang="fr-FR" u="sng" dirty="0"/>
          </a:p>
        </p:txBody>
      </p:sp>
      <p:sp>
        <p:nvSpPr>
          <p:cNvPr id="4" name="Espace réservé du numéro de diapositive 3"/>
          <p:cNvSpPr>
            <a:spLocks noGrp="1"/>
          </p:cNvSpPr>
          <p:nvPr>
            <p:ph type="sldNum" sz="quarter" idx="4294967295"/>
          </p:nvPr>
        </p:nvSpPr>
        <p:spPr>
          <a:xfrm>
            <a:off x="6553200" y="6411913"/>
            <a:ext cx="725488" cy="365125"/>
          </a:xfrm>
          <a:prstGeom prst="rect">
            <a:avLst/>
          </a:prstGeom>
        </p:spPr>
        <p:txBody>
          <a:bodyPr/>
          <a:lstStyle/>
          <a:p>
            <a:fld id="{02164524-7C97-8945-A4B0-CAF166782E85}" type="slidenum">
              <a:rPr lang="fr-FR" altLang="fr-FR" smtClean="0"/>
              <a:pPr/>
              <a:t>4</a:t>
            </a:fld>
            <a:endParaRPr lang="fr-FR" altLang="fr-FR"/>
          </a:p>
        </p:txBody>
      </p:sp>
      <p:sp>
        <p:nvSpPr>
          <p:cNvPr id="6" name="Espace réservé du pied de page 4"/>
          <p:cNvSpPr>
            <a:spLocks noGrp="1"/>
          </p:cNvSpPr>
          <p:nvPr>
            <p:ph type="ftr" sz="quarter" idx="4294967295"/>
          </p:nvPr>
        </p:nvSpPr>
        <p:spPr>
          <a:xfrm>
            <a:off x="457200" y="6411913"/>
            <a:ext cx="5562600" cy="365125"/>
          </a:xfrm>
          <a:prstGeom prst="rect">
            <a:avLst/>
          </a:prstGeom>
        </p:spPr>
        <p:txBody>
          <a:bodyPr/>
          <a:lstStyle/>
          <a:p>
            <a:pPr>
              <a:defRPr/>
            </a:pPr>
            <a:r>
              <a:rPr lang="fr-FR" altLang="fr-FR" sz="900" dirty="0" smtClean="0"/>
              <a:t>Kit intégration H3SE - TCG 4.3 – Relations contractants – Exemplarité – V2</a:t>
            </a:r>
            <a:endParaRPr lang="fr-FR" altLang="fr-FR" sz="900" dirty="0"/>
          </a:p>
        </p:txBody>
      </p:sp>
    </p:spTree>
    <p:extLst>
      <p:ext uri="{BB962C8B-B14F-4D97-AF65-F5344CB8AC3E}">
        <p14:creationId xmlns:p14="http://schemas.microsoft.com/office/powerpoint/2010/main" xmlns="" val="9549423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Enjeux pour les contractants</a:t>
            </a:r>
            <a:endParaRPr lang="fr-FR" dirty="0"/>
          </a:p>
        </p:txBody>
      </p:sp>
      <p:sp>
        <p:nvSpPr>
          <p:cNvPr id="3" name="Espace réservé du texte 2"/>
          <p:cNvSpPr>
            <a:spLocks noGrp="1"/>
          </p:cNvSpPr>
          <p:nvPr>
            <p:ph type="body" sz="quarter" idx="12"/>
          </p:nvPr>
        </p:nvSpPr>
        <p:spPr>
          <a:xfrm>
            <a:off x="457200" y="908720"/>
            <a:ext cx="8218800" cy="5040311"/>
          </a:xfrm>
        </p:spPr>
        <p:txBody>
          <a:bodyPr>
            <a:normAutofit lnSpcReduction="10000"/>
          </a:bodyPr>
          <a:lstStyle/>
          <a:p>
            <a:pPr marL="0" indent="0" algn="just">
              <a:buNone/>
            </a:pPr>
            <a:r>
              <a:rPr lang="fr-FR" b="1" dirty="0" smtClean="0"/>
              <a:t>Taille des entreprises :</a:t>
            </a:r>
          </a:p>
          <a:p>
            <a:pPr algn="just"/>
            <a:r>
              <a:rPr lang="fr-FR" sz="1800" dirty="0"/>
              <a:t>Variant de petites PME locales à des groupes de taille égale ou supérieure à Total.</a:t>
            </a:r>
          </a:p>
          <a:p>
            <a:pPr marL="0" lvl="0" indent="0" algn="just">
              <a:buNone/>
            </a:pPr>
            <a:r>
              <a:rPr lang="fr-FR" b="1" dirty="0" smtClean="0"/>
              <a:t>Contextes différents :</a:t>
            </a:r>
            <a:endParaRPr lang="fr-FR" b="1" dirty="0"/>
          </a:p>
          <a:p>
            <a:pPr lvl="0" algn="just"/>
            <a:r>
              <a:rPr lang="fr-FR" sz="1800" dirty="0"/>
              <a:t>D’un site à l’autre, d’un secteur d’activité à l’autre, d’un pays à l’autre.</a:t>
            </a:r>
          </a:p>
          <a:p>
            <a:pPr marL="0" lvl="0" indent="0" algn="just">
              <a:buNone/>
            </a:pPr>
            <a:r>
              <a:rPr lang="fr-FR" b="1" dirty="0" smtClean="0"/>
              <a:t>Référentiels différents :</a:t>
            </a:r>
            <a:endParaRPr lang="fr-FR" b="1" dirty="0"/>
          </a:p>
          <a:p>
            <a:pPr algn="just"/>
            <a:r>
              <a:rPr lang="fr-FR" sz="1800" dirty="0" smtClean="0"/>
              <a:t>Plusieurs </a:t>
            </a:r>
            <a:r>
              <a:rPr lang="fr-FR" sz="1800" dirty="0"/>
              <a:t>clients, habitudes différentes.</a:t>
            </a:r>
          </a:p>
          <a:p>
            <a:pPr marL="0" lvl="0" indent="0" algn="just">
              <a:buNone/>
            </a:pPr>
            <a:r>
              <a:rPr lang="fr-FR" b="1" dirty="0" smtClean="0"/>
              <a:t>Enjeux contractants :</a:t>
            </a:r>
          </a:p>
          <a:p>
            <a:pPr algn="just"/>
            <a:r>
              <a:rPr lang="fr-FR" sz="1800" dirty="0"/>
              <a:t>Respect du travail prévu au contrat (délai), faire vivre financièrement leur entreprise, obtenir de nouveaux contrats avec Total, travailler avec d’autres clients en utilisant la référence </a:t>
            </a:r>
            <a:r>
              <a:rPr lang="fr-FR" sz="1800" dirty="0" smtClean="0"/>
              <a:t>Total, emploi de personnel local (formation/compétences).</a:t>
            </a:r>
            <a:endParaRPr lang="fr-FR" sz="1800" dirty="0"/>
          </a:p>
          <a:p>
            <a:pPr marL="0" indent="0" algn="just">
              <a:buNone/>
            </a:pPr>
            <a:r>
              <a:rPr lang="fr-FR" b="1" dirty="0" smtClean="0"/>
              <a:t>Conséquences :</a:t>
            </a:r>
            <a:endParaRPr lang="fr-FR" b="1" dirty="0"/>
          </a:p>
          <a:p>
            <a:pPr algn="just"/>
            <a:r>
              <a:rPr lang="fr-FR" sz="1800" dirty="0" smtClean="0"/>
              <a:t>Tendance à l’impasse sur les aspects H3SE, difficultés à s’adapter/respecter les règles/pratiques de Total</a:t>
            </a:r>
            <a:r>
              <a:rPr lang="is-IS" sz="1800" dirty="0" smtClean="0"/>
              <a:t>…</a:t>
            </a:r>
            <a:endParaRPr lang="fr-FR" sz="1800" dirty="0"/>
          </a:p>
        </p:txBody>
      </p:sp>
      <p:sp>
        <p:nvSpPr>
          <p:cNvPr id="4" name="Espace réservé du numéro de diapositive 3"/>
          <p:cNvSpPr>
            <a:spLocks noGrp="1"/>
          </p:cNvSpPr>
          <p:nvPr>
            <p:ph type="sldNum" sz="quarter" idx="4294967295"/>
          </p:nvPr>
        </p:nvSpPr>
        <p:spPr>
          <a:xfrm>
            <a:off x="6553200" y="6411913"/>
            <a:ext cx="725488" cy="365125"/>
          </a:xfrm>
          <a:prstGeom prst="rect">
            <a:avLst/>
          </a:prstGeom>
        </p:spPr>
        <p:txBody>
          <a:bodyPr/>
          <a:lstStyle/>
          <a:p>
            <a:fld id="{02164524-7C97-8945-A4B0-CAF166782E85}" type="slidenum">
              <a:rPr lang="fr-FR" altLang="fr-FR" smtClean="0"/>
              <a:pPr/>
              <a:t>5</a:t>
            </a:fld>
            <a:endParaRPr lang="fr-FR" altLang="fr-FR"/>
          </a:p>
        </p:txBody>
      </p:sp>
      <p:sp>
        <p:nvSpPr>
          <p:cNvPr id="7" name="Espace réservé du pied de page 4"/>
          <p:cNvSpPr>
            <a:spLocks noGrp="1"/>
          </p:cNvSpPr>
          <p:nvPr>
            <p:ph type="ftr" sz="quarter" idx="4294967295"/>
          </p:nvPr>
        </p:nvSpPr>
        <p:spPr>
          <a:xfrm>
            <a:off x="457200" y="6411913"/>
            <a:ext cx="5562600" cy="365125"/>
          </a:xfrm>
          <a:prstGeom prst="rect">
            <a:avLst/>
          </a:prstGeom>
        </p:spPr>
        <p:txBody>
          <a:bodyPr/>
          <a:lstStyle/>
          <a:p>
            <a:pPr>
              <a:defRPr/>
            </a:pPr>
            <a:r>
              <a:rPr lang="fr-FR" altLang="fr-FR" sz="900" dirty="0" smtClean="0"/>
              <a:t>Kit intégration H3SE - TCG 4.3 – Relations contractants – Exemplarité – V2</a:t>
            </a:r>
            <a:endParaRPr lang="fr-FR" altLang="fr-FR" sz="900" dirty="0"/>
          </a:p>
        </p:txBody>
      </p:sp>
    </p:spTree>
    <p:extLst>
      <p:ext uri="{BB962C8B-B14F-4D97-AF65-F5344CB8AC3E}">
        <p14:creationId xmlns:p14="http://schemas.microsoft.com/office/powerpoint/2010/main" xmlns="" val="354912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Enjeux pour total</a:t>
            </a:r>
            <a:endParaRPr lang="fr-FR" dirty="0"/>
          </a:p>
        </p:txBody>
      </p:sp>
      <p:sp>
        <p:nvSpPr>
          <p:cNvPr id="3" name="Espace réservé du texte 2"/>
          <p:cNvSpPr>
            <a:spLocks noGrp="1"/>
          </p:cNvSpPr>
          <p:nvPr>
            <p:ph type="body" sz="quarter" idx="12"/>
          </p:nvPr>
        </p:nvSpPr>
        <p:spPr>
          <a:xfrm>
            <a:off x="457200" y="908720"/>
            <a:ext cx="8218800" cy="5040311"/>
          </a:xfrm>
        </p:spPr>
        <p:txBody>
          <a:bodyPr/>
          <a:lstStyle/>
          <a:p>
            <a:pPr marL="0" lvl="0" indent="0" algn="just">
              <a:buNone/>
            </a:pPr>
            <a:endParaRPr lang="fr-FR" b="1" dirty="0"/>
          </a:p>
          <a:p>
            <a:pPr algn="just"/>
            <a:r>
              <a:rPr lang="fr-FR" dirty="0" smtClean="0"/>
              <a:t>Vision moyen/long </a:t>
            </a:r>
            <a:r>
              <a:rPr lang="fr-FR" dirty="0"/>
              <a:t>terme </a:t>
            </a:r>
            <a:r>
              <a:rPr lang="fr-FR" dirty="0" smtClean="0"/>
              <a:t>vis-à-vis des parties prenantes et compétiteurs (pays hôtes, actionnaires, collaborateurs, partenaires,</a:t>
            </a:r>
            <a:r>
              <a:rPr lang="is-IS" dirty="0" smtClean="0"/>
              <a:t>…</a:t>
            </a:r>
            <a:r>
              <a:rPr lang="fr-FR" dirty="0" smtClean="0"/>
              <a:t>):</a:t>
            </a:r>
          </a:p>
          <a:p>
            <a:pPr lvl="1" algn="just"/>
            <a:r>
              <a:rPr lang="fr-FR" dirty="0" smtClean="0"/>
              <a:t>Réputation</a:t>
            </a:r>
          </a:p>
          <a:p>
            <a:pPr lvl="1" algn="just"/>
            <a:r>
              <a:rPr lang="fr-FR" dirty="0" smtClean="0"/>
              <a:t>Image</a:t>
            </a:r>
          </a:p>
          <a:p>
            <a:pPr lvl="1" algn="just"/>
            <a:r>
              <a:rPr lang="fr-FR" dirty="0" smtClean="0"/>
              <a:t>Acceptabilité</a:t>
            </a:r>
          </a:p>
          <a:p>
            <a:pPr algn="just"/>
            <a:endParaRPr lang="fr-FR" dirty="0" smtClean="0"/>
          </a:p>
          <a:p>
            <a:pPr algn="just"/>
            <a:r>
              <a:rPr lang="fr-FR" dirty="0" smtClean="0"/>
              <a:t>Performance H3SE du groupe</a:t>
            </a:r>
          </a:p>
          <a:p>
            <a:pPr algn="just"/>
            <a:endParaRPr lang="fr-FR" dirty="0" smtClean="0"/>
          </a:p>
          <a:p>
            <a:pPr algn="just"/>
            <a:r>
              <a:rPr lang="fr-FR" dirty="0" smtClean="0"/>
              <a:t>Sécurité </a:t>
            </a:r>
            <a:r>
              <a:rPr lang="fr-FR" dirty="0"/>
              <a:t>des </a:t>
            </a:r>
            <a:r>
              <a:rPr lang="fr-FR" dirty="0" smtClean="0"/>
              <a:t>opérations (risques majeurs)</a:t>
            </a:r>
            <a:endParaRPr lang="fr-FR" dirty="0"/>
          </a:p>
        </p:txBody>
      </p:sp>
      <p:sp>
        <p:nvSpPr>
          <p:cNvPr id="4" name="Espace réservé du numéro de diapositive 3"/>
          <p:cNvSpPr>
            <a:spLocks noGrp="1"/>
          </p:cNvSpPr>
          <p:nvPr>
            <p:ph type="sldNum" sz="quarter" idx="4294967295"/>
          </p:nvPr>
        </p:nvSpPr>
        <p:spPr>
          <a:xfrm>
            <a:off x="6553200" y="6411913"/>
            <a:ext cx="725488" cy="365125"/>
          </a:xfrm>
          <a:prstGeom prst="rect">
            <a:avLst/>
          </a:prstGeom>
        </p:spPr>
        <p:txBody>
          <a:bodyPr/>
          <a:lstStyle/>
          <a:p>
            <a:fld id="{02164524-7C97-8945-A4B0-CAF166782E85}" type="slidenum">
              <a:rPr lang="fr-FR" altLang="fr-FR" smtClean="0"/>
              <a:pPr/>
              <a:t>6</a:t>
            </a:fld>
            <a:endParaRPr lang="fr-FR" altLang="fr-FR"/>
          </a:p>
        </p:txBody>
      </p:sp>
      <p:sp>
        <p:nvSpPr>
          <p:cNvPr id="6" name="Espace réservé du pied de page 4"/>
          <p:cNvSpPr>
            <a:spLocks noGrp="1"/>
          </p:cNvSpPr>
          <p:nvPr>
            <p:ph type="ftr" sz="quarter" idx="4294967295"/>
          </p:nvPr>
        </p:nvSpPr>
        <p:spPr>
          <a:xfrm>
            <a:off x="457200" y="6411913"/>
            <a:ext cx="5562600" cy="365125"/>
          </a:xfrm>
          <a:prstGeom prst="rect">
            <a:avLst/>
          </a:prstGeom>
        </p:spPr>
        <p:txBody>
          <a:bodyPr/>
          <a:lstStyle/>
          <a:p>
            <a:pPr>
              <a:defRPr/>
            </a:pPr>
            <a:r>
              <a:rPr lang="fr-FR" altLang="fr-FR" sz="900" dirty="0" smtClean="0"/>
              <a:t>Kit intégration H3SE - TCG 4.3 – Relations contractants – Exemplarité – V2</a:t>
            </a:r>
            <a:endParaRPr lang="fr-FR" altLang="fr-FR" sz="900" dirty="0"/>
          </a:p>
        </p:txBody>
      </p:sp>
    </p:spTree>
    <p:extLst>
      <p:ext uri="{BB962C8B-B14F-4D97-AF65-F5344CB8AC3E}">
        <p14:creationId xmlns:p14="http://schemas.microsoft.com/office/powerpoint/2010/main" xmlns="" val="3408951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Enjeux communs</a:t>
            </a:r>
            <a:endParaRPr lang="fr-FR" dirty="0"/>
          </a:p>
        </p:txBody>
      </p:sp>
      <p:sp>
        <p:nvSpPr>
          <p:cNvPr id="3" name="Espace réservé du texte 2"/>
          <p:cNvSpPr>
            <a:spLocks noGrp="1"/>
          </p:cNvSpPr>
          <p:nvPr>
            <p:ph type="body" sz="quarter" idx="12"/>
          </p:nvPr>
        </p:nvSpPr>
        <p:spPr/>
        <p:txBody>
          <a:bodyPr/>
          <a:lstStyle/>
          <a:p>
            <a:pPr marL="0" indent="0">
              <a:buNone/>
            </a:pPr>
            <a:r>
              <a:rPr lang="fr-FR" b="1" dirty="0" smtClean="0"/>
              <a:t>La connaissance mutuelle des enjeux de chacun doit permettre de converger vers les objectifs suivants :</a:t>
            </a:r>
          </a:p>
          <a:p>
            <a:endParaRPr lang="fr-FR" dirty="0" smtClean="0"/>
          </a:p>
          <a:p>
            <a:r>
              <a:rPr lang="fr-FR" dirty="0" smtClean="0"/>
              <a:t>Pas d’accident</a:t>
            </a:r>
          </a:p>
          <a:p>
            <a:r>
              <a:rPr lang="fr-FR" dirty="0" smtClean="0"/>
              <a:t>Réaliser les travaux tels que définis au contrat</a:t>
            </a:r>
          </a:p>
          <a:p>
            <a:pPr lvl="1"/>
            <a:r>
              <a:rPr lang="fr-FR" dirty="0" smtClean="0"/>
              <a:t>Coût</a:t>
            </a:r>
          </a:p>
          <a:p>
            <a:pPr lvl="1"/>
            <a:r>
              <a:rPr lang="fr-FR" dirty="0" smtClean="0"/>
              <a:t>Qualité</a:t>
            </a:r>
          </a:p>
          <a:p>
            <a:pPr lvl="1"/>
            <a:r>
              <a:rPr lang="fr-FR" dirty="0" smtClean="0"/>
              <a:t>Délai</a:t>
            </a:r>
          </a:p>
          <a:p>
            <a:r>
              <a:rPr lang="fr-FR" dirty="0" smtClean="0"/>
              <a:t>Echanger des bonnes pratiques</a:t>
            </a:r>
          </a:p>
          <a:p>
            <a:r>
              <a:rPr lang="is-IS" dirty="0" smtClean="0"/>
              <a:t>…</a:t>
            </a:r>
            <a:endParaRPr lang="fr-FR" dirty="0"/>
          </a:p>
          <a:p>
            <a:pPr marL="0" indent="0">
              <a:buNone/>
            </a:pPr>
            <a:endParaRPr lang="fr-FR" dirty="0" smtClean="0"/>
          </a:p>
          <a:p>
            <a:pPr marL="0" indent="0" algn="ctr">
              <a:buNone/>
            </a:pPr>
            <a:r>
              <a:rPr lang="fr-FR" dirty="0" smtClean="0"/>
              <a:t> </a:t>
            </a:r>
            <a:endParaRPr lang="fr-FR" dirty="0"/>
          </a:p>
        </p:txBody>
      </p:sp>
      <p:sp>
        <p:nvSpPr>
          <p:cNvPr id="4" name="Espace réservé du numéro de diapositive 3"/>
          <p:cNvSpPr>
            <a:spLocks noGrp="1"/>
          </p:cNvSpPr>
          <p:nvPr>
            <p:ph type="sldNum" sz="quarter" idx="4294967295"/>
          </p:nvPr>
        </p:nvSpPr>
        <p:spPr>
          <a:xfrm>
            <a:off x="6553200" y="6411913"/>
            <a:ext cx="725488" cy="365125"/>
          </a:xfrm>
          <a:prstGeom prst="rect">
            <a:avLst/>
          </a:prstGeom>
        </p:spPr>
        <p:txBody>
          <a:bodyPr/>
          <a:lstStyle/>
          <a:p>
            <a:fld id="{02164524-7C97-8945-A4B0-CAF166782E85}" type="slidenum">
              <a:rPr lang="fr-FR" altLang="fr-FR" smtClean="0"/>
              <a:pPr/>
              <a:t>7</a:t>
            </a:fld>
            <a:endParaRPr lang="fr-FR" altLang="fr-FR"/>
          </a:p>
        </p:txBody>
      </p:sp>
      <p:sp>
        <p:nvSpPr>
          <p:cNvPr id="6" name="Rectangle 8"/>
          <p:cNvSpPr>
            <a:spLocks noChangeArrowheads="1"/>
          </p:cNvSpPr>
          <p:nvPr/>
        </p:nvSpPr>
        <p:spPr bwMode="auto">
          <a:xfrm>
            <a:off x="1434096" y="5085184"/>
            <a:ext cx="6264696" cy="861774"/>
          </a:xfrm>
          <a:prstGeom prst="rect">
            <a:avLst/>
          </a:prstGeom>
          <a:solidFill>
            <a:schemeClr val="bg1"/>
          </a:solidFill>
          <a:ln w="19050">
            <a:solidFill>
              <a:srgbClr val="BD2B0B"/>
            </a:solidFill>
            <a:miter lim="800000"/>
            <a:headEnd/>
            <a:tailEnd/>
          </a:ln>
        </p:spPr>
        <p:txBody>
          <a:bodyPr wrap="square" lIns="0" tIns="0" rIns="252000" bIns="0" anchor="t">
            <a:spAutoFit/>
          </a:bodyPr>
          <a:lstStyle/>
          <a:p>
            <a:pPr algn="ctr" eaLnBrk="1" hangingPunct="1">
              <a:spcBef>
                <a:spcPts val="0"/>
              </a:spcBef>
              <a:spcAft>
                <a:spcPts val="0"/>
              </a:spcAft>
              <a:buFont typeface="Lucida Grande"/>
              <a:buNone/>
            </a:pPr>
            <a:endParaRPr lang="fr-FR" altLang="fr-FR" sz="800" b="1" dirty="0" smtClean="0">
              <a:solidFill>
                <a:srgbClr val="A90025"/>
              </a:solidFill>
            </a:endParaRPr>
          </a:p>
          <a:p>
            <a:pPr marL="0" indent="0" algn="ctr">
              <a:buNone/>
            </a:pPr>
            <a:r>
              <a:rPr lang="fr-FR" sz="2000" b="1" dirty="0" smtClean="0">
                <a:solidFill>
                  <a:srgbClr val="A90025"/>
                </a:solidFill>
              </a:rPr>
              <a:t>Nécessité d’une relation de </a:t>
            </a:r>
            <a:r>
              <a:rPr lang="fr-FR" sz="2000" b="1" dirty="0">
                <a:solidFill>
                  <a:srgbClr val="A90025"/>
                </a:solidFill>
              </a:rPr>
              <a:t>partenariat </a:t>
            </a:r>
            <a:r>
              <a:rPr lang="fr-FR" sz="2000" b="1" dirty="0" smtClean="0">
                <a:solidFill>
                  <a:srgbClr val="A90025"/>
                </a:solidFill>
              </a:rPr>
              <a:t>:</a:t>
            </a:r>
            <a:endParaRPr lang="fr-FR" sz="2000" b="1" dirty="0">
              <a:solidFill>
                <a:srgbClr val="A90025"/>
              </a:solidFill>
            </a:endParaRPr>
          </a:p>
          <a:p>
            <a:pPr marL="0" indent="0" algn="ctr">
              <a:buNone/>
            </a:pPr>
            <a:r>
              <a:rPr lang="fr-FR" sz="2000" b="1" u="sng" dirty="0">
                <a:solidFill>
                  <a:srgbClr val="A90025"/>
                </a:solidFill>
              </a:rPr>
              <a:t>chacun dépend de l’autre</a:t>
            </a:r>
            <a:r>
              <a:rPr lang="fr-FR" sz="2000" b="1" u="sng" dirty="0" smtClean="0">
                <a:solidFill>
                  <a:srgbClr val="A90025"/>
                </a:solidFill>
              </a:rPr>
              <a:t>.</a:t>
            </a:r>
          </a:p>
          <a:p>
            <a:pPr marL="0" indent="0" algn="ctr">
              <a:buNone/>
            </a:pPr>
            <a:endParaRPr lang="fr-FR" altLang="fr-FR" sz="800" b="1" dirty="0">
              <a:solidFill>
                <a:srgbClr val="A90025"/>
              </a:solidFill>
            </a:endParaRPr>
          </a:p>
        </p:txBody>
      </p:sp>
      <p:sp>
        <p:nvSpPr>
          <p:cNvPr id="9" name="Espace réservé du pied de page 4"/>
          <p:cNvSpPr>
            <a:spLocks noGrp="1"/>
          </p:cNvSpPr>
          <p:nvPr>
            <p:ph type="ftr" sz="quarter" idx="4294967295"/>
          </p:nvPr>
        </p:nvSpPr>
        <p:spPr>
          <a:xfrm>
            <a:off x="593576" y="6309320"/>
            <a:ext cx="5562600" cy="365125"/>
          </a:xfrm>
          <a:prstGeom prst="rect">
            <a:avLst/>
          </a:prstGeom>
        </p:spPr>
        <p:txBody>
          <a:bodyPr/>
          <a:lstStyle/>
          <a:p>
            <a:pPr>
              <a:defRPr/>
            </a:pPr>
            <a:r>
              <a:rPr lang="fr-FR" altLang="fr-FR" sz="900" dirty="0" smtClean="0"/>
              <a:t>Kit intégration H3SE - TCG 4.3 – Relations contractants – Exemplarité – V2</a:t>
            </a:r>
            <a:endParaRPr lang="fr-FR" altLang="fr-FR" sz="900" dirty="0"/>
          </a:p>
        </p:txBody>
      </p:sp>
    </p:spTree>
    <p:extLst>
      <p:ext uri="{BB962C8B-B14F-4D97-AF65-F5344CB8AC3E}">
        <p14:creationId xmlns:p14="http://schemas.microsoft.com/office/powerpoint/2010/main" xmlns="" val="6207756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Engagement de total envers les contractants</a:t>
            </a:r>
            <a:endParaRPr lang="fr-FR" dirty="0"/>
          </a:p>
        </p:txBody>
      </p:sp>
      <p:sp>
        <p:nvSpPr>
          <p:cNvPr id="3" name="Espace réservé du texte 2"/>
          <p:cNvSpPr>
            <a:spLocks noGrp="1"/>
          </p:cNvSpPr>
          <p:nvPr>
            <p:ph type="body" sz="quarter" idx="12"/>
          </p:nvPr>
        </p:nvSpPr>
        <p:spPr>
          <a:xfrm>
            <a:off x="457200" y="946636"/>
            <a:ext cx="8218800" cy="5362684"/>
          </a:xfrm>
        </p:spPr>
        <p:txBody>
          <a:bodyPr/>
          <a:lstStyle/>
          <a:p>
            <a:pPr algn="just"/>
            <a:r>
              <a:rPr lang="fr-FR" b="1" dirty="0" smtClean="0"/>
              <a:t>Charte</a:t>
            </a:r>
          </a:p>
          <a:p>
            <a:pPr marL="0" indent="0" algn="just">
              <a:buNone/>
            </a:pPr>
            <a:r>
              <a:rPr lang="fr-FR" sz="1800" dirty="0" smtClean="0"/>
              <a:t>« Total privilégie, dans le choix de ses partenaires industriels et commerciaux, leur capacité́ à appliquer une politique en matière de sécurité, de sûreté, de santé, d’environnement, de qualité et de sociétal équivalente à la sienne ». </a:t>
            </a:r>
          </a:p>
          <a:p>
            <a:pPr algn="just"/>
            <a:endParaRPr lang="fr-FR" dirty="0" smtClean="0"/>
          </a:p>
          <a:p>
            <a:pPr algn="just"/>
            <a:r>
              <a:rPr lang="fr-FR" b="1" dirty="0" smtClean="0"/>
              <a:t>Principe MAESTRO 5</a:t>
            </a:r>
            <a:r>
              <a:rPr lang="fr-FR" b="1" dirty="0" smtClean="0">
                <a:sym typeface="Wingdings"/>
              </a:rPr>
              <a:t> (</a:t>
            </a:r>
            <a:r>
              <a:rPr lang="fr-FR" b="1" i="1" dirty="0" smtClean="0">
                <a:solidFill>
                  <a:srgbClr val="C00000"/>
                </a:solidFill>
                <a:sym typeface="Wingdings"/>
              </a:rPr>
              <a:t>Fournisseurs de biens et services</a:t>
            </a:r>
            <a:r>
              <a:rPr lang="fr-FR" b="1" dirty="0" smtClean="0">
                <a:sym typeface="Wingdings"/>
              </a:rPr>
              <a:t>)</a:t>
            </a:r>
          </a:p>
          <a:p>
            <a:pPr lvl="1" algn="just"/>
            <a:r>
              <a:rPr lang="fr-FR" dirty="0" smtClean="0"/>
              <a:t>« Les fournisseurs de biens et services sont évalués et sélectionnés en prenant en compte leur performance HSE, leur aptitude à se conformer à la politique HSE de l’entité et de leur capacité à maîtriser les risques inhérents aux activités faisant l’objet des contrats ». </a:t>
            </a:r>
          </a:p>
          <a:p>
            <a:pPr lvl="1" algn="just"/>
            <a:r>
              <a:rPr lang="fr-FR" dirty="0" smtClean="0"/>
              <a:t>« Les obligations et responsabilités sont clairement spécifiées dans les contrats et l’entité s’assure du respect de ces dispositions pendant la durée du contrat ». </a:t>
            </a:r>
          </a:p>
          <a:p>
            <a:pPr algn="just"/>
            <a:endParaRPr lang="fr-FR" b="1" dirty="0" smtClean="0"/>
          </a:p>
          <a:p>
            <a:pPr algn="just"/>
            <a:r>
              <a:rPr lang="fr-FR" b="1" dirty="0" smtClean="0"/>
              <a:t>Règles branche</a:t>
            </a:r>
          </a:p>
          <a:p>
            <a:pPr lvl="1" algn="just"/>
            <a:r>
              <a:rPr lang="fr-FR" dirty="0" smtClean="0"/>
              <a:t>Exemple : CR EP HSE 071 « Gestion HSE des entreprises sous contrat ».</a:t>
            </a:r>
          </a:p>
        </p:txBody>
      </p:sp>
      <p:sp>
        <p:nvSpPr>
          <p:cNvPr id="4" name="Espace réservé du numéro de diapositive 3"/>
          <p:cNvSpPr>
            <a:spLocks noGrp="1"/>
          </p:cNvSpPr>
          <p:nvPr>
            <p:ph type="sldNum" sz="quarter" idx="4294967295"/>
          </p:nvPr>
        </p:nvSpPr>
        <p:spPr>
          <a:xfrm>
            <a:off x="6553200" y="6411913"/>
            <a:ext cx="725488" cy="365125"/>
          </a:xfrm>
          <a:prstGeom prst="rect">
            <a:avLst/>
          </a:prstGeom>
        </p:spPr>
        <p:txBody>
          <a:bodyPr/>
          <a:lstStyle/>
          <a:p>
            <a:fld id="{02164524-7C97-8945-A4B0-CAF166782E85}" type="slidenum">
              <a:rPr lang="fr-FR" altLang="fr-FR" smtClean="0"/>
              <a:pPr/>
              <a:t>8</a:t>
            </a:fld>
            <a:endParaRPr lang="fr-FR" altLang="fr-FR"/>
          </a:p>
        </p:txBody>
      </p:sp>
      <p:sp>
        <p:nvSpPr>
          <p:cNvPr id="6" name="Espace réservé du pied de page 4"/>
          <p:cNvSpPr>
            <a:spLocks noGrp="1"/>
          </p:cNvSpPr>
          <p:nvPr>
            <p:ph type="ftr" sz="quarter" idx="4294967295"/>
          </p:nvPr>
        </p:nvSpPr>
        <p:spPr>
          <a:xfrm>
            <a:off x="457200" y="6411913"/>
            <a:ext cx="5562600" cy="365125"/>
          </a:xfrm>
          <a:prstGeom prst="rect">
            <a:avLst/>
          </a:prstGeom>
        </p:spPr>
        <p:txBody>
          <a:bodyPr/>
          <a:lstStyle/>
          <a:p>
            <a:pPr>
              <a:defRPr/>
            </a:pPr>
            <a:r>
              <a:rPr lang="fr-FR" altLang="fr-FR" sz="900" dirty="0" smtClean="0"/>
              <a:t>Kit intégration H3SE - TCG 4.3 – Relations contractants – Exemplarité – V2</a:t>
            </a:r>
            <a:endParaRPr lang="fr-FR" altLang="fr-FR" sz="900" dirty="0"/>
          </a:p>
        </p:txBody>
      </p:sp>
    </p:spTree>
    <p:extLst>
      <p:ext uri="{BB962C8B-B14F-4D97-AF65-F5344CB8AC3E}">
        <p14:creationId xmlns:p14="http://schemas.microsoft.com/office/powerpoint/2010/main" xmlns="" val="5666857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855853" y="1343563"/>
            <a:ext cx="7432294" cy="4894215"/>
          </a:xfrm>
          <a:prstGeom prst="rect">
            <a:avLst/>
          </a:prstGeom>
          <a:noFill/>
          <a:ln w="9525">
            <a:noFill/>
            <a:miter lim="800000"/>
            <a:headEnd/>
            <a:tailEnd/>
          </a:ln>
          <a:effectLst/>
        </p:spPr>
      </p:pic>
      <p:sp>
        <p:nvSpPr>
          <p:cNvPr id="2" name="Titre 1"/>
          <p:cNvSpPr>
            <a:spLocks noGrp="1"/>
          </p:cNvSpPr>
          <p:nvPr>
            <p:ph type="title"/>
          </p:nvPr>
        </p:nvSpPr>
        <p:spPr/>
        <p:txBody>
          <a:bodyPr/>
          <a:lstStyle/>
          <a:p>
            <a:r>
              <a:rPr lang="fr-FR" dirty="0" smtClean="0"/>
              <a:t>Performance H3SE total + contracteurs</a:t>
            </a:r>
            <a:endParaRPr lang="fr-FR" dirty="0"/>
          </a:p>
        </p:txBody>
      </p:sp>
      <p:sp>
        <p:nvSpPr>
          <p:cNvPr id="3" name="Espace réservé du texte 2"/>
          <p:cNvSpPr>
            <a:spLocks noGrp="1"/>
          </p:cNvSpPr>
          <p:nvPr>
            <p:ph type="body" sz="quarter" idx="12"/>
          </p:nvPr>
        </p:nvSpPr>
        <p:spPr>
          <a:xfrm>
            <a:off x="457200" y="867125"/>
            <a:ext cx="6951435" cy="377014"/>
          </a:xfrm>
        </p:spPr>
        <p:txBody>
          <a:bodyPr/>
          <a:lstStyle/>
          <a:p>
            <a:r>
              <a:rPr lang="fr-FR" sz="1800" dirty="0" smtClean="0"/>
              <a:t>Exemple pour l’E&amp;P :</a:t>
            </a:r>
            <a:endParaRPr lang="fr-FR" sz="1800" dirty="0"/>
          </a:p>
        </p:txBody>
      </p:sp>
      <p:sp>
        <p:nvSpPr>
          <p:cNvPr id="4" name="Espace réservé du numéro de diapositive 3"/>
          <p:cNvSpPr>
            <a:spLocks noGrp="1"/>
          </p:cNvSpPr>
          <p:nvPr>
            <p:ph type="sldNum" sz="quarter" idx="4294967295"/>
          </p:nvPr>
        </p:nvSpPr>
        <p:spPr>
          <a:xfrm>
            <a:off x="6553200" y="6411913"/>
            <a:ext cx="725488" cy="365125"/>
          </a:xfrm>
          <a:prstGeom prst="rect">
            <a:avLst/>
          </a:prstGeom>
        </p:spPr>
        <p:txBody>
          <a:bodyPr/>
          <a:lstStyle/>
          <a:p>
            <a:fld id="{02164524-7C97-8945-A4B0-CAF166782E85}" type="slidenum">
              <a:rPr lang="fr-FR" altLang="fr-FR" smtClean="0"/>
              <a:pPr/>
              <a:t>9</a:t>
            </a:fld>
            <a:endParaRPr lang="fr-FR" altLang="fr-FR"/>
          </a:p>
        </p:txBody>
      </p:sp>
      <p:grpSp>
        <p:nvGrpSpPr>
          <p:cNvPr id="5" name="Groupe 18"/>
          <p:cNvGrpSpPr/>
          <p:nvPr/>
        </p:nvGrpSpPr>
        <p:grpSpPr>
          <a:xfrm>
            <a:off x="251520" y="1660372"/>
            <a:ext cx="2126798" cy="486467"/>
            <a:chOff x="252028" y="2270132"/>
            <a:chExt cx="2126798" cy="486467"/>
          </a:xfrm>
        </p:grpSpPr>
        <p:sp>
          <p:nvSpPr>
            <p:cNvPr id="12" name="Rectangle 11"/>
            <p:cNvSpPr/>
            <p:nvPr/>
          </p:nvSpPr>
          <p:spPr>
            <a:xfrm>
              <a:off x="252028" y="2270132"/>
              <a:ext cx="2126798" cy="4864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00"/>
            </a:p>
          </p:txBody>
        </p:sp>
        <p:sp>
          <p:nvSpPr>
            <p:cNvPr id="13" name="Titre 1"/>
            <p:cNvSpPr txBox="1">
              <a:spLocks/>
            </p:cNvSpPr>
            <p:nvPr/>
          </p:nvSpPr>
          <p:spPr>
            <a:xfrm>
              <a:off x="252028" y="2270132"/>
              <a:ext cx="2126798" cy="443850"/>
            </a:xfrm>
            <a:prstGeom prst="rect">
              <a:avLst/>
            </a:prstGeom>
          </p:spPr>
          <p:txBody>
            <a:bodyPr vert="horz" lIns="91440" tIns="45720" rIns="91440" bIns="45720" rtlCol="0" anchor="t">
              <a:noAutofit/>
            </a:bodyPr>
            <a:lstStyle>
              <a:lvl1pPr algn="l" defTabSz="457200" rtl="0" eaLnBrk="0" fontAlgn="base" hangingPunct="0">
                <a:spcBef>
                  <a:spcPct val="0"/>
                </a:spcBef>
                <a:spcAft>
                  <a:spcPct val="0"/>
                </a:spcAft>
                <a:defRPr sz="2200" b="1" kern="1200" cap="all">
                  <a:solidFill>
                    <a:srgbClr val="A90025"/>
                  </a:solidFill>
                  <a:latin typeface="+mj-lt"/>
                  <a:ea typeface="Arial" charset="0"/>
                  <a:cs typeface="Arial"/>
                </a:defRPr>
              </a:lvl1pPr>
              <a:lvl2pPr algn="l" defTabSz="457200" rtl="0" eaLnBrk="0" fontAlgn="base" hangingPunct="0">
                <a:spcBef>
                  <a:spcPct val="0"/>
                </a:spcBef>
                <a:spcAft>
                  <a:spcPct val="0"/>
                </a:spcAft>
                <a:defRPr sz="2200" b="1">
                  <a:solidFill>
                    <a:srgbClr val="A90025"/>
                  </a:solidFill>
                  <a:latin typeface="Arial" charset="0"/>
                  <a:ea typeface="Arial" charset="0"/>
                  <a:cs typeface="Arial" charset="0"/>
                </a:defRPr>
              </a:lvl2pPr>
              <a:lvl3pPr algn="l" defTabSz="457200" rtl="0" eaLnBrk="0" fontAlgn="base" hangingPunct="0">
                <a:spcBef>
                  <a:spcPct val="0"/>
                </a:spcBef>
                <a:spcAft>
                  <a:spcPct val="0"/>
                </a:spcAft>
                <a:defRPr sz="2200" b="1">
                  <a:solidFill>
                    <a:srgbClr val="A90025"/>
                  </a:solidFill>
                  <a:latin typeface="Arial" charset="0"/>
                  <a:ea typeface="Arial" charset="0"/>
                  <a:cs typeface="Arial" charset="0"/>
                </a:defRPr>
              </a:lvl3pPr>
              <a:lvl4pPr algn="l" defTabSz="457200" rtl="0" eaLnBrk="0" fontAlgn="base" hangingPunct="0">
                <a:spcBef>
                  <a:spcPct val="0"/>
                </a:spcBef>
                <a:spcAft>
                  <a:spcPct val="0"/>
                </a:spcAft>
                <a:defRPr sz="2200" b="1">
                  <a:solidFill>
                    <a:srgbClr val="A90025"/>
                  </a:solidFill>
                  <a:latin typeface="Arial" charset="0"/>
                  <a:ea typeface="Arial" charset="0"/>
                  <a:cs typeface="Arial" charset="0"/>
                </a:defRPr>
              </a:lvl4pPr>
              <a:lvl5pPr algn="l" defTabSz="457200" rtl="0" eaLnBrk="0" fontAlgn="base" hangingPunct="0">
                <a:spcBef>
                  <a:spcPct val="0"/>
                </a:spcBef>
                <a:spcAft>
                  <a:spcPct val="0"/>
                </a:spcAft>
                <a:defRPr sz="2200" b="1">
                  <a:solidFill>
                    <a:srgbClr val="A90025"/>
                  </a:solidFill>
                  <a:latin typeface="Arial" charset="0"/>
                  <a:ea typeface="Arial" charset="0"/>
                  <a:cs typeface="Arial" charset="0"/>
                </a:defRPr>
              </a:lvl5pPr>
              <a:lvl6pPr marL="457200" algn="l" defTabSz="457200" rtl="0" fontAlgn="base">
                <a:spcBef>
                  <a:spcPct val="0"/>
                </a:spcBef>
                <a:spcAft>
                  <a:spcPct val="0"/>
                </a:spcAft>
                <a:defRPr sz="2200" b="1">
                  <a:solidFill>
                    <a:srgbClr val="A90025"/>
                  </a:solidFill>
                  <a:latin typeface="Arial" charset="0"/>
                  <a:ea typeface="Arial" charset="0"/>
                  <a:cs typeface="Arial" charset="0"/>
                </a:defRPr>
              </a:lvl6pPr>
              <a:lvl7pPr marL="914400" algn="l" defTabSz="457200" rtl="0" fontAlgn="base">
                <a:spcBef>
                  <a:spcPct val="0"/>
                </a:spcBef>
                <a:spcAft>
                  <a:spcPct val="0"/>
                </a:spcAft>
                <a:defRPr sz="2200" b="1">
                  <a:solidFill>
                    <a:srgbClr val="A90025"/>
                  </a:solidFill>
                  <a:latin typeface="Arial" charset="0"/>
                  <a:ea typeface="Arial" charset="0"/>
                  <a:cs typeface="Arial" charset="0"/>
                </a:defRPr>
              </a:lvl7pPr>
              <a:lvl8pPr marL="1371600" algn="l" defTabSz="457200" rtl="0" fontAlgn="base">
                <a:spcBef>
                  <a:spcPct val="0"/>
                </a:spcBef>
                <a:spcAft>
                  <a:spcPct val="0"/>
                </a:spcAft>
                <a:defRPr sz="2200" b="1">
                  <a:solidFill>
                    <a:srgbClr val="A90025"/>
                  </a:solidFill>
                  <a:latin typeface="Arial" charset="0"/>
                  <a:ea typeface="Arial" charset="0"/>
                  <a:cs typeface="Arial" charset="0"/>
                </a:defRPr>
              </a:lvl8pPr>
              <a:lvl9pPr marL="1828800" algn="l" defTabSz="457200" rtl="0" fontAlgn="base">
                <a:spcBef>
                  <a:spcPct val="0"/>
                </a:spcBef>
                <a:spcAft>
                  <a:spcPct val="0"/>
                </a:spcAft>
                <a:defRPr sz="2200" b="1">
                  <a:solidFill>
                    <a:srgbClr val="A90025"/>
                  </a:solidFill>
                  <a:latin typeface="Arial" charset="0"/>
                  <a:ea typeface="Arial" charset="0"/>
                  <a:cs typeface="Arial" charset="0"/>
                </a:defRPr>
              </a:lvl9pPr>
            </a:lstStyle>
            <a:p>
              <a:pPr algn="ctr" defTabSz="1001713">
                <a:buClr>
                  <a:srgbClr val="FA3805"/>
                </a:buClr>
              </a:pPr>
              <a:r>
                <a:rPr lang="fr-FR" sz="1200" dirty="0" smtClean="0">
                  <a:solidFill>
                    <a:schemeClr val="bg1"/>
                  </a:solidFill>
                </a:rPr>
                <a:t>Heures travaillées pour l’E&amp;P</a:t>
              </a:r>
              <a:endParaRPr lang="fr-FR" sz="1200" dirty="0">
                <a:solidFill>
                  <a:schemeClr val="bg1"/>
                </a:solidFill>
              </a:endParaRPr>
            </a:p>
          </p:txBody>
        </p:sp>
      </p:grpSp>
      <p:sp>
        <p:nvSpPr>
          <p:cNvPr id="16" name="Rectangle 15"/>
          <p:cNvSpPr/>
          <p:nvPr/>
        </p:nvSpPr>
        <p:spPr>
          <a:xfrm>
            <a:off x="457200" y="1340768"/>
            <a:ext cx="8545854" cy="3432092"/>
          </a:xfrm>
          <a:prstGeom prst="rect">
            <a:avLst/>
          </a:prstGeom>
          <a:no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Espace réservé du pied de page 4"/>
          <p:cNvSpPr>
            <a:spLocks noGrp="1"/>
          </p:cNvSpPr>
          <p:nvPr>
            <p:ph type="ftr" sz="quarter" idx="4294967295"/>
          </p:nvPr>
        </p:nvSpPr>
        <p:spPr>
          <a:xfrm>
            <a:off x="457200" y="6411913"/>
            <a:ext cx="5562600" cy="365125"/>
          </a:xfrm>
          <a:prstGeom prst="rect">
            <a:avLst/>
          </a:prstGeom>
        </p:spPr>
        <p:txBody>
          <a:bodyPr/>
          <a:lstStyle/>
          <a:p>
            <a:pPr>
              <a:defRPr/>
            </a:pPr>
            <a:r>
              <a:rPr lang="fr-FR" altLang="fr-FR" sz="900" dirty="0" smtClean="0"/>
              <a:t>Kit intégration H3SE - TCG 4.3 – Relations contractants – Exemplarité – V2</a:t>
            </a:r>
            <a:endParaRPr lang="fr-FR" altLang="fr-FR" sz="900" dirty="0"/>
          </a:p>
        </p:txBody>
      </p:sp>
    </p:spTree>
    <p:extLst>
      <p:ext uri="{BB962C8B-B14F-4D97-AF65-F5344CB8AC3E}">
        <p14:creationId xmlns:p14="http://schemas.microsoft.com/office/powerpoint/2010/main" xmlns="" val="155464602"/>
      </p:ext>
    </p:extLst>
  </p:cSld>
  <p:clrMapOvr>
    <a:masterClrMapping/>
  </p:clrMapOvr>
  <p:timing>
    <p:tnLst>
      <p:par>
        <p:cTn id="1" dur="indefinite" restart="never" nodeType="tmRoot"/>
      </p:par>
    </p:tnLst>
  </p:timing>
</p:sld>
</file>

<file path=ppt/theme/theme1.xml><?xml version="1.0" encoding="utf-8"?>
<a:theme xmlns:a="http://schemas.openxmlformats.org/drawingml/2006/main" name="TOTAL-FR-modele rouge fonce">
  <a:themeElements>
    <a:clrScheme name="TOTAL CORPO">
      <a:dk1>
        <a:sysClr val="windowText" lastClr="000000"/>
      </a:dk1>
      <a:lt1>
        <a:sysClr val="window" lastClr="FFFFFF"/>
      </a:lt1>
      <a:dk2>
        <a:srgbClr val="707173"/>
      </a:dk2>
      <a:lt2>
        <a:srgbClr val="00A37F"/>
      </a:lt2>
      <a:accent1>
        <a:srgbClr val="4A96CD"/>
      </a:accent1>
      <a:accent2>
        <a:srgbClr val="F39800"/>
      </a:accent2>
      <a:accent3>
        <a:srgbClr val="E20031"/>
      </a:accent3>
      <a:accent4>
        <a:srgbClr val="004494"/>
      </a:accent4>
      <a:accent5>
        <a:srgbClr val="E8561E"/>
      </a:accent5>
      <a:accent6>
        <a:srgbClr val="97B2AD"/>
      </a:accent6>
      <a:hlink>
        <a:srgbClr val="175A99"/>
      </a:hlink>
      <a:folHlink>
        <a:srgbClr val="B12F87"/>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FR PPT ROUGE FONCE LOGO.pptx" id="{61CC4C7C-92FC-429F-A50D-CFA4B2695BBB}" vid="{B8EC27D0-A928-40AB-9C2D-136AEEA527D0}"/>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TOTAL-FR-modele rouge fonce</Template>
  <TotalTime>6</TotalTime>
  <Words>686</Words>
  <Application>Microsoft Office PowerPoint</Application>
  <PresentationFormat>Affichage à l'écran (4:3)</PresentationFormat>
  <Paragraphs>132</Paragraphs>
  <Slides>12</Slides>
  <Notes>1</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TOTAL-FR-modele rouge fonce</vt:lpstr>
      <vt:lpstr>Relations contractants - Exemplarité</vt:lpstr>
      <vt:lpstr>Objectifs du module</vt:lpstr>
      <vt:lpstr>Activités des contractants</vt:lpstr>
      <vt:lpstr>Construction d’une école</vt:lpstr>
      <vt:lpstr>Enjeux pour les contractants</vt:lpstr>
      <vt:lpstr>Enjeux pour total</vt:lpstr>
      <vt:lpstr>Enjeux communs</vt:lpstr>
      <vt:lpstr>Engagement de total envers les contractants</vt:lpstr>
      <vt:lpstr>Performance H3SE total + contracteurs</vt:lpstr>
      <vt:lpstr>Performance H3SE Total + contracteurs</vt:lpstr>
      <vt:lpstr>Rôle vis-à-vis des contractants</vt:lpstr>
      <vt:lpstr>Et pour vous ? </vt:lpstr>
    </vt:vector>
  </TitlesOfParts>
  <Company>TOTAL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Relations contractants - Exemplarité</dc:title>
  <dc:creator>J0489914</dc:creator>
  <cp:lastModifiedBy>J0489914</cp:lastModifiedBy>
  <cp:revision>1</cp:revision>
  <dcterms:created xsi:type="dcterms:W3CDTF">2017-09-21T14:07:36Z</dcterms:created>
  <dcterms:modified xsi:type="dcterms:W3CDTF">2017-09-21T14:13:41Z</dcterms:modified>
</cp:coreProperties>
</file>