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4"/>
  </p:notesMasterIdLst>
  <p:handoutMasterIdLst>
    <p:handoutMasterId r:id="rId15"/>
  </p:handoutMasterIdLst>
  <p:sldIdLst>
    <p:sldId id="256" r:id="rId2"/>
    <p:sldId id="266" r:id="rId3"/>
    <p:sldId id="267" r:id="rId4"/>
    <p:sldId id="268" r:id="rId5"/>
    <p:sldId id="269" r:id="rId6"/>
    <p:sldId id="276" r:id="rId7"/>
    <p:sldId id="270" r:id="rId8"/>
    <p:sldId id="271" r:id="rId9"/>
    <p:sldId id="272" r:id="rId10"/>
    <p:sldId id="273" r:id="rId11"/>
    <p:sldId id="274" r:id="rId12"/>
    <p:sldId id="275" r:id="rId13"/>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 xmlns:p15="http://schemas.microsoft.com/office/powerpoint/2012/main">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63" autoAdjust="0"/>
    <p:restoredTop sz="94692" autoAdjust="0"/>
  </p:normalViewPr>
  <p:slideViewPr>
    <p:cSldViewPr snapToObjects="1">
      <p:cViewPr varScale="1">
        <p:scale>
          <a:sx n="96" d="100"/>
          <a:sy n="96" d="100"/>
        </p:scale>
        <p:origin x="-108" y="-21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1" d="100"/>
          <a:sy n="81" d="100"/>
        </p:scale>
        <p:origin x="3384" y="19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5B21E86-06EE-474E-97F4-5923EA1F4C95}" type="datetimeFigureOut">
              <a:rPr lang="fr-FR" altLang="fr-FR"/>
              <a:pPr/>
              <a:t>27/03/2017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5431E71-0FCC-A34C-B4AE-A5CFABADD9C5}" type="slidenum">
              <a:rPr lang="fr-FR" altLang="fr-FR"/>
              <a:pPr/>
              <a:t>‹N°›</a:t>
            </a:fld>
            <a:endParaRPr lang="fr-FR" altLang="fr-FR"/>
          </a:p>
        </p:txBody>
      </p:sp>
    </p:spTree>
    <p:extLst>
      <p:ext uri="{BB962C8B-B14F-4D97-AF65-F5344CB8AC3E}">
        <p14:creationId xmlns="" xmlns:p14="http://schemas.microsoft.com/office/powerpoint/2010/main" val="1889421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7C6D4F3A-7D4B-C741-9312-5720137D8935}" type="datetimeFigureOut">
              <a:rPr lang="fr-FR" altLang="fr-FR"/>
              <a:pPr/>
              <a:t>27/03/2017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0452A67-6C5B-254E-8E51-961EBCEC8394}" type="slidenum">
              <a:rPr lang="fr-FR" altLang="fr-FR"/>
              <a:pPr/>
              <a:t>‹N°›</a:t>
            </a:fld>
            <a:endParaRPr lang="fr-FR" altLang="fr-FR"/>
          </a:p>
        </p:txBody>
      </p:sp>
    </p:spTree>
    <p:extLst>
      <p:ext uri="{BB962C8B-B14F-4D97-AF65-F5344CB8AC3E}">
        <p14:creationId xmlns="" xmlns:p14="http://schemas.microsoft.com/office/powerpoint/2010/main" val="26536951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it"/>
          </a:p>
        </p:txBody>
      </p:sp>
      <p:sp>
        <p:nvSpPr>
          <p:cNvPr id="4" name="Espace réservé du numéro de diapositive 3"/>
          <p:cNvSpPr>
            <a:spLocks noGrp="1"/>
          </p:cNvSpPr>
          <p:nvPr>
            <p:ph type="sldNum" sz="quarter" idx="10"/>
          </p:nvPr>
        </p:nvSpPr>
        <p:spPr/>
        <p:txBody>
          <a:bodyPr/>
          <a:lstStyle/>
          <a:p>
            <a:pPr algn="l" rtl="0"/>
            <a:r>
              <a:rPr b="0" i="0" u="none" baseline="0" lang="it"/>
              <a:t/>
            </a:r>
            <a:fld id="{80452A67-6C5B-254E-8E51-961EBCEC8394}" type="slidenum">
              <a:rPr/>
              <a:pPr/>
              <a:t>2</a:t>
            </a:fld>
            <a:endParaRPr lang="it" altLang="fr-FR"/>
          </a:p>
        </p:txBody>
      </p:sp>
    </p:spTree>
    <p:extLst>
      <p:ext uri="{BB962C8B-B14F-4D97-AF65-F5344CB8AC3E}">
        <p14:creationId xmlns="" xmlns:p14="http://schemas.microsoft.com/office/powerpoint/2010/main" val="112082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374650"/>
            <a:ext cx="5978525" cy="846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 xmlns:p14="http://schemas.microsoft.com/office/powerpoint/2010/main" val="84508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6082A72C-907A-1F49-9E1B-FB91313C1A89}" type="slidenum">
              <a:rPr lang="fr-FR" altLang="fr-FR"/>
              <a:pPr/>
              <a:t>‹N°›</a:t>
            </a:fld>
            <a:endParaRPr lang="fr-FR" altLang="fr-FR"/>
          </a:p>
        </p:txBody>
      </p:sp>
    </p:spTree>
    <p:extLst>
      <p:ext uri="{BB962C8B-B14F-4D97-AF65-F5344CB8AC3E}">
        <p14:creationId xmlns="" xmlns:p14="http://schemas.microsoft.com/office/powerpoint/2010/main" val="166980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numéro de diapositive 3"/>
          <p:cNvSpPr>
            <a:spLocks noGrp="1"/>
          </p:cNvSpPr>
          <p:nvPr>
            <p:ph type="sldNum" sz="quarter" idx="14"/>
          </p:nvPr>
        </p:nvSpPr>
        <p:spPr/>
        <p:txBody>
          <a:bodyPr/>
          <a:lstStyle>
            <a:lvl1pPr>
              <a:defRPr/>
            </a:lvl1pPr>
          </a:lstStyle>
          <a:p>
            <a:fld id="{02164524-7C97-8945-A4B0-CAF166782E85}" type="slidenum">
              <a:rPr lang="fr-FR" altLang="fr-FR"/>
              <a:pPr/>
              <a:t>‹N°›</a:t>
            </a:fld>
            <a:endParaRPr lang="fr-FR" altLang="fr-FR"/>
          </a:p>
        </p:txBody>
      </p:sp>
      <p:sp>
        <p:nvSpPr>
          <p:cNvPr id="7"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Tree>
    <p:extLst>
      <p:ext uri="{BB962C8B-B14F-4D97-AF65-F5344CB8AC3E}">
        <p14:creationId xmlns="" xmlns:p14="http://schemas.microsoft.com/office/powerpoint/2010/main" val="210563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4EBE22A4-125D-644D-89C2-C406A352A50F}" type="slidenum">
              <a:rPr lang="fr-FR" altLang="fr-FR"/>
              <a:pPr/>
              <a:t>‹N°›</a:t>
            </a:fld>
            <a:endParaRPr lang="fr-FR" altLang="fr-FR"/>
          </a:p>
        </p:txBody>
      </p:sp>
    </p:spTree>
    <p:extLst>
      <p:ext uri="{BB962C8B-B14F-4D97-AF65-F5344CB8AC3E}">
        <p14:creationId xmlns="" xmlns:p14="http://schemas.microsoft.com/office/powerpoint/2010/main" val="99963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BDEFDC57-D556-614A-9DB5-981CF0580FAF}" type="slidenum">
              <a:rPr lang="fr-FR" altLang="fr-FR"/>
              <a:pPr/>
              <a:t>‹N°›</a:t>
            </a:fld>
            <a:endParaRPr lang="fr-FR" altLang="fr-FR"/>
          </a:p>
        </p:txBody>
      </p:sp>
    </p:spTree>
    <p:extLst>
      <p:ext uri="{BB962C8B-B14F-4D97-AF65-F5344CB8AC3E}">
        <p14:creationId xmlns="" xmlns:p14="http://schemas.microsoft.com/office/powerpoint/2010/main" val="111368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1D48E60-D482-C649-81EE-9C970FD34746}" type="slidenum">
              <a:rPr lang="fr-FR" altLang="fr-FR"/>
              <a:pPr/>
              <a:t>‹N°›</a:t>
            </a:fld>
            <a:endParaRPr lang="fr-FR" altLang="fr-FR"/>
          </a:p>
        </p:txBody>
      </p:sp>
    </p:spTree>
    <p:extLst>
      <p:ext uri="{BB962C8B-B14F-4D97-AF65-F5344CB8AC3E}">
        <p14:creationId xmlns="" xmlns:p14="http://schemas.microsoft.com/office/powerpoint/2010/main" val="17671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2FB604D-D9C3-6645-8187-1F35B9B27A83}" type="slidenum">
              <a:rPr lang="fr-FR" altLang="fr-FR"/>
              <a:pPr/>
              <a:t>‹N°›</a:t>
            </a:fld>
            <a:endParaRPr lang="fr-FR" altLang="fr-FR"/>
          </a:p>
        </p:txBody>
      </p:sp>
    </p:spTree>
    <p:extLst>
      <p:ext uri="{BB962C8B-B14F-4D97-AF65-F5344CB8AC3E}">
        <p14:creationId xmlns="" xmlns:p14="http://schemas.microsoft.com/office/powerpoint/2010/main" val="5086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50FD7B0-AA3C-0C4A-AC7F-1CD5E3135EE7}" type="slidenum">
              <a:rPr lang="fr-FR" altLang="fr-FR"/>
              <a:pPr/>
              <a:t>‹N°›</a:t>
            </a:fld>
            <a:endParaRPr lang="fr-FR" altLang="fr-FR"/>
          </a:p>
        </p:txBody>
      </p:sp>
    </p:spTree>
    <p:extLst>
      <p:ext uri="{BB962C8B-B14F-4D97-AF65-F5344CB8AC3E}">
        <p14:creationId xmlns="" xmlns:p14="http://schemas.microsoft.com/office/powerpoint/2010/main" val="25060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2DE65293-B7FB-4D4D-85BE-77E2A57E09E3}" type="slidenum">
              <a:rPr lang="fr-FR" altLang="fr-FR"/>
              <a:pPr/>
              <a:t>‹N°›</a:t>
            </a:fld>
            <a:endParaRPr lang="fr-FR" altLang="fr-FR"/>
          </a:p>
        </p:txBody>
      </p:sp>
    </p:spTree>
    <p:extLst>
      <p:ext uri="{BB962C8B-B14F-4D97-AF65-F5344CB8AC3E}">
        <p14:creationId xmlns="" xmlns:p14="http://schemas.microsoft.com/office/powerpoint/2010/main" val="72831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29B0EA38-C34A-6248-BF0F-2D26C5354A38}" type="slidenum">
              <a:rPr lang="fr-FR" altLang="fr-FR"/>
              <a:pPr/>
              <a:t>‹N°›</a:t>
            </a:fld>
            <a:endParaRPr lang="fr-FR" altLang="fr-FR"/>
          </a:p>
        </p:txBody>
      </p:sp>
    </p:spTree>
    <p:extLst>
      <p:ext uri="{BB962C8B-B14F-4D97-AF65-F5344CB8AC3E}">
        <p14:creationId xmlns="" xmlns:p14="http://schemas.microsoft.com/office/powerpoint/2010/main" val="15457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5C7BD7A6-31B9-0D41-921F-8AA046391265}"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 xmlns:a14="http://schemas.microsoft.com/office/drawing/2010/main" val="0"/>
              </a:ext>
            </a:extLst>
          </a:blip>
          <a:srcRect/>
          <a:stretch>
            <a:fillRect/>
          </a:stretch>
        </p:blipFill>
        <p:spPr bwMode="auto">
          <a:xfrm>
            <a:off x="7685088" y="6375400"/>
            <a:ext cx="1008062" cy="401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gn="l" rtl="0"/>
            <a:endParaRPr lang="it" altLang="fr-FR"/>
          </a:p>
        </p:txBody>
      </p:sp>
      <p:sp>
        <p:nvSpPr>
          <p:cNvPr id="3" name="Titre 2"/>
          <p:cNvSpPr>
            <a:spLocks noGrp="1"/>
          </p:cNvSpPr>
          <p:nvPr>
            <p:ph type="title"/>
          </p:nvPr>
        </p:nvSpPr>
        <p:spPr>
          <a:xfrm>
            <a:off x="1187450" y="2106613"/>
            <a:ext cx="7277100" cy="1487487"/>
          </a:xfrm>
        </p:spPr>
        <p:txBody>
          <a:bodyPr/>
          <a:lstStyle/>
          <a:p>
            <a:pPr eaLnBrk="1" fontAlgn="auto" hangingPunct="1" algn="l" rtl="0">
              <a:spcAft>
                <a:spcPts val="0"/>
              </a:spcAft>
              <a:defRPr/>
            </a:pPr>
            <a:r>
              <a:rPr b="1" i="0" u="none" baseline="0" lang="it">
                <a:ea typeface="+mj-ea"/>
              </a:rPr>
              <a:t>Rapporti con le ditte appaltatrici - Esemplarità</a:t>
            </a:r>
            <a:endParaRPr lang="it"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pPr eaLnBrk="1" hangingPunct="1" algn="l" rtl="0"/>
            <a:r>
              <a:rPr b="0" i="0" u="none" baseline="0" lang="it">
                <a:cs typeface="Arial" charset="0"/>
              </a:rPr>
              <a:t>Kit di inserimento H3SE</a:t>
            </a:r>
          </a:p>
          <a:p>
            <a:pPr eaLnBrk="1" hangingPunct="1" algn="l" rtl="0"/>
            <a:r>
              <a:rPr b="0" i="0" u="none" baseline="0" lang="it">
                <a:cs typeface="Arial" charset="0"/>
              </a:rPr>
              <a:t>Modulo TCG 4.3</a:t>
            </a:r>
            <a:endParaRPr lang="it" altLang="fr-FR"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Performance H3SE Total + ditte appaltatrici</a:t>
            </a:r>
            <a:endParaRPr lang="it" dirty="0"/>
          </a:p>
        </p:txBody>
      </p:sp>
      <p:sp>
        <p:nvSpPr>
          <p:cNvPr id="3" name="Espace réservé du texte 2"/>
          <p:cNvSpPr>
            <a:spLocks noGrp="1"/>
          </p:cNvSpPr>
          <p:nvPr>
            <p:ph type="body" sz="quarter" idx="12"/>
          </p:nvPr>
        </p:nvSpPr>
        <p:spPr/>
        <p:txBody>
          <a:bodyPr/>
          <a:lstStyle/>
          <a:p>
            <a:pPr marL="0" indent="0" algn="l" rtl="0">
              <a:buNone/>
            </a:pPr>
            <a:endParaRPr lang="it" dirty="0" smtClean="0"/>
          </a:p>
          <a:p>
            <a:pPr marL="0" indent="0" algn="l" rtl="0">
              <a:buNone/>
            </a:pPr>
            <a:r>
              <a:rPr b="0" i="0" u="none" baseline="0" lang="it"/>
              <a:t>In caso d’incidente/evento, oltre alle conseguenze infelici/disastrose:</a:t>
            </a:r>
          </a:p>
          <a:p>
            <a:endParaRPr lang="it" dirty="0" smtClean="0"/>
          </a:p>
          <a:p>
            <a:pPr algn="l" rtl="0"/>
            <a:r>
              <a:rPr b="0" i="0" u="none" baseline="0" lang="it"/>
              <a:t>gli eventi saranno inclusi nell’ambito di Total,</a:t>
            </a:r>
          </a:p>
          <a:p>
            <a:pPr algn="l" rtl="0"/>
            <a:r>
              <a:rPr b="0" i="0" u="none" baseline="0" lang="it"/>
              <a:t>i risultati di Total saranno meno buoni degli altri major,</a:t>
            </a:r>
          </a:p>
          <a:p>
            <a:pPr algn="l" rtl="0"/>
            <a:r>
              <a:rPr b="0" i="0" u="none" baseline="0" lang="it"/>
              <a:t>l'accettabilità di Total potrebbe essere rimessa in questione.</a:t>
            </a:r>
          </a:p>
          <a:p>
            <a:pPr marL="0" indent="0" algn="l" rtl="0">
              <a:buNone/>
            </a:pPr>
            <a:endParaRPr lang="it" dirty="0" smtClean="0"/>
          </a:p>
          <a:p>
            <a:pPr marL="0" indent="0" algn="l" rtl="0">
              <a:buNone/>
            </a:pPr>
            <a:endParaRPr lang="it"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10</a:t>
            </a:fld>
            <a:endParaRPr lang="it" altLang="fr-FR"/>
          </a:p>
        </p:txBody>
      </p:sp>
      <p:sp>
        <p:nvSpPr>
          <p:cNvPr id="6" name="Rectangle 8"/>
          <p:cNvSpPr>
            <a:spLocks noChangeArrowheads="1"/>
          </p:cNvSpPr>
          <p:nvPr/>
        </p:nvSpPr>
        <p:spPr bwMode="auto">
          <a:xfrm>
            <a:off x="755576" y="4221088"/>
            <a:ext cx="7128792" cy="1169551"/>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eaLnBrk="1" hangingPunct="1" rtl="0">
              <a:spcBef>
                <a:spcPts val="0"/>
              </a:spcBef>
              <a:spcAft>
                <a:spcPts val="0"/>
              </a:spcAft>
              <a:buFont typeface="Lucida Grande"/>
              <a:buNone/>
            </a:pPr>
            <a:endParaRPr lang="it" altLang="fr-FR" sz="800" b="1" dirty="0" smtClean="0">
              <a:solidFill>
                <a:srgbClr val="A90025"/>
              </a:solidFill>
            </a:endParaRPr>
          </a:p>
          <a:p>
            <a:pPr algn="ctr" eaLnBrk="1" hangingPunct="1" rtl="0">
              <a:spcBef>
                <a:spcPts val="0"/>
              </a:spcBef>
              <a:spcAft>
                <a:spcPts val="0"/>
              </a:spcAft>
              <a:buFont typeface="Lucida Grande"/>
              <a:buNone/>
            </a:pPr>
            <a:r>
              <a:rPr sz="2000" b="1" i="0" u="none" baseline="0" lang="it">
                <a:solidFill>
                  <a:srgbClr val="A90025"/>
                </a:solidFill>
              </a:rPr>
              <a:t>Le performance Total/fornitori sono interconnesse ed è necessario che Total si assicuri che le ditte appaltatrici l’abbiano compreso e aderiscano alle attese HSE.</a:t>
            </a:r>
          </a:p>
          <a:p>
            <a:pPr algn="ctr" eaLnBrk="1" hangingPunct="1" rtl="0">
              <a:spcBef>
                <a:spcPts val="0"/>
              </a:spcBef>
              <a:spcAft>
                <a:spcPts val="0"/>
              </a:spcAft>
              <a:buFont typeface="Lucida Grande"/>
              <a:buNone/>
            </a:pPr>
            <a:endParaRPr lang="it" altLang="fr-FR" sz="800" b="1" dirty="0">
              <a:solidFill>
                <a:srgbClr val="A90025"/>
              </a:solidFill>
            </a:endParaRPr>
          </a:p>
        </p:txBody>
      </p:sp>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70457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Ruolo rispetto alle ditte appaltatrici</a:t>
            </a:r>
            <a:endParaRPr lang="it" dirty="0"/>
          </a:p>
        </p:txBody>
      </p:sp>
      <p:sp>
        <p:nvSpPr>
          <p:cNvPr id="3" name="Espace réservé du texte 2"/>
          <p:cNvSpPr>
            <a:spLocks noGrp="1"/>
          </p:cNvSpPr>
          <p:nvPr>
            <p:ph type="body" sz="quarter" idx="12"/>
          </p:nvPr>
        </p:nvSpPr>
        <p:spPr/>
        <p:txBody>
          <a:bodyPr/>
          <a:lstStyle/>
          <a:p>
            <a:pPr marL="0" lvl="0" indent="0" algn="l" rtl="0">
              <a:buNone/>
            </a:pPr>
            <a:endParaRPr lang="it" dirty="0" smtClean="0"/>
          </a:p>
          <a:p>
            <a:pPr marL="0" lvl="0" indent="0" algn="l" rtl="0">
              <a:buNone/>
            </a:pPr>
            <a:r>
              <a:rPr b="0" i="0" u="none" baseline="0" lang="it"/>
              <a:t>Ciascuno ha il dovere di agire verso le ditte appaltatrici con i quali è in contatto:</a:t>
            </a:r>
          </a:p>
          <a:p>
            <a:pPr marL="0" lvl="0" indent="0" algn="l" rtl="0">
              <a:buNone/>
            </a:pPr>
            <a:endParaRPr lang="it" dirty="0" smtClean="0"/>
          </a:p>
          <a:p>
            <a:pPr lvl="0" algn="l" rtl="0"/>
            <a:r>
              <a:rPr b="0" i="0" u="none" baseline="0" lang="it"/>
              <a:t>Ascoltare le eventuali difficoltà HSE</a:t>
            </a:r>
          </a:p>
          <a:p>
            <a:pPr lvl="0" algn="l" rtl="0"/>
            <a:r>
              <a:rPr b="0" i="0" u="none" baseline="0" lang="it"/>
              <a:t>Raccogliere le eventuali proposte</a:t>
            </a:r>
          </a:p>
          <a:p>
            <a:pPr lvl="0" algn="l" rtl="0"/>
            <a:r>
              <a:rPr b="0" i="0" u="none" baseline="0" lang="it"/>
              <a:t>Mostrare l'esempio nel settore HSE: DPI, rispetto delle regole …</a:t>
            </a:r>
          </a:p>
          <a:p>
            <a:pPr lvl="0" algn="l" rtl="0"/>
            <a:r>
              <a:rPr b="0" i="0" u="none" baseline="0" lang="it"/>
              <a:t>Conoscere i contratti e le attese HSE</a:t>
            </a:r>
          </a:p>
          <a:p>
            <a:pPr lvl="0" algn="l" rtl="0"/>
            <a:r>
              <a:rPr b="0" i="0" u="none" baseline="0" lang="it"/>
              <a:t>Riconoscere le performance (positivamente e negativamente)</a:t>
            </a:r>
          </a:p>
          <a:p>
            <a:pPr algn="l" rtl="0"/>
            <a:r>
              <a:rPr b="0" i="0" u="none" baseline="0" lang="it"/>
              <a:t>Verifiche comuni</a:t>
            </a:r>
          </a:p>
          <a:p>
            <a:pPr algn="l" rtl="0"/>
            <a:r>
              <a:rPr b="0" i="0" u="none" baseline="0" lang="it"/>
              <a:t>…</a:t>
            </a:r>
            <a:endParaRPr lang="it"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11</a:t>
            </a:fld>
            <a:endParaRPr lang="it"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94129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E per voi?</a:t>
            </a:r>
            <a:br>
              <a:rPr lang="it"/>
            </a:br>
            <a:endParaRPr lang="it" dirty="0"/>
          </a:p>
        </p:txBody>
      </p:sp>
      <p:sp>
        <p:nvSpPr>
          <p:cNvPr id="3" name="Espace réservé du texte 2"/>
          <p:cNvSpPr>
            <a:spLocks noGrp="1"/>
          </p:cNvSpPr>
          <p:nvPr>
            <p:ph type="body" sz="quarter" idx="12"/>
          </p:nvPr>
        </p:nvSpPr>
        <p:spPr/>
        <p:txBody>
          <a:bodyPr/>
          <a:lstStyle/>
          <a:p>
            <a:endParaRPr lang="it" dirty="0" smtClean="0"/>
          </a:p>
          <a:p>
            <a:endParaRPr lang="it" dirty="0"/>
          </a:p>
          <a:p>
            <a:endParaRPr lang="it" dirty="0" smtClean="0"/>
          </a:p>
          <a:p>
            <a:pPr algn="l" rtl="0"/>
            <a:r>
              <a:rPr b="0" i="0" u="none" baseline="0" lang="it"/>
              <a:t>Quali sono i punti che rilevate in sintesi?</a:t>
            </a:r>
          </a:p>
          <a:p>
            <a:endParaRPr lang="it" dirty="0" smtClean="0"/>
          </a:p>
          <a:p>
            <a:endParaRPr lang="it" dirty="0"/>
          </a:p>
          <a:p>
            <a:pPr algn="l" rtl="0"/>
            <a:r>
              <a:rPr b="0" i="0" u="none" baseline="0" lang="it"/>
              <a:t>Quali mezzi intendete predisporre individualmente per facilitare la conformità delle ditte appaltatrici?</a:t>
            </a:r>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12</a:t>
            </a:fld>
            <a:endParaRPr lang="it"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18413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2</a:t>
            </a:fld>
            <a:endParaRPr lang="it" altLang="fr-FR"/>
          </a:p>
        </p:txBody>
      </p:sp>
      <p:sp>
        <p:nvSpPr>
          <p:cNvPr id="5" name="Espace réservé du pied de page 4"/>
          <p:cNvSpPr>
            <a:spLocks noGrp="1"/>
          </p:cNvSpPr>
          <p:nvPr>
            <p:ph type="ftr" sz="quarter" idx="3"/>
          </p:nvPr>
        </p:nvSpPr>
        <p:spPr/>
        <p:txBody>
          <a:bodyPr/>
          <a:lstStyle/>
          <a:p>
            <a:pPr algn="l" rtl="0">
              <a:defRPr/>
            </a:pPr>
            <a:r>
              <a:rPr b="0" i="0" u="none" baseline="0" lang="it"/>
              <a:t>Kit di inserimento H3SE - TCG 4.3 – Rapporti con le ditte appaltatrici – Esemplarità – V2</a:t>
            </a:r>
            <a:endParaRPr lang="it" altLang="fr-FR" dirty="0"/>
          </a:p>
        </p:txBody>
      </p:sp>
      <p:sp>
        <p:nvSpPr>
          <p:cNvPr id="6" name="Titre 1"/>
          <p:cNvSpPr>
            <a:spLocks noGrp="1"/>
          </p:cNvSpPr>
          <p:nvPr>
            <p:ph type="title"/>
          </p:nvPr>
        </p:nvSpPr>
        <p:spPr>
          <a:xfrm>
            <a:off x="457200" y="274638"/>
            <a:ext cx="8218488" cy="635000"/>
          </a:xfrm>
        </p:spPr>
        <p:txBody>
          <a:bodyPr/>
          <a:lstStyle/>
          <a:p>
            <a:pPr algn="l" rtl="0"/>
            <a:r>
              <a:rPr b="1" i="0" u="none" baseline="0" lang="it"/>
              <a:t>Obiettivi del modulo</a:t>
            </a:r>
            <a:endParaRPr lang="it" dirty="0"/>
          </a:p>
        </p:txBody>
      </p:sp>
      <p:sp>
        <p:nvSpPr>
          <p:cNvPr id="7" name="Espace réservé du contenu 4"/>
          <p:cNvSpPr>
            <a:spLocks noGrp="1"/>
          </p:cNvSpPr>
          <p:nvPr>
            <p:ph type="body" sz="quarter" idx="12"/>
          </p:nvPr>
        </p:nvSpPr>
        <p:spPr>
          <a:xfrm>
            <a:off x="457200" y="1144422"/>
            <a:ext cx="8218488" cy="4876865"/>
          </a:xfrm>
        </p:spPr>
        <p:txBody>
          <a:bodyPr/>
          <a:lstStyle/>
          <a:p>
            <a:pPr marL="0" indent="0" algn="just" eaLnBrk="1" hangingPunct="1" rtl="0">
              <a:buFont typeface="Lucida Grande"/>
              <a:buNone/>
            </a:pPr>
            <a:r>
              <a:rPr b="1" i="0" u="none" baseline="0" lang="it">
                <a:cs typeface="Arial" pitchFamily="34" charset="0"/>
              </a:rPr>
              <a:t>Al termine di questo modulo:</a:t>
            </a:r>
            <a:endParaRPr lang="it" altLang="fr-FR" dirty="0" smtClean="0">
              <a:cs typeface="Arial" pitchFamily="34" charset="0"/>
            </a:endParaRPr>
          </a:p>
          <a:p>
            <a:pPr lvl="0" algn="just" rtl="0"/>
            <a:endParaRPr lang="it" sz="1800" dirty="0" smtClean="0"/>
          </a:p>
          <a:p>
            <a:pPr lvl="0" algn="just" rtl="0"/>
            <a:r>
              <a:rPr sz="1800" b="0" i="0" u="none" baseline="0" lang="it"/>
              <a:t>Conoscerete le motivazioni e gli interessi delle ditte appaltatrici, che non sono sistematicamente convergenti con quelli di Total (propria cultura HSE, contesto contrattuale, lavorano in altre società non Total).</a:t>
            </a:r>
          </a:p>
          <a:p>
            <a:pPr lvl="0" algn="just" rtl="0"/>
            <a:endParaRPr lang="it" sz="1800" dirty="0" smtClean="0"/>
          </a:p>
          <a:p>
            <a:pPr lvl="0" algn="just" rtl="0"/>
            <a:r>
              <a:rPr sz="1800" b="0" i="0" u="none" baseline="0" lang="it"/>
              <a:t>Sarete capaci di spiegare, ai fornitori, quali sono le motivazioni ed interessi di Total in termini di H3SE.</a:t>
            </a:r>
            <a:endParaRPr lang="it" sz="1800" dirty="0"/>
          </a:p>
          <a:p>
            <a:pPr lvl="0" algn="just" rtl="0"/>
            <a:endParaRPr lang="it" sz="1800" dirty="0" smtClean="0"/>
          </a:p>
          <a:p>
            <a:pPr lvl="0" algn="just" rtl="0"/>
            <a:r>
              <a:rPr sz="1800" b="0" i="0" u="none" baseline="0" lang="it"/>
              <a:t>Conoscerete le leve principali per far sì che le ditte appaltatrici aderiscano alla cultura H3SE di Total.</a:t>
            </a:r>
            <a:endParaRPr lang="it" sz="1800" dirty="0"/>
          </a:p>
          <a:p>
            <a:pPr algn="just" rtl="0"/>
            <a:endParaRPr lang="it" sz="1800" dirty="0" smtClean="0"/>
          </a:p>
          <a:p>
            <a:pPr algn="just" rtl="0"/>
            <a:r>
              <a:rPr sz="1800" b="0" i="0" u="none" baseline="0" lang="it"/>
              <a:t>Avrete capito che le ditte appaltatrici fanno parte integrante della squadra di lavoro, e che sono anche capaci di portare idee/pratiche interessanti. </a:t>
            </a:r>
            <a:endParaRPr lang="it" altLang="fr-FR" sz="1800" i="1" dirty="0" smtClean="0">
              <a:cs typeface="Arial" pitchFamily="34" charset="0"/>
            </a:endParaRPr>
          </a:p>
        </p:txBody>
      </p:sp>
    </p:spTree>
    <p:extLst>
      <p:ext uri="{BB962C8B-B14F-4D97-AF65-F5344CB8AC3E}">
        <p14:creationId xmlns="" xmlns:p14="http://schemas.microsoft.com/office/powerpoint/2010/main" val="82034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Attività delle ditte appaltatrici</a:t>
            </a:r>
            <a:endParaRPr lang="it" dirty="0"/>
          </a:p>
        </p:txBody>
      </p:sp>
      <p:sp>
        <p:nvSpPr>
          <p:cNvPr id="3" name="Espace réservé du texte 2"/>
          <p:cNvSpPr>
            <a:spLocks noGrp="1"/>
          </p:cNvSpPr>
          <p:nvPr>
            <p:ph type="body" sz="quarter" idx="12"/>
          </p:nvPr>
        </p:nvSpPr>
        <p:spPr>
          <a:xfrm>
            <a:off x="457200" y="908720"/>
            <a:ext cx="8218800" cy="5400600"/>
          </a:xfrm>
        </p:spPr>
        <p:txBody>
          <a:bodyPr/>
          <a:lstStyle/>
          <a:p>
            <a:pPr marL="0" indent="0" algn="l" rtl="0">
              <a:buNone/>
            </a:pPr>
            <a:r>
              <a:rPr sz="1800" b="0" i="0" u="none" baseline="0" lang="it"/>
              <a:t>Total si avvale di ditte esterne per svolgere </a:t>
            </a:r>
            <a:r>
              <a:rPr sz="1800" b="1" i="0" u="none" baseline="0" lang="it"/>
              <a:t>attività</a:t>
            </a:r>
            <a:r>
              <a:rPr sz="1800" b="0" i="0" u="none" baseline="0" lang="it"/>
              <a:t> che non sono nel </a:t>
            </a:r>
            <a:r>
              <a:rPr sz="1800" b="1" i="0" u="none" baseline="0" lang="it"/>
              <a:t>core business di Total</a:t>
            </a:r>
            <a:r>
              <a:rPr sz="1800" b="0" i="0" u="none" baseline="0" lang="it"/>
              <a:t>:</a:t>
            </a:r>
          </a:p>
          <a:p>
            <a:pPr marL="0" indent="0" algn="l" rtl="0">
              <a:buNone/>
            </a:pPr>
            <a:r>
              <a:rPr sz="1800" b="0" i="1" u="none" baseline="0" lang="it">
                <a:solidFill>
                  <a:srgbClr val="C00000"/>
                </a:solidFill>
              </a:rPr>
              <a:t>Esempi tipici di ditte appaltatrici nei 3 rami:</a:t>
            </a:r>
          </a:p>
          <a:p>
            <a:pPr algn="l" rtl="0"/>
            <a:r>
              <a:rPr sz="1800" b="0" i="0" u="none" baseline="0" lang="it"/>
              <a:t>Catering</a:t>
            </a:r>
            <a:endParaRPr lang="it" sz="1800" dirty="0"/>
          </a:p>
          <a:p>
            <a:pPr algn="l" rtl="0"/>
            <a:r>
              <a:rPr sz="1800" b="0" i="0" u="none" baseline="0" lang="it"/>
              <a:t>Manutenzione</a:t>
            </a:r>
          </a:p>
          <a:p>
            <a:pPr algn="l" rtl="0"/>
            <a:r>
              <a:rPr sz="1800" b="0" i="0" u="none" baseline="0" lang="it"/>
              <a:t>Costruzione</a:t>
            </a:r>
          </a:p>
          <a:p>
            <a:pPr marL="0" indent="0" algn="l" rtl="0">
              <a:spcBef>
                <a:spcPts val="900"/>
              </a:spcBef>
              <a:buNone/>
            </a:pPr>
            <a:r>
              <a:rPr sz="1800" b="0" i="0" u="none" baseline="0" lang="it"/>
              <a:t>Proporzione di ore lavorate (OGP):</a:t>
            </a:r>
            <a:endParaRPr lang="it" sz="1800"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3</a:t>
            </a:fld>
            <a:endParaRPr lang="it" altLang="fr-FR"/>
          </a:p>
        </p:txBody>
      </p:sp>
      <p:pic>
        <p:nvPicPr>
          <p:cNvPr id="8" name="Image 7"/>
          <p:cNvPicPr/>
          <p:nvPr/>
        </p:nvPicPr>
        <p:blipFill rotWithShape="1">
          <a:blip r:embed="rId2"/>
          <a:srcRect l="7691" t="28722" r="10770" b="11773"/>
          <a:stretch/>
        </p:blipFill>
        <p:spPr>
          <a:xfrm>
            <a:off x="2195736" y="3429000"/>
            <a:ext cx="5082952" cy="2855572"/>
          </a:xfrm>
          <a:prstGeom prst="rect">
            <a:avLst/>
          </a:prstGeom>
        </p:spPr>
      </p:pic>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84159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Costruzione di una scuola</a:t>
            </a:r>
            <a:endParaRPr lang="it" dirty="0"/>
          </a:p>
        </p:txBody>
      </p:sp>
      <p:sp>
        <p:nvSpPr>
          <p:cNvPr id="3" name="Espace réservé du texte 2"/>
          <p:cNvSpPr>
            <a:spLocks noGrp="1"/>
          </p:cNvSpPr>
          <p:nvPr>
            <p:ph type="body" sz="quarter" idx="12"/>
          </p:nvPr>
        </p:nvSpPr>
        <p:spPr/>
        <p:txBody>
          <a:bodyPr/>
          <a:lstStyle/>
          <a:p>
            <a:pPr marL="0" indent="0" algn="l" rtl="0">
              <a:buNone/>
            </a:pPr>
            <a:endParaRPr lang="it" b="1" dirty="0" smtClean="0"/>
          </a:p>
          <a:p>
            <a:pPr marL="0" indent="0" algn="l" rtl="0">
              <a:buNone/>
            </a:pPr>
            <a:r>
              <a:rPr b="1" i="0" u="none" baseline="0" lang="it"/>
              <a:t>Intervenenti:</a:t>
            </a:r>
          </a:p>
          <a:p>
            <a:pPr marL="0" indent="0" algn="l" rtl="0">
              <a:buNone/>
            </a:pPr>
            <a:endParaRPr lang="it" b="1" dirty="0" smtClean="0"/>
          </a:p>
          <a:p>
            <a:pPr algn="l" rtl="0"/>
            <a:r>
              <a:rPr b="0" i="0" u="none" baseline="0" lang="it"/>
              <a:t>Capo cantiere (Emile)</a:t>
            </a:r>
          </a:p>
          <a:p>
            <a:endParaRPr lang="it" dirty="0"/>
          </a:p>
          <a:p>
            <a:pPr algn="l" rtl="0"/>
            <a:r>
              <a:rPr b="0" i="0" u="none" baseline="0" lang="it"/>
              <a:t>Grossa impresa edile per la costruzione grezza</a:t>
            </a:r>
          </a:p>
          <a:p>
            <a:endParaRPr lang="it" dirty="0"/>
          </a:p>
          <a:p>
            <a:pPr algn="l" rtl="0"/>
            <a:r>
              <a:rPr b="0" i="0" u="none" baseline="0" lang="it"/>
              <a:t>Artigiano locale per la realizzazione dei serramenti</a:t>
            </a:r>
          </a:p>
          <a:p>
            <a:endParaRPr lang="it" dirty="0"/>
          </a:p>
          <a:p>
            <a:pPr marL="0" indent="0" algn="ctr" rtl="0">
              <a:buNone/>
            </a:pPr>
            <a:r>
              <a:rPr b="0" i="0" u="sng" baseline="0" lang="it"/>
              <a:t>Elencare le azioni H3SE di ciascuno</a:t>
            </a:r>
          </a:p>
          <a:p>
            <a:pPr marL="0" indent="0" algn="ctr" rtl="0">
              <a:buNone/>
            </a:pPr>
            <a:r>
              <a:rPr b="0" i="0" u="sng" baseline="0" lang="it"/>
              <a:t>e le loro differenze</a:t>
            </a:r>
            <a:endParaRPr lang="it" u="sng"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4</a:t>
            </a:fld>
            <a:endParaRPr lang="it"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954942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Sfide per le ditte appaltatrici</a:t>
            </a:r>
            <a:endParaRPr lang="it" dirty="0"/>
          </a:p>
        </p:txBody>
      </p:sp>
      <p:sp>
        <p:nvSpPr>
          <p:cNvPr id="3" name="Espace réservé du texte 2"/>
          <p:cNvSpPr>
            <a:spLocks noGrp="1"/>
          </p:cNvSpPr>
          <p:nvPr>
            <p:ph type="body" sz="quarter" idx="12"/>
          </p:nvPr>
        </p:nvSpPr>
        <p:spPr>
          <a:xfrm>
            <a:off x="457200" y="908720"/>
            <a:ext cx="8218800" cy="5040311"/>
          </a:xfrm>
        </p:spPr>
        <p:txBody>
          <a:bodyPr/>
          <a:lstStyle/>
          <a:p>
            <a:pPr marL="0" indent="0" algn="just" rtl="0">
              <a:buNone/>
            </a:pPr>
            <a:r>
              <a:rPr b="1" i="0" u="none" baseline="0" lang="it"/>
              <a:t>Dimensioni delle imprese:</a:t>
            </a:r>
          </a:p>
          <a:p>
            <a:pPr algn="just" rtl="0"/>
            <a:r>
              <a:rPr sz="1800" b="0" i="0" u="none" baseline="0" lang="it"/>
              <a:t>Variano dalle piccole PMI locali a gruppi di dimensioni pari o superiore a Total.</a:t>
            </a:r>
          </a:p>
          <a:p>
            <a:pPr marL="0" lvl="0" indent="0" algn="just" rtl="0">
              <a:buNone/>
            </a:pPr>
            <a:r>
              <a:rPr b="1" i="0" u="none" baseline="0" lang="it"/>
              <a:t>Contesti diversi:</a:t>
            </a:r>
            <a:endParaRPr lang="it" b="1" dirty="0"/>
          </a:p>
          <a:p>
            <a:pPr lvl="0" algn="just" rtl="0"/>
            <a:r>
              <a:rPr sz="1800" b="0" i="0" u="none" baseline="0" lang="it"/>
              <a:t>Da un sito all'altro, da un settore d'attività all’altro, da un paese all'altro.</a:t>
            </a:r>
          </a:p>
          <a:p>
            <a:pPr marL="0" lvl="0" indent="0" algn="just" rtl="0">
              <a:buNone/>
            </a:pPr>
            <a:r>
              <a:rPr b="1" i="0" u="none" baseline="0" lang="it"/>
              <a:t>Standard di riferimento diversi:</a:t>
            </a:r>
            <a:endParaRPr lang="it" b="1" dirty="0"/>
          </a:p>
          <a:p>
            <a:pPr algn="just" rtl="0"/>
            <a:r>
              <a:rPr sz="1800" b="0" i="0" u="none" baseline="0" lang="it"/>
              <a:t>Molti clienti, abitudini diverse.</a:t>
            </a:r>
          </a:p>
          <a:p>
            <a:pPr marL="0" lvl="0" indent="0" algn="just" rtl="0">
              <a:buNone/>
            </a:pPr>
            <a:r>
              <a:rPr b="1" i="0" u="none" baseline="0" lang="it"/>
              <a:t>Sfide per le ditte appaltatrici:</a:t>
            </a:r>
          </a:p>
          <a:p>
            <a:pPr algn="just" rtl="0"/>
            <a:r>
              <a:rPr sz="1800" b="0" i="0" u="none" baseline="0" lang="it"/>
              <a:t>Rispetto del lavoro previsto nel contratto (termine), fare vivere finanziariamente la loro impresa, ottenere nuovi contratti con Total, lavorare con altri clienti utilizzando il riferimento Total, impiego del personale locale (formazione/competenze).</a:t>
            </a:r>
            <a:endParaRPr lang="it" sz="1800" dirty="0"/>
          </a:p>
          <a:p>
            <a:pPr marL="0" indent="0" algn="just" rtl="0">
              <a:buNone/>
            </a:pPr>
            <a:r>
              <a:rPr b="1" i="0" u="none" baseline="0" lang="it"/>
              <a:t>Conseguenze?</a:t>
            </a:r>
            <a:endParaRPr lang="it" b="1" dirty="0"/>
          </a:p>
          <a:p>
            <a:pPr algn="just" rtl="0"/>
            <a:r>
              <a:rPr sz="1800" b="0" i="0" u="none" baseline="0" lang="it"/>
              <a:t>Tendenza allo stallo sugli aspetti H3SE, difficoltà ad adattarsi/rispettare i regolamenti/pratiche di Total…</a:t>
            </a:r>
            <a:endParaRPr lang="it" sz="1800"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5</a:t>
            </a:fld>
            <a:endParaRPr lang="it" altLang="fr-FR"/>
          </a:p>
        </p:txBody>
      </p:sp>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35491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Sfide per Total</a:t>
            </a:r>
            <a:endParaRPr lang="it" dirty="0"/>
          </a:p>
        </p:txBody>
      </p:sp>
      <p:sp>
        <p:nvSpPr>
          <p:cNvPr id="3" name="Espace réservé du texte 2"/>
          <p:cNvSpPr>
            <a:spLocks noGrp="1"/>
          </p:cNvSpPr>
          <p:nvPr>
            <p:ph type="body" sz="quarter" idx="12"/>
          </p:nvPr>
        </p:nvSpPr>
        <p:spPr>
          <a:xfrm>
            <a:off x="457200" y="908720"/>
            <a:ext cx="8218800" cy="5040311"/>
          </a:xfrm>
        </p:spPr>
        <p:txBody>
          <a:bodyPr/>
          <a:lstStyle/>
          <a:p>
            <a:pPr marL="0" lvl="0" indent="0" algn="just" rtl="0">
              <a:buNone/>
            </a:pPr>
            <a:endParaRPr lang="it" b="1" dirty="0"/>
          </a:p>
          <a:p>
            <a:pPr algn="just" rtl="0"/>
            <a:r>
              <a:rPr b="0" i="0" u="none" baseline="0" lang="it"/>
              <a:t>Visione medio/lungo termine in relazione agli stakeholder e ai competitor (paesi ospitanti, azionisti, dipendenti, partner,…):</a:t>
            </a:r>
          </a:p>
          <a:p>
            <a:pPr lvl="1" algn="just" rtl="0"/>
            <a:r>
              <a:rPr b="0" i="0" u="none" baseline="0" lang="it"/>
              <a:t>Reputazione</a:t>
            </a:r>
          </a:p>
          <a:p>
            <a:pPr lvl="1" algn="just" rtl="0"/>
            <a:r>
              <a:rPr b="0" i="0" u="none" baseline="0" lang="it"/>
              <a:t>Immagine</a:t>
            </a:r>
          </a:p>
          <a:p>
            <a:pPr lvl="1" algn="just" rtl="0"/>
            <a:r>
              <a:rPr b="0" i="0" u="none" baseline="0" lang="it"/>
              <a:t>Accettabilità</a:t>
            </a:r>
          </a:p>
          <a:p>
            <a:pPr algn="just" rtl="0"/>
            <a:endParaRPr lang="it" dirty="0" smtClean="0"/>
          </a:p>
          <a:p>
            <a:pPr algn="just" rtl="0"/>
            <a:r>
              <a:rPr b="0" i="0" u="none" baseline="0" lang="it"/>
              <a:t>Performance H3SE del Gruppo</a:t>
            </a:r>
          </a:p>
          <a:p>
            <a:pPr algn="just" rtl="0"/>
            <a:endParaRPr lang="it" dirty="0" smtClean="0"/>
          </a:p>
          <a:p>
            <a:pPr algn="just" rtl="0"/>
            <a:r>
              <a:rPr b="0" i="0" u="none" baseline="0" lang="it"/>
              <a:t>Sicurezza delle operazioni (rischi gravi)</a:t>
            </a:r>
            <a:endParaRPr lang="it"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6</a:t>
            </a:fld>
            <a:endParaRPr lang="it"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340895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Sfide comuni</a:t>
            </a:r>
            <a:endParaRPr lang="it" dirty="0"/>
          </a:p>
        </p:txBody>
      </p:sp>
      <p:sp>
        <p:nvSpPr>
          <p:cNvPr id="3" name="Espace réservé du texte 2"/>
          <p:cNvSpPr>
            <a:spLocks noGrp="1"/>
          </p:cNvSpPr>
          <p:nvPr>
            <p:ph type="body" sz="quarter" idx="12"/>
          </p:nvPr>
        </p:nvSpPr>
        <p:spPr/>
        <p:txBody>
          <a:bodyPr/>
          <a:lstStyle/>
          <a:p>
            <a:pPr marL="0" indent="0" algn="l" rtl="0">
              <a:buNone/>
            </a:pPr>
            <a:r>
              <a:rPr b="1" i="0" u="none" baseline="0" lang="it"/>
              <a:t>La conoscenza reciproca delle sfide di ciascuno deve permettere di convergere verso gli obiettivi seguenti:</a:t>
            </a:r>
          </a:p>
          <a:p>
            <a:endParaRPr lang="it" dirty="0" smtClean="0"/>
          </a:p>
          <a:p>
            <a:pPr algn="l" rtl="0"/>
            <a:r>
              <a:rPr b="0" i="0" u="none" baseline="0" lang="it"/>
              <a:t>Non un incidente</a:t>
            </a:r>
          </a:p>
          <a:p>
            <a:pPr algn="l" rtl="0"/>
            <a:r>
              <a:rPr b="0" i="0" u="none" baseline="0" lang="it"/>
              <a:t>Svolgere i lavori come definiti dal contratto</a:t>
            </a:r>
          </a:p>
          <a:p>
            <a:pPr lvl="1" algn="l" rtl="0"/>
            <a:r>
              <a:rPr b="0" i="0" u="none" baseline="0" lang="it"/>
              <a:t>Costo</a:t>
            </a:r>
          </a:p>
          <a:p>
            <a:pPr lvl="1" algn="l" rtl="0"/>
            <a:r>
              <a:rPr b="0" i="0" u="none" baseline="0" lang="it"/>
              <a:t>Qualità</a:t>
            </a:r>
          </a:p>
          <a:p>
            <a:pPr lvl="1" algn="l" rtl="0"/>
            <a:r>
              <a:rPr b="0" i="0" u="none" baseline="0" lang="it"/>
              <a:t>Termine</a:t>
            </a:r>
          </a:p>
          <a:p>
            <a:pPr algn="l" rtl="0"/>
            <a:r>
              <a:rPr b="0" i="0" u="none" baseline="0" lang="it"/>
              <a:t>Scambio di buone pratiche</a:t>
            </a:r>
          </a:p>
          <a:p>
            <a:pPr algn="l" rtl="0"/>
            <a:r>
              <a:rPr b="0" i="0" u="none" baseline="0" lang="it"/>
              <a:t>…</a:t>
            </a:r>
            <a:endParaRPr lang="it" dirty="0"/>
          </a:p>
          <a:p>
            <a:pPr marL="0" indent="0" algn="l" rtl="0">
              <a:buNone/>
            </a:pPr>
            <a:endParaRPr lang="it" dirty="0" smtClean="0"/>
          </a:p>
          <a:p>
            <a:pPr marL="0" indent="0" algn="ctr" rtl="0">
              <a:buNone/>
            </a:pPr>
            <a:r>
              <a:rPr b="0" i="0" u="none" baseline="0" lang="it"/>
              <a:t> </a:t>
            </a:r>
            <a:endParaRPr lang="it"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7</a:t>
            </a:fld>
            <a:endParaRPr lang="it" altLang="fr-FR"/>
          </a:p>
        </p:txBody>
      </p:sp>
      <p:sp>
        <p:nvSpPr>
          <p:cNvPr id="6" name="Rectangle 8"/>
          <p:cNvSpPr>
            <a:spLocks noChangeArrowheads="1"/>
          </p:cNvSpPr>
          <p:nvPr/>
        </p:nvSpPr>
        <p:spPr bwMode="auto">
          <a:xfrm>
            <a:off x="1434096" y="5085184"/>
            <a:ext cx="6264696" cy="861774"/>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eaLnBrk="1" hangingPunct="1" rtl="0">
              <a:spcBef>
                <a:spcPts val="0"/>
              </a:spcBef>
              <a:spcAft>
                <a:spcPts val="0"/>
              </a:spcAft>
              <a:buFont typeface="Lucida Grande"/>
              <a:buNone/>
            </a:pPr>
            <a:endParaRPr lang="it" altLang="fr-FR" sz="800" b="1" dirty="0" smtClean="0">
              <a:solidFill>
                <a:srgbClr val="A90025"/>
              </a:solidFill>
            </a:endParaRPr>
          </a:p>
          <a:p>
            <a:pPr marL="0" indent="0" algn="ctr" rtl="0">
              <a:buNone/>
            </a:pPr>
            <a:r>
              <a:rPr sz="2000" b="1" i="0" u="none" baseline="0" lang="it">
                <a:solidFill>
                  <a:srgbClr val="A90025"/>
                </a:solidFill>
              </a:rPr>
              <a:t>Necessità di un rapporto di partnership:</a:t>
            </a:r>
            <a:endParaRPr lang="it" sz="2000" b="1" dirty="0">
              <a:solidFill>
                <a:srgbClr val="A90025"/>
              </a:solidFill>
            </a:endParaRPr>
          </a:p>
          <a:p>
            <a:pPr marL="0" indent="0" algn="ctr" rtl="0">
              <a:buNone/>
            </a:pPr>
            <a:r>
              <a:rPr sz="2000" b="1" i="0" u="sng" baseline="0" lang="it">
                <a:solidFill>
                  <a:srgbClr val="A90025"/>
                </a:solidFill>
              </a:rPr>
              <a:t>ciascuno dipende dall'altro.</a:t>
            </a:r>
          </a:p>
          <a:p>
            <a:pPr marL="0" indent="0" algn="ctr" rtl="0">
              <a:buNone/>
            </a:pPr>
            <a:endParaRPr lang="it" altLang="fr-FR" sz="800" b="1" dirty="0">
              <a:solidFill>
                <a:srgbClr val="A90025"/>
              </a:solidFill>
            </a:endParaRPr>
          </a:p>
        </p:txBody>
      </p:sp>
      <p:sp>
        <p:nvSpPr>
          <p:cNvPr id="7" name="Espace réservé du pied de page 4"/>
          <p:cNvSpPr>
            <a:spLocks noGrp="1"/>
          </p:cNvSpPr>
          <p:nvPr>
            <p:ph type="ftr" sz="quarter" idx="3"/>
          </p:nvPr>
        </p:nvSpPr>
        <p:spPr>
          <a:xfrm>
            <a:off x="457200" y="6381328"/>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620775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b="1" i="0" u="none" baseline="0" lang="it"/>
              <a:t>Impegno di Total verso le ditte appaltatrici</a:t>
            </a:r>
            <a:endParaRPr lang="it" dirty="0"/>
          </a:p>
        </p:txBody>
      </p:sp>
      <p:sp>
        <p:nvSpPr>
          <p:cNvPr id="3" name="Espace réservé du texte 2"/>
          <p:cNvSpPr>
            <a:spLocks noGrp="1"/>
          </p:cNvSpPr>
          <p:nvPr>
            <p:ph type="body" sz="quarter" idx="12"/>
          </p:nvPr>
        </p:nvSpPr>
        <p:spPr>
          <a:xfrm>
            <a:off x="457200" y="946636"/>
            <a:ext cx="8218800" cy="5362684"/>
          </a:xfrm>
        </p:spPr>
        <p:txBody>
          <a:bodyPr/>
          <a:lstStyle/>
          <a:p>
            <a:pPr algn="just" rtl="0"/>
            <a:r>
              <a:rPr b="1" i="0" u="none" baseline="0" lang="it"/>
              <a:t>Carta</a:t>
            </a:r>
          </a:p>
          <a:p>
            <a:pPr marL="0" indent="0" algn="just" rtl="0">
              <a:buNone/>
            </a:pPr>
            <a:r>
              <a:rPr sz="1800" b="0" i="0" u="none" baseline="0" lang="it"/>
              <a:t>"Total privilegia, nella scelta dei suoi partner industriali e commerciali, la loro capacità di applicare una politica in materia di sicurezza, protezione, salute, ambiente, qualità e responsabilità sociale equivalente alla sua". </a:t>
            </a:r>
          </a:p>
          <a:p>
            <a:pPr algn="just" rtl="0"/>
            <a:endParaRPr lang="it" dirty="0" smtClean="0"/>
          </a:p>
          <a:p>
            <a:pPr algn="just" rtl="0"/>
            <a:r>
              <a:rPr b="1" i="0" u="none" baseline="0" lang="it"/>
              <a:t>Principio MAESTRO 5</a:t>
            </a:r>
            <a:r>
              <a:rPr b="1" i="0" u="none" baseline="0" lang="it">
                <a:sym typeface="Wingdings"/>
              </a:rPr>
              <a:t> (</a:t>
            </a:r>
            <a:r>
              <a:rPr b="1" i="1" u="none" baseline="0" lang="it">
                <a:solidFill>
                  <a:srgbClr val="C00000"/>
                </a:solidFill>
                <a:sym typeface="Wingdings"/>
              </a:rPr>
              <a:t>Fornitori di beni e di servizi</a:t>
            </a:r>
            <a:r>
              <a:rPr b="1" i="0" u="none" baseline="0" lang="it">
                <a:sym typeface="Wingdings"/>
              </a:rPr>
              <a:t>)</a:t>
            </a:r>
          </a:p>
          <a:p>
            <a:pPr lvl="1" algn="just" rtl="0"/>
            <a:r>
              <a:rPr b="0" i="0" u="none" baseline="0" lang="it"/>
              <a:t>"I fornitori di beni e di servizi sono valutati e scelti tenendo conto della loro performance HSE, della loro attitudine a conformarsi alla politica HSE dell'entità e della loro capacità a gestire i rischi inerenti alle attività oggetto dei contratti". </a:t>
            </a:r>
          </a:p>
          <a:p>
            <a:pPr lvl="1" algn="just" rtl="0"/>
            <a:r>
              <a:rPr b="0" i="0" u="none" baseline="0" lang="it"/>
              <a:t>"Gli obblighi e le responsabilità sono precisati chiaramente nei contratti e l'entità deve assicurarsi del rispetto di queste disposizioni nel corso della durata del contratto". </a:t>
            </a:r>
          </a:p>
          <a:p>
            <a:pPr algn="just" rtl="0"/>
            <a:endParaRPr lang="it" b="1" dirty="0" smtClean="0"/>
          </a:p>
          <a:p>
            <a:pPr algn="just" rtl="0"/>
            <a:r>
              <a:rPr b="1" i="0" u="none" baseline="0" lang="it"/>
              <a:t>Regolamenti ramo</a:t>
            </a:r>
          </a:p>
          <a:p>
            <a:pPr lvl="1" algn="just" rtl="0"/>
            <a:r>
              <a:rPr b="0" i="0" u="none" baseline="0" lang="it"/>
              <a:t>Esempio: CR EP HSE 071 “Gestione HSE delle imprese sotto contratto".</a:t>
            </a:r>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8</a:t>
            </a:fld>
            <a:endParaRPr lang="it"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566685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55853" y="1343563"/>
            <a:ext cx="7432294" cy="4894215"/>
          </a:xfrm>
          <a:prstGeom prst="rect">
            <a:avLst/>
          </a:prstGeom>
          <a:noFill/>
          <a:ln w="9525">
            <a:noFill/>
            <a:miter lim="800000"/>
            <a:headEnd/>
            <a:tailEnd/>
          </a:ln>
          <a:effectLst/>
        </p:spPr>
      </p:pic>
      <p:sp>
        <p:nvSpPr>
          <p:cNvPr id="2" name="Titre 1"/>
          <p:cNvSpPr>
            <a:spLocks noGrp="1"/>
          </p:cNvSpPr>
          <p:nvPr>
            <p:ph type="title"/>
          </p:nvPr>
        </p:nvSpPr>
        <p:spPr/>
        <p:txBody>
          <a:bodyPr/>
          <a:lstStyle/>
          <a:p>
            <a:pPr algn="l" rtl="0"/>
            <a:r>
              <a:rPr b="1" i="0" u="none" baseline="0" lang="it"/>
              <a:t>Performance H3SE Total + ditte appaltatrici</a:t>
            </a:r>
            <a:endParaRPr lang="it" dirty="0"/>
          </a:p>
        </p:txBody>
      </p:sp>
      <p:sp>
        <p:nvSpPr>
          <p:cNvPr id="3" name="Espace réservé du texte 2"/>
          <p:cNvSpPr>
            <a:spLocks noGrp="1"/>
          </p:cNvSpPr>
          <p:nvPr>
            <p:ph type="body" sz="quarter" idx="12"/>
          </p:nvPr>
        </p:nvSpPr>
        <p:spPr>
          <a:xfrm>
            <a:off x="457200" y="867125"/>
            <a:ext cx="6951435" cy="377014"/>
          </a:xfrm>
        </p:spPr>
        <p:txBody>
          <a:bodyPr/>
          <a:lstStyle/>
          <a:p>
            <a:pPr algn="l" rtl="0"/>
            <a:r>
              <a:rPr sz="1800" b="0" i="0" u="none" baseline="0" lang="it"/>
              <a:t>Esempio per l’E&amp;P:</a:t>
            </a:r>
            <a:endParaRPr lang="it" sz="1800" dirty="0"/>
          </a:p>
        </p:txBody>
      </p:sp>
      <p:sp>
        <p:nvSpPr>
          <p:cNvPr id="4" name="Espace réservé du numéro de diapositive 3"/>
          <p:cNvSpPr>
            <a:spLocks noGrp="1"/>
          </p:cNvSpPr>
          <p:nvPr>
            <p:ph type="sldNum" sz="quarter" idx="14"/>
          </p:nvPr>
        </p:nvSpPr>
        <p:spPr/>
        <p:txBody>
          <a:bodyPr/>
          <a:lstStyle/>
          <a:p>
            <a:pPr algn="r" rtl="0"/>
            <a:r>
              <a:rPr b="0" i="0" u="none" baseline="0" lang="it"/>
              <a:t/>
            </a:r>
            <a:fld id="{02164524-7C97-8945-A4B0-CAF166782E85}" type="slidenum">
              <a:rPr/>
              <a:pPr/>
              <a:t>9</a:t>
            </a:fld>
            <a:endParaRPr lang="it" altLang="fr-FR"/>
          </a:p>
        </p:txBody>
      </p:sp>
      <p:grpSp>
        <p:nvGrpSpPr>
          <p:cNvPr id="19" name="Groupe 18"/>
          <p:cNvGrpSpPr/>
          <p:nvPr/>
        </p:nvGrpSpPr>
        <p:grpSpPr>
          <a:xfrm>
            <a:off x="251520" y="1660372"/>
            <a:ext cx="2126798" cy="486467"/>
            <a:chOff x="252028" y="2270132"/>
            <a:chExt cx="2126798" cy="486467"/>
          </a:xfrm>
        </p:grpSpPr>
        <p:sp>
          <p:nvSpPr>
            <p:cNvPr id="12" name="Rectangle 11"/>
            <p:cNvSpPr/>
            <p:nvPr/>
          </p:nvSpPr>
          <p:spPr>
            <a:xfrm>
              <a:off x="252028" y="2270132"/>
              <a:ext cx="2126798" cy="486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 sz="1400"/>
            </a:p>
          </p:txBody>
        </p:sp>
        <p:sp>
          <p:nvSpPr>
            <p:cNvPr id="13" name="Titre 1"/>
            <p:cNvSpPr txBox="1">
              <a:spLocks/>
            </p:cNvSpPr>
            <p:nvPr/>
          </p:nvSpPr>
          <p:spPr>
            <a:xfrm>
              <a:off x="252028" y="2270132"/>
              <a:ext cx="2126798" cy="443850"/>
            </a:xfrm>
            <a:prstGeom prst="rect">
              <a:avLst/>
            </a:prstGeom>
          </p:spPr>
          <p:txBody>
            <a:bodyPr vert="horz" lIns="91440" tIns="45720" rIns="91440" bIns="45720" rtlCol="0" anchor="t">
              <a:noAutofit/>
            </a:bodyPr>
            <a:lst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a:lstStyle>
            <a:p>
              <a:pPr algn="ctr" defTabSz="1001713" rtl="0">
                <a:buClr>
                  <a:srgbClr val="FA3805"/>
                </a:buClr>
              </a:pPr>
              <a:r>
                <a:rPr sz="1200" b="1" i="0" u="none" baseline="0" lang="it">
                  <a:solidFill>
                    <a:schemeClr val="bg1"/>
                  </a:solidFill>
                </a:rPr>
                <a:t>Ore lavorate per l’E&amp;P</a:t>
              </a:r>
              <a:endParaRPr lang="it" sz="1200" dirty="0">
                <a:solidFill>
                  <a:schemeClr val="bg1"/>
                </a:solidFill>
              </a:endParaRPr>
            </a:p>
          </p:txBody>
        </p:sp>
      </p:grpSp>
      <p:sp>
        <p:nvSpPr>
          <p:cNvPr id="16" name="Rectangle 15"/>
          <p:cNvSpPr/>
          <p:nvPr/>
        </p:nvSpPr>
        <p:spPr>
          <a:xfrm>
            <a:off x="457200" y="1340768"/>
            <a:ext cx="8545854" cy="3432092"/>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
          </a:p>
        </p:txBody>
      </p:sp>
      <p:sp>
        <p:nvSpPr>
          <p:cNvPr id="17" name="Espace réservé du pied de page 4"/>
          <p:cNvSpPr>
            <a:spLocks noGrp="1"/>
          </p:cNvSpPr>
          <p:nvPr>
            <p:ph type="ftr" sz="quarter" idx="3"/>
          </p:nvPr>
        </p:nvSpPr>
        <p:spPr>
          <a:xfrm>
            <a:off x="457200" y="6411913"/>
            <a:ext cx="5562600" cy="365125"/>
          </a:xfrm>
        </p:spPr>
        <p:txBody>
          <a:bodyPr/>
          <a:lstStyle/>
          <a:p>
            <a:pPr algn="l" rtl="0">
              <a:defRPr/>
            </a:pPr>
            <a:r>
              <a:rPr b="0" i="0" u="none" baseline="0" lang="it"/>
              <a:t>Kit di inserimento H3SE - TCG 4.3 – Rapporti con le ditte appaltatrici – Esemplarità – V2</a:t>
            </a:r>
            <a:endParaRPr lang="it" altLang="fr-FR" dirty="0"/>
          </a:p>
        </p:txBody>
      </p:sp>
    </p:spTree>
    <p:extLst>
      <p:ext uri="{BB962C8B-B14F-4D97-AF65-F5344CB8AC3E}">
        <p14:creationId xmlns="" xmlns:p14="http://schemas.microsoft.com/office/powerpoint/2010/main" val="155464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1564</TotalTime>
  <Words>684</Words>
  <Application>Microsoft Office PowerPoint</Application>
  <PresentationFormat>Affichage à l'écran (4:3)</PresentationFormat>
  <Paragraphs>132</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fr_total_modele_rouge_fonce</vt:lpstr>
      <vt:lpstr>Relations contractants - Exemplarité</vt:lpstr>
      <vt:lpstr>Objectifs du module</vt:lpstr>
      <vt:lpstr>Activités des contractants</vt:lpstr>
      <vt:lpstr>Construction d’une école</vt:lpstr>
      <vt:lpstr>Enjeux pour les contractants</vt:lpstr>
      <vt:lpstr>Enjeux pour total</vt:lpstr>
      <vt:lpstr>Enjeux communs</vt:lpstr>
      <vt:lpstr>Engagement de total envers les contractants</vt:lpstr>
      <vt:lpstr>Performance H3SE total + contracteurs</vt:lpstr>
      <vt:lpstr>Performance H3SE Total + contracteurs</vt:lpstr>
      <vt:lpstr>Rôle vis-à-vis des contractants</vt:lpstr>
      <vt:lpstr>Et pour vous ? </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J0023432</cp:lastModifiedBy>
  <cp:revision>83</cp:revision>
  <dcterms:created xsi:type="dcterms:W3CDTF">2015-09-07T13:13:13Z</dcterms:created>
  <dcterms:modified xsi:type="dcterms:W3CDTF">2017-03-27T08:51:28Z</dcterms:modified>
</cp:coreProperties>
</file>