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7" r:id="rId4"/>
    <p:sldId id="268" r:id="rId5"/>
    <p:sldId id="269" r:id="rId6"/>
    <p:sldId id="276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63" autoAdjust="0"/>
    <p:restoredTop sz="94692" autoAdjust="0"/>
  </p:normalViewPr>
  <p:slideViewPr>
    <p:cSldViewPr snapToObjects="1">
      <p:cViewPr>
        <p:scale>
          <a:sx n="69" d="100"/>
          <a:sy n="69" d="100"/>
        </p:scale>
        <p:origin x="-96" y="-228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81" d="100"/>
          <a:sy n="81" d="100"/>
        </p:scale>
        <p:origin x="33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D5B21E86-06EE-474E-97F4-5923EA1F4C95}" type="datetimeFigureOut">
              <a:rPr lang="fr-FR" altLang="fr-FR"/>
              <a:pPr/>
              <a:t>05/06/2017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85431E71-0FCC-A34C-B4AE-A5CFABADD9C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94210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6D4F3A-7D4B-C741-9312-5720137D8935}" type="datetimeFigureOut">
              <a:rPr lang="fr-FR" altLang="fr-FR"/>
              <a:pPr/>
              <a:t>05/06/2017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80452A67-6C5B-254E-8E51-961EBCEC839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53695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80452A67-6C5B-254E-8E51-961EBCEC8394}" type="slidenum">
              <a:rPr/>
              <a:pPr/>
              <a:t>2</a:t>
            </a:fld>
            <a:endParaRPr lang="pt" altLang="fr-FR"/>
          </a:p>
        </p:txBody>
      </p:sp>
    </p:spTree>
    <p:extLst>
      <p:ext uri="{BB962C8B-B14F-4D97-AF65-F5344CB8AC3E}">
        <p14:creationId xmlns:p14="http://schemas.microsoft.com/office/powerpoint/2010/main" val="11208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4508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82A72C-907A-1F49-9E1B-FB91313C1A8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980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02164524-7C97-8945-A4B0-CAF166782E85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/>
                </a:solidFill>
                <a:latin typeface="+mn-lt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4.3 – Relations contractants – Exemplarité – V1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0563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BE22A4-125D-644D-89C2-C406A352A50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9963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EFDC57-D556-614A-9DB5-981CF0580FA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1368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1D48E60-D482-C649-81EE-9C970FD3474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71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2FB604D-D9C3-6645-8187-1F35B9B27A8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086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50FD7B0-AA3C-0C4A-AC7F-1CD5E3135EE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60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DE65293-B7FB-4D4D-85BE-77E2A57E09E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2831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4.3 – Relations contractants – Exemplarité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B0EA38-C34A-6248-BF0F-2D26C5354A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57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/>
                </a:solidFill>
                <a:latin typeface="+mn-lt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4.3 – Relations contractants – Exemplarité – V1</a:t>
            </a:r>
            <a:endParaRPr lang="fr-FR" alt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5C7BD7A6-31B9-0D41-921F-8AA046391265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endParaRPr lang="pt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pt" b="1" i="0" u="none" baseline="0">
                <a:ea typeface="+mj-ea"/>
              </a:rPr>
              <a:t>Relações contratantes - Exemplaridade</a:t>
            </a:r>
            <a:endParaRPr lang="pt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pt" b="0" i="0" u="none" baseline="0">
                <a:cs typeface="Arial" charset="0"/>
              </a:rPr>
              <a:t>Kit de Integração de H3SA</a:t>
            </a:r>
          </a:p>
          <a:p>
            <a:pPr algn="l" rtl="0" eaLnBrk="1" hangingPunct="1"/>
            <a:r>
              <a:rPr lang="pt" b="0" i="0" u="none" baseline="0">
                <a:cs typeface="Arial" charset="0"/>
              </a:rPr>
              <a:t>Módulo TCG 4.3</a:t>
            </a:r>
            <a:endParaRPr lang="pt" altLang="fr-F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" b="1" i="0" u="none" baseline="0"/>
              <a:t>Desempenho H3SA total + contratantes</a:t>
            </a:r>
            <a:endParaRPr lang="pt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algn="l" rtl="0">
              <a:buNone/>
            </a:pPr>
            <a:endParaRPr lang="pt" dirty="0" smtClean="0"/>
          </a:p>
          <a:p>
            <a:pPr marL="0" indent="0" algn="l" rtl="0">
              <a:buNone/>
            </a:pPr>
            <a:r>
              <a:rPr lang="pt" b="0" i="0" u="none" baseline="0"/>
              <a:t>Em caso de incidente/acidente, para além das consequências infelizes / desastrosas:</a:t>
            </a:r>
          </a:p>
          <a:p>
            <a:endParaRPr lang="pt" dirty="0" smtClean="0"/>
          </a:p>
          <a:p>
            <a:pPr algn="l" rtl="0"/>
            <a:r>
              <a:rPr lang="pt" b="0" i="0" u="none" baseline="0"/>
              <a:t>os eventos serão incluídos no perímetro da Total,</a:t>
            </a:r>
          </a:p>
          <a:p>
            <a:pPr algn="l" rtl="0"/>
            <a:r>
              <a:rPr lang="pt" b="0" i="0" u="none" baseline="0"/>
              <a:t>os resultados da Total serão menos bons que os outros majors,</a:t>
            </a:r>
          </a:p>
          <a:p>
            <a:pPr algn="l" rtl="0"/>
            <a:r>
              <a:rPr lang="pt" b="0" i="0" u="none" baseline="0"/>
              <a:t>a aceitabilidade da Total poderá ser questionada.</a:t>
            </a:r>
          </a:p>
          <a:p>
            <a:pPr marL="0" indent="0" algn="l" rtl="0">
              <a:buNone/>
            </a:pPr>
            <a:endParaRPr lang="pt" dirty="0" smtClean="0"/>
          </a:p>
          <a:p>
            <a:pPr marL="0" indent="0" algn="l" rtl="0">
              <a:buNone/>
            </a:pPr>
            <a:endParaRPr lang="pt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10</a:t>
            </a:fld>
            <a:endParaRPr lang="pt" altLang="fr-FR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55576" y="4221087"/>
            <a:ext cx="7128792" cy="13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BD2B0B"/>
            </a:solidFill>
            <a:miter lim="800000"/>
            <a:headEnd/>
            <a:tailEnd/>
          </a:ln>
        </p:spPr>
        <p:txBody>
          <a:bodyPr wrap="square" lIns="0" tIns="0" rIns="252000" bIns="0" anchor="t">
            <a:spAutoFit/>
          </a:bodyPr>
          <a:lstStyle/>
          <a:p>
            <a:pPr algn="ctr" rtl="0" eaLnBrk="1" hangingPunct="1">
              <a:spcBef>
                <a:spcPts val="0"/>
              </a:spcBef>
              <a:spcAft>
                <a:spcPts val="0"/>
              </a:spcAft>
              <a:buFont typeface="Lucida Grande"/>
              <a:buNone/>
            </a:pPr>
            <a:endParaRPr lang="pt" altLang="fr-FR" sz="800" b="1" dirty="0" smtClean="0">
              <a:solidFill>
                <a:srgbClr val="A90025"/>
              </a:solidFill>
            </a:endParaRPr>
          </a:p>
          <a:p>
            <a:pPr algn="ctr" rtl="0" eaLnBrk="1" hangingPunct="1">
              <a:spcBef>
                <a:spcPts val="0"/>
              </a:spcBef>
              <a:spcAft>
                <a:spcPts val="0"/>
              </a:spcAft>
              <a:buFont typeface="Lucida Grande"/>
              <a:buNone/>
            </a:pPr>
            <a:r>
              <a:rPr lang="pt" sz="2000" b="1" i="0" u="none" baseline="0" dirty="0">
                <a:solidFill>
                  <a:srgbClr val="A90025"/>
                </a:solidFill>
              </a:rPr>
              <a:t>Os desempenhos Total/contratantes estão ligados e é necessário que a Total se assegure de que os contratantes compreenderam e aderem ás expetativas em matéria de HSA.</a:t>
            </a:r>
          </a:p>
          <a:p>
            <a:pPr algn="ctr" rtl="0" eaLnBrk="1" hangingPunct="1">
              <a:spcBef>
                <a:spcPts val="0"/>
              </a:spcBef>
              <a:spcAft>
                <a:spcPts val="0"/>
              </a:spcAft>
              <a:buFont typeface="Lucida Grande"/>
              <a:buNone/>
            </a:pPr>
            <a:endParaRPr lang="pt" altLang="fr-FR" sz="800" b="1" dirty="0">
              <a:solidFill>
                <a:srgbClr val="A90025"/>
              </a:solidFill>
            </a:endParaRP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pt" b="0" i="0" u="none" baseline="0"/>
              <a:t>Kit de Integração de H3SA - TCG 4.3 - Relações contratantes - Exemplaridade</a:t>
            </a:r>
            <a:endParaRPr lang="pt" altLang="fr-FR" dirty="0"/>
          </a:p>
        </p:txBody>
      </p:sp>
    </p:spTree>
    <p:extLst>
      <p:ext uri="{BB962C8B-B14F-4D97-AF65-F5344CB8AC3E}">
        <p14:creationId xmlns:p14="http://schemas.microsoft.com/office/powerpoint/2010/main" val="70457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" b="1" i="0" u="none" baseline="0"/>
              <a:t>Função perante os contratantes</a:t>
            </a:r>
            <a:endParaRPr lang="pt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lvl="0" indent="0" algn="l" rtl="0">
              <a:buNone/>
            </a:pPr>
            <a:endParaRPr lang="pt" dirty="0" smtClean="0"/>
          </a:p>
          <a:p>
            <a:pPr marL="0" lvl="0" indent="0" algn="l" rtl="0">
              <a:buNone/>
            </a:pPr>
            <a:r>
              <a:rPr lang="pt" b="0" i="0" u="none" baseline="0"/>
              <a:t>Cada um tem o dever de atuar perante os contratantes com os quais está em contacto:</a:t>
            </a:r>
          </a:p>
          <a:p>
            <a:pPr marL="0" lvl="0" indent="0" algn="l" rtl="0">
              <a:buNone/>
            </a:pPr>
            <a:endParaRPr lang="pt" dirty="0" smtClean="0"/>
          </a:p>
          <a:p>
            <a:pPr lvl="0" algn="l" rtl="0"/>
            <a:r>
              <a:rPr lang="pt" b="0" i="0" u="none" baseline="0"/>
              <a:t>Escutar as eventuais dificuldades HSA</a:t>
            </a:r>
          </a:p>
          <a:p>
            <a:pPr lvl="0" algn="l" rtl="0"/>
            <a:r>
              <a:rPr lang="pt" b="0" i="0" u="none" baseline="0"/>
              <a:t>Recolher as sugestões propostas</a:t>
            </a:r>
          </a:p>
          <a:p>
            <a:pPr lvl="0" algn="l" rtl="0"/>
            <a:r>
              <a:rPr lang="pt" b="0" i="0" u="none" baseline="0"/>
              <a:t>Mostrar o exemplo em HSA: EPI, respeito pelas regras...</a:t>
            </a:r>
          </a:p>
          <a:p>
            <a:pPr lvl="0" algn="l" rtl="0"/>
            <a:r>
              <a:rPr lang="pt" b="0" i="0" u="none" baseline="0"/>
              <a:t>Conhecer os contratos e o que é expectável em HSA</a:t>
            </a:r>
          </a:p>
          <a:p>
            <a:pPr lvl="0" algn="l" rtl="0"/>
            <a:r>
              <a:rPr lang="pt" b="0" i="0" u="none" baseline="0"/>
              <a:t>Reconhecer os desempenhos (positiva e negativamente)</a:t>
            </a:r>
          </a:p>
          <a:p>
            <a:pPr algn="l" rtl="0"/>
            <a:r>
              <a:rPr lang="pt" b="0" i="0" u="none" baseline="0"/>
              <a:t>Auditorias comuns</a:t>
            </a:r>
          </a:p>
          <a:p>
            <a:pPr algn="l" rtl="0"/>
            <a:r>
              <a:rPr lang="pt" b="0" i="0" u="none" baseline="0"/>
              <a:t>…</a:t>
            </a:r>
            <a:endParaRPr lang="pt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11</a:t>
            </a:fld>
            <a:endParaRPr lang="pt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pt" b="0" i="0" u="none" baseline="0"/>
              <a:t>Kit de Integração de H3SA - TCG 4.3 - Relações contratantes - Exemplaridade</a:t>
            </a:r>
            <a:endParaRPr lang="pt" altLang="fr-FR" dirty="0"/>
          </a:p>
        </p:txBody>
      </p:sp>
    </p:spTree>
    <p:extLst>
      <p:ext uri="{BB962C8B-B14F-4D97-AF65-F5344CB8AC3E}">
        <p14:creationId xmlns:p14="http://schemas.microsoft.com/office/powerpoint/2010/main" val="94129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" b="1" i="0" u="none" baseline="0"/>
              <a:t>E no seu caso?</a:t>
            </a:r>
            <a:r>
              <a:rPr lang="pt"/>
              <a:t/>
            </a:r>
            <a:br>
              <a:rPr lang="pt"/>
            </a:br>
            <a:endParaRPr lang="pt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t" dirty="0" smtClean="0"/>
          </a:p>
          <a:p>
            <a:endParaRPr lang="pt" dirty="0"/>
          </a:p>
          <a:p>
            <a:endParaRPr lang="pt" dirty="0" smtClean="0"/>
          </a:p>
          <a:p>
            <a:pPr algn="l" rtl="0"/>
            <a:r>
              <a:rPr lang="pt" b="0" i="0" u="none" baseline="0"/>
              <a:t>Quais são os pontos que identifica em resumo?</a:t>
            </a:r>
          </a:p>
          <a:p>
            <a:endParaRPr lang="pt" dirty="0" smtClean="0"/>
          </a:p>
          <a:p>
            <a:endParaRPr lang="pt" dirty="0"/>
          </a:p>
          <a:p>
            <a:pPr algn="l" rtl="0"/>
            <a:r>
              <a:rPr lang="pt" b="0" i="0" u="none" baseline="0"/>
              <a:t>Que maios conta implementar a nível individual para facilitar a adesão dos contratantes?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12</a:t>
            </a:fld>
            <a:endParaRPr lang="pt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pt" b="0" i="0" u="none" baseline="0"/>
              <a:t>Kit de Integração de H3SA - TCG 4.3 - Relações contratantes - Exemplaridade</a:t>
            </a:r>
            <a:endParaRPr lang="pt" altLang="fr-FR" dirty="0"/>
          </a:p>
        </p:txBody>
      </p:sp>
    </p:spTree>
    <p:extLst>
      <p:ext uri="{BB962C8B-B14F-4D97-AF65-F5344CB8AC3E}">
        <p14:creationId xmlns:p14="http://schemas.microsoft.com/office/powerpoint/2010/main" val="184131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2</a:t>
            </a:fld>
            <a:endParaRPr lang="pt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 rtl="0">
              <a:defRPr/>
            </a:pPr>
            <a:r>
              <a:rPr lang="pt" b="0" i="0" u="none" baseline="0"/>
              <a:t>Kit de Integração de H3SA - TCG 4.3 - Relações contratantes - Exemplaridade</a:t>
            </a:r>
            <a:endParaRPr lang="pt" alt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</p:spPr>
        <p:txBody>
          <a:bodyPr/>
          <a:lstStyle/>
          <a:p>
            <a:pPr algn="l" rtl="0"/>
            <a:r>
              <a:rPr lang="pt" b="1" i="0" u="none" baseline="0"/>
              <a:t>Objetivos do módulo</a:t>
            </a:r>
            <a:endParaRPr lang="pt" dirty="0"/>
          </a:p>
        </p:txBody>
      </p:sp>
      <p:sp>
        <p:nvSpPr>
          <p:cNvPr id="7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44422"/>
            <a:ext cx="8218488" cy="4876865"/>
          </a:xfrm>
        </p:spPr>
        <p:txBody>
          <a:bodyPr/>
          <a:lstStyle/>
          <a:p>
            <a:pPr marL="0" indent="0" algn="just" rtl="0" eaLnBrk="1" hangingPunct="1">
              <a:buFont typeface="Lucida Grande"/>
              <a:buNone/>
            </a:pPr>
            <a:r>
              <a:rPr lang="pt" b="1" i="0" u="none" baseline="0">
                <a:cs typeface="Arial" pitchFamily="34" charset="0"/>
              </a:rPr>
              <a:t>No final deste módulo:</a:t>
            </a:r>
            <a:endParaRPr lang="pt" altLang="fr-FR" dirty="0" smtClean="0">
              <a:cs typeface="Arial" pitchFamily="34" charset="0"/>
            </a:endParaRPr>
          </a:p>
          <a:p>
            <a:pPr lvl="0" algn="just" rtl="0"/>
            <a:endParaRPr lang="pt" sz="1800" dirty="0" smtClean="0"/>
          </a:p>
          <a:p>
            <a:pPr lvl="0" algn="just" rtl="0"/>
            <a:r>
              <a:rPr lang="pt" sz="1800" b="0" i="0" u="none" baseline="0"/>
              <a:t>Conhecer as motivações bem como os interesses dos contratantes, que não são sistematicamente convergentes com os da Total (própria cultura HSA, contexto contratual, trabalham em outras empresas fora da Total).</a:t>
            </a:r>
          </a:p>
          <a:p>
            <a:pPr lvl="0" algn="just" rtl="0"/>
            <a:endParaRPr lang="pt" sz="1800" dirty="0" smtClean="0"/>
          </a:p>
          <a:p>
            <a:pPr lvl="0" algn="just" rtl="0"/>
            <a:r>
              <a:rPr lang="pt" sz="1800" b="0" i="0" u="none" baseline="0"/>
              <a:t>Ser capaz de explicar aos contratantes quais são as motivações e os interesses da Total em matéria de H3SA.</a:t>
            </a:r>
            <a:endParaRPr lang="pt" sz="1800" dirty="0"/>
          </a:p>
          <a:p>
            <a:pPr lvl="0" algn="just" rtl="0"/>
            <a:endParaRPr lang="pt" sz="1800" dirty="0" smtClean="0"/>
          </a:p>
          <a:p>
            <a:pPr lvl="0" algn="just" rtl="0"/>
            <a:r>
              <a:rPr lang="pt" sz="1800" b="0" i="0" u="none" baseline="0"/>
              <a:t>Conhecer as principais alavancas para fazer com que os contratantes adiram à cultura H3SA da Total.</a:t>
            </a:r>
            <a:endParaRPr lang="pt" sz="1800" dirty="0"/>
          </a:p>
          <a:p>
            <a:pPr algn="just" rtl="0"/>
            <a:endParaRPr lang="pt" sz="1800" dirty="0" smtClean="0"/>
          </a:p>
          <a:p>
            <a:pPr algn="just" rtl="0"/>
            <a:r>
              <a:rPr lang="pt" sz="1800" b="0" i="0" u="none" baseline="0"/>
              <a:t>Ter compreendido que os contratantes fazem parte integrante da equipa de trabalho, e que são igualmente capazes de contribuir com ideias/práticas interessantes. </a:t>
            </a:r>
            <a:endParaRPr lang="pt" altLang="fr-FR" sz="1800" i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34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" b="1" i="0" u="none" baseline="0"/>
              <a:t>Atividades dos contratantes</a:t>
            </a:r>
            <a:endParaRPr lang="pt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908720"/>
            <a:ext cx="8218800" cy="5400600"/>
          </a:xfrm>
        </p:spPr>
        <p:txBody>
          <a:bodyPr/>
          <a:lstStyle/>
          <a:p>
            <a:pPr marL="0" indent="0" algn="l" rtl="0">
              <a:buNone/>
            </a:pPr>
            <a:r>
              <a:rPr lang="pt" sz="1800" b="0" i="0" u="none" baseline="0"/>
              <a:t>A Total recorre a contratantes, com vista a realizar </a:t>
            </a:r>
            <a:r>
              <a:rPr lang="pt" sz="1800" b="1" i="0" u="none" baseline="0"/>
              <a:t>atividades</a:t>
            </a:r>
            <a:r>
              <a:rPr lang="pt" sz="1800" b="0" i="0" u="none" baseline="0"/>
              <a:t> que </a:t>
            </a:r>
            <a:r>
              <a:rPr lang="pt" sz="1800" b="1" i="0" u="none" baseline="0"/>
              <a:t>não pertencem ao «Core business» da Total</a:t>
            </a:r>
            <a:r>
              <a:rPr lang="pt" sz="1800" b="0" i="0" u="none" baseline="0"/>
              <a:t>.</a:t>
            </a:r>
          </a:p>
          <a:p>
            <a:pPr marL="0" indent="0" algn="l" rtl="0">
              <a:buNone/>
            </a:pPr>
            <a:r>
              <a:rPr lang="pt" sz="1800" b="0" i="1" u="none" baseline="0">
                <a:solidFill>
                  <a:srgbClr val="C00000"/>
                </a:solidFill>
              </a:rPr>
              <a:t>Exemplos de contratantes típicos, presentes nas 3 divisões:</a:t>
            </a:r>
          </a:p>
          <a:p>
            <a:pPr algn="l" rtl="0"/>
            <a:r>
              <a:rPr lang="pt" sz="1800" b="0" i="0" u="none" baseline="0"/>
              <a:t>Catering</a:t>
            </a:r>
            <a:endParaRPr lang="pt" sz="1800" dirty="0"/>
          </a:p>
          <a:p>
            <a:pPr algn="l" rtl="0"/>
            <a:r>
              <a:rPr lang="pt" sz="1800" b="0" i="0" u="none" baseline="0"/>
              <a:t>Manutenção</a:t>
            </a:r>
          </a:p>
          <a:p>
            <a:pPr algn="l" rtl="0"/>
            <a:r>
              <a:rPr lang="pt" sz="1800" b="0" i="0" u="none" baseline="0"/>
              <a:t>Construção</a:t>
            </a:r>
          </a:p>
          <a:p>
            <a:pPr marL="0" indent="0" algn="l" rtl="0">
              <a:spcBef>
                <a:spcPts val="900"/>
              </a:spcBef>
              <a:buNone/>
            </a:pPr>
            <a:r>
              <a:rPr lang="pt" sz="1800" b="0" i="0" u="none" baseline="0"/>
              <a:t>Proporção de horas trabalhadas (OGP):</a:t>
            </a:r>
            <a:endParaRPr lang="pt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3</a:t>
            </a:fld>
            <a:endParaRPr lang="pt" altLang="fr-FR"/>
          </a:p>
        </p:txBody>
      </p:sp>
      <p:pic>
        <p:nvPicPr>
          <p:cNvPr id="8" name="Image 7"/>
          <p:cNvPicPr/>
          <p:nvPr/>
        </p:nvPicPr>
        <p:blipFill rotWithShape="1">
          <a:blip r:embed="rId2"/>
          <a:srcRect l="7691" t="28722" r="10770" b="11773"/>
          <a:stretch/>
        </p:blipFill>
        <p:spPr>
          <a:xfrm>
            <a:off x="2195736" y="3429000"/>
            <a:ext cx="5082952" cy="2855572"/>
          </a:xfrm>
          <a:prstGeom prst="rect">
            <a:avLst/>
          </a:prstGeom>
        </p:spPr>
      </p:pic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pt" b="0" i="0" u="none" baseline="0"/>
              <a:t>Kit de Integração de H3SA - TCG 4.3 - Relações contratantes - Exemplaridade</a:t>
            </a:r>
            <a:endParaRPr lang="pt" altLang="fr-FR" dirty="0"/>
          </a:p>
        </p:txBody>
      </p:sp>
    </p:spTree>
    <p:extLst>
      <p:ext uri="{BB962C8B-B14F-4D97-AF65-F5344CB8AC3E}">
        <p14:creationId xmlns:p14="http://schemas.microsoft.com/office/powerpoint/2010/main" val="8415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" b="1" i="0" u="none" baseline="0"/>
              <a:t>Construção de uma escola</a:t>
            </a:r>
            <a:endParaRPr lang="pt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algn="l" rtl="0">
              <a:buNone/>
            </a:pPr>
            <a:endParaRPr lang="pt" b="1" dirty="0" smtClean="0"/>
          </a:p>
          <a:p>
            <a:pPr marL="0" indent="0" algn="l" rtl="0">
              <a:buNone/>
            </a:pPr>
            <a:r>
              <a:rPr lang="pt" b="1" i="0" u="none" baseline="0"/>
              <a:t>Intervenientes</a:t>
            </a:r>
          </a:p>
          <a:p>
            <a:pPr marL="0" indent="0" algn="l" rtl="0">
              <a:buNone/>
            </a:pPr>
            <a:endParaRPr lang="pt" b="1" dirty="0" smtClean="0"/>
          </a:p>
          <a:p>
            <a:pPr algn="l" rtl="0"/>
            <a:r>
              <a:rPr lang="pt" b="0" i="0" u="none" baseline="0"/>
              <a:t>Coordenador de estaleiro (Emile)</a:t>
            </a:r>
          </a:p>
          <a:p>
            <a:endParaRPr lang="pt" dirty="0"/>
          </a:p>
          <a:p>
            <a:pPr algn="l" rtl="0"/>
            <a:r>
              <a:rPr lang="pt" b="0" i="0" u="none" baseline="0"/>
              <a:t>Grande empresa de construção civil para as obras estruturais</a:t>
            </a:r>
          </a:p>
          <a:p>
            <a:endParaRPr lang="pt" dirty="0"/>
          </a:p>
          <a:p>
            <a:pPr algn="l" rtl="0"/>
            <a:r>
              <a:rPr lang="pt" b="0" i="0" u="none" baseline="0"/>
              <a:t>Artesão local para a realização local de carpintarias</a:t>
            </a:r>
          </a:p>
          <a:p>
            <a:endParaRPr lang="pt" dirty="0"/>
          </a:p>
          <a:p>
            <a:pPr marL="0" indent="0" algn="ctr" rtl="0">
              <a:buNone/>
            </a:pPr>
            <a:r>
              <a:rPr lang="pt" b="0" i="0" u="sng" baseline="0"/>
              <a:t>Listar as ações H3SA de cada um</a:t>
            </a:r>
          </a:p>
          <a:p>
            <a:pPr marL="0" indent="0" algn="ctr" rtl="0">
              <a:buNone/>
            </a:pPr>
            <a:r>
              <a:rPr lang="pt" b="0" i="0" u="sng" baseline="0"/>
              <a:t>e as suas diferenças</a:t>
            </a:r>
            <a:endParaRPr lang="pt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4</a:t>
            </a:fld>
            <a:endParaRPr lang="pt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pt" b="0" i="0" u="none" baseline="0"/>
              <a:t>Kit de Integração de H3SA - TCG 4.3 - Relações contratantes - Exemplaridade</a:t>
            </a:r>
            <a:endParaRPr lang="pt" altLang="fr-FR" dirty="0"/>
          </a:p>
        </p:txBody>
      </p:sp>
    </p:spTree>
    <p:extLst>
      <p:ext uri="{BB962C8B-B14F-4D97-AF65-F5344CB8AC3E}">
        <p14:creationId xmlns:p14="http://schemas.microsoft.com/office/powerpoint/2010/main" val="9549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" b="1" i="0" u="none" baseline="0"/>
              <a:t>Problemáticas para as contratantes</a:t>
            </a:r>
            <a:endParaRPr lang="pt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908720"/>
            <a:ext cx="8218800" cy="5040311"/>
          </a:xfrm>
        </p:spPr>
        <p:txBody>
          <a:bodyPr/>
          <a:lstStyle/>
          <a:p>
            <a:pPr marL="0" indent="0" algn="just" rtl="0">
              <a:buNone/>
            </a:pPr>
            <a:r>
              <a:rPr lang="pt" b="1" i="0" u="none" baseline="0"/>
              <a:t>Tamanho das empresas:</a:t>
            </a:r>
          </a:p>
          <a:p>
            <a:pPr algn="just" rtl="0"/>
            <a:r>
              <a:rPr lang="pt" sz="1800" b="0" i="0" u="none" baseline="0"/>
              <a:t>Variando de pequenas PMEs locais a grupos de dimensão igual ou superior à Total.</a:t>
            </a:r>
          </a:p>
          <a:p>
            <a:pPr marL="0" lvl="0" indent="0" algn="just" rtl="0">
              <a:buNone/>
            </a:pPr>
            <a:r>
              <a:rPr lang="pt" b="1" i="0" u="none" baseline="0"/>
              <a:t>Contextos diferentes:</a:t>
            </a:r>
            <a:endParaRPr lang="pt" b="1" dirty="0"/>
          </a:p>
          <a:p>
            <a:pPr lvl="0" algn="just" rtl="0"/>
            <a:r>
              <a:rPr lang="pt" sz="1800" b="0" i="0" u="none" baseline="0"/>
              <a:t>De um sítio para outro, de um setor de atividade para outro, de um país para outro.</a:t>
            </a:r>
          </a:p>
          <a:p>
            <a:pPr marL="0" lvl="0" indent="0" algn="just" rtl="0">
              <a:buNone/>
            </a:pPr>
            <a:r>
              <a:rPr lang="pt" b="1" i="0" u="none" baseline="0"/>
              <a:t>Referenciais diferentes:</a:t>
            </a:r>
            <a:endParaRPr lang="pt" b="1" dirty="0"/>
          </a:p>
          <a:p>
            <a:pPr algn="just" rtl="0"/>
            <a:r>
              <a:rPr lang="pt" sz="1800" b="0" i="0" u="none" baseline="0"/>
              <a:t>Vários clientes, hábitos diferentes.</a:t>
            </a:r>
          </a:p>
          <a:p>
            <a:pPr marL="0" lvl="0" indent="0" algn="just" rtl="0">
              <a:buNone/>
            </a:pPr>
            <a:r>
              <a:rPr lang="pt" b="1" i="0" u="none" baseline="0"/>
              <a:t>Problemáticas para as contratantes:</a:t>
            </a:r>
          </a:p>
          <a:p>
            <a:pPr algn="just" rtl="0"/>
            <a:r>
              <a:rPr lang="pt" sz="1800" b="0" i="0" u="none" baseline="0"/>
              <a:t>Respeito pelo trabalho previsto no contrato (prazos), fazer viver em termos financeiros a sua empresa, obter novos contratos com a Total, trabalhar com outros clientes usando a referência Total, emprego de pessoal local (formação/competências).</a:t>
            </a:r>
            <a:endParaRPr lang="pt" sz="1800" dirty="0"/>
          </a:p>
          <a:p>
            <a:pPr marL="0" indent="0" algn="just" rtl="0">
              <a:buNone/>
            </a:pPr>
            <a:r>
              <a:rPr lang="pt" b="1" i="0" u="none" baseline="0"/>
              <a:t>Consequências:</a:t>
            </a:r>
            <a:endParaRPr lang="pt" b="1" dirty="0"/>
          </a:p>
          <a:p>
            <a:pPr algn="just" rtl="0"/>
            <a:r>
              <a:rPr lang="pt" sz="1800" b="0" i="0" u="none" baseline="0"/>
              <a:t>Tendência ao impasse sobre os aspetos H3SA, dificuldades ema adaptar-se/respeitar as regras/práticas da Total…</a:t>
            </a:r>
            <a:endParaRPr lang="pt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5</a:t>
            </a:fld>
            <a:endParaRPr lang="pt" alt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pt" b="0" i="0" u="none" baseline="0"/>
              <a:t>Kit de Integração de H3SA - TCG 4.3 - Relações contratantes - Exemplaridade</a:t>
            </a:r>
            <a:endParaRPr lang="pt" altLang="fr-FR" dirty="0"/>
          </a:p>
        </p:txBody>
      </p:sp>
    </p:spTree>
    <p:extLst>
      <p:ext uri="{BB962C8B-B14F-4D97-AF65-F5344CB8AC3E}">
        <p14:creationId xmlns:p14="http://schemas.microsoft.com/office/powerpoint/2010/main" val="35491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" b="1" i="0" u="none" baseline="0"/>
              <a:t>Problemáticas para a Total</a:t>
            </a:r>
            <a:endParaRPr lang="pt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908720"/>
            <a:ext cx="8218800" cy="5040311"/>
          </a:xfrm>
        </p:spPr>
        <p:txBody>
          <a:bodyPr/>
          <a:lstStyle/>
          <a:p>
            <a:pPr marL="0" lvl="0" indent="0" algn="just" rtl="0">
              <a:buNone/>
            </a:pPr>
            <a:endParaRPr lang="pt" b="1" dirty="0"/>
          </a:p>
          <a:p>
            <a:pPr algn="just" rtl="0"/>
            <a:r>
              <a:rPr lang="pt" b="0" i="0" u="none" baseline="0"/>
              <a:t>Visão a médio/longo prazo relativamente às partes interessadas e competidores (países anfitriões, acionistas, colaboradores, parceiros,…):</a:t>
            </a:r>
          </a:p>
          <a:p>
            <a:pPr lvl="1" algn="just" rtl="0"/>
            <a:r>
              <a:rPr lang="pt" b="0" i="0" u="none" baseline="0"/>
              <a:t>Reputação</a:t>
            </a:r>
          </a:p>
          <a:p>
            <a:pPr lvl="1" algn="just" rtl="0"/>
            <a:r>
              <a:rPr lang="pt" b="0" i="0" u="none" baseline="0"/>
              <a:t>Imagem</a:t>
            </a:r>
          </a:p>
          <a:p>
            <a:pPr lvl="1" algn="just" rtl="0"/>
            <a:r>
              <a:rPr lang="pt" b="0" i="0" u="none" baseline="0"/>
              <a:t>Aceitabilidade</a:t>
            </a:r>
          </a:p>
          <a:p>
            <a:pPr algn="just" rtl="0"/>
            <a:endParaRPr lang="pt" dirty="0" smtClean="0"/>
          </a:p>
          <a:p>
            <a:pPr algn="just" rtl="0"/>
            <a:r>
              <a:rPr lang="pt" b="0" i="0" u="none" baseline="0"/>
              <a:t>O compromisso H3SA do grupo</a:t>
            </a:r>
          </a:p>
          <a:p>
            <a:pPr algn="just" rtl="0"/>
            <a:endParaRPr lang="pt" dirty="0" smtClean="0"/>
          </a:p>
          <a:p>
            <a:pPr algn="just" rtl="0"/>
            <a:r>
              <a:rPr lang="pt" b="0" i="0" u="none" baseline="0"/>
              <a:t>A segurança das operações (riscos principais)</a:t>
            </a:r>
            <a:endParaRPr lang="pt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6</a:t>
            </a:fld>
            <a:endParaRPr lang="pt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pt" b="0" i="0" u="none" baseline="0"/>
              <a:t>Kit de Integração de H3SA - TCG 4.3 - Relações contratantes - Exemplaridade</a:t>
            </a:r>
            <a:endParaRPr lang="pt" altLang="fr-FR" dirty="0"/>
          </a:p>
        </p:txBody>
      </p:sp>
    </p:spTree>
    <p:extLst>
      <p:ext uri="{BB962C8B-B14F-4D97-AF65-F5344CB8AC3E}">
        <p14:creationId xmlns:p14="http://schemas.microsoft.com/office/powerpoint/2010/main" val="34089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" b="1" i="0" u="none" baseline="0"/>
              <a:t>Problemáticas comuns</a:t>
            </a:r>
            <a:endParaRPr lang="pt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pt" b="1" i="0" u="none" baseline="0"/>
              <a:t>O conhecimento mútuo das problemáticas de cada um deve permitir convergir para os seguintes objetivos:</a:t>
            </a:r>
          </a:p>
          <a:p>
            <a:endParaRPr lang="pt" dirty="0" smtClean="0"/>
          </a:p>
          <a:p>
            <a:pPr algn="l" rtl="0"/>
            <a:r>
              <a:rPr lang="pt" b="0" i="0" u="none" baseline="0"/>
              <a:t>Sem acidentes</a:t>
            </a:r>
          </a:p>
          <a:p>
            <a:pPr algn="l" rtl="0"/>
            <a:r>
              <a:rPr lang="pt" b="0" i="0" u="none" baseline="0"/>
              <a:t>Realizar os trabalhos tal como definido no contrato </a:t>
            </a:r>
          </a:p>
          <a:p>
            <a:pPr lvl="1" algn="l" rtl="0"/>
            <a:r>
              <a:rPr lang="pt" b="0" i="0" u="none" baseline="0"/>
              <a:t>Custo</a:t>
            </a:r>
          </a:p>
          <a:p>
            <a:pPr lvl="1" algn="l" rtl="0"/>
            <a:r>
              <a:rPr lang="pt" b="0" i="0" u="none" baseline="0"/>
              <a:t>Qualidade</a:t>
            </a:r>
          </a:p>
          <a:p>
            <a:pPr lvl="1" algn="l" rtl="0"/>
            <a:r>
              <a:rPr lang="pt" b="0" i="0" u="none" baseline="0"/>
              <a:t>Prazo</a:t>
            </a:r>
          </a:p>
          <a:p>
            <a:pPr algn="l" rtl="0"/>
            <a:r>
              <a:rPr lang="pt" b="0" i="0" u="none" baseline="0"/>
              <a:t>Partilhar boas práticas</a:t>
            </a:r>
          </a:p>
          <a:p>
            <a:pPr algn="l" rtl="0"/>
            <a:r>
              <a:rPr lang="pt" b="0" i="0" u="none" baseline="0"/>
              <a:t>…</a:t>
            </a:r>
            <a:endParaRPr lang="pt" dirty="0"/>
          </a:p>
          <a:p>
            <a:pPr marL="0" indent="0" algn="l" rtl="0">
              <a:buNone/>
            </a:pPr>
            <a:endParaRPr lang="pt" dirty="0" smtClean="0"/>
          </a:p>
          <a:p>
            <a:pPr marL="0" indent="0" algn="ctr" rtl="0">
              <a:buNone/>
            </a:pPr>
            <a:r>
              <a:rPr lang="pt" b="0" i="0" u="none" baseline="0"/>
              <a:t> </a:t>
            </a:r>
            <a:endParaRPr lang="pt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7</a:t>
            </a:fld>
            <a:endParaRPr lang="pt" altLang="fr-FR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434096" y="5085184"/>
            <a:ext cx="6264696" cy="861774"/>
          </a:xfrm>
          <a:prstGeom prst="rect">
            <a:avLst/>
          </a:prstGeom>
          <a:solidFill>
            <a:schemeClr val="bg1"/>
          </a:solidFill>
          <a:ln w="19050">
            <a:solidFill>
              <a:srgbClr val="BD2B0B"/>
            </a:solidFill>
            <a:miter lim="800000"/>
            <a:headEnd/>
            <a:tailEnd/>
          </a:ln>
        </p:spPr>
        <p:txBody>
          <a:bodyPr wrap="square" lIns="0" tIns="0" rIns="252000" bIns="0" anchor="t">
            <a:spAutoFit/>
          </a:bodyPr>
          <a:lstStyle/>
          <a:p>
            <a:pPr algn="ctr" rtl="0" eaLnBrk="1" hangingPunct="1">
              <a:spcBef>
                <a:spcPts val="0"/>
              </a:spcBef>
              <a:spcAft>
                <a:spcPts val="0"/>
              </a:spcAft>
              <a:buFont typeface="Lucida Grande"/>
              <a:buNone/>
            </a:pPr>
            <a:endParaRPr lang="pt" altLang="fr-FR" sz="800" b="1" dirty="0" smtClean="0">
              <a:solidFill>
                <a:srgbClr val="A90025"/>
              </a:solidFill>
            </a:endParaRPr>
          </a:p>
          <a:p>
            <a:pPr marL="0" indent="0" algn="ctr" rtl="0">
              <a:buNone/>
            </a:pPr>
            <a:r>
              <a:rPr lang="pt" sz="2000" b="1" i="0" u="none" baseline="0">
                <a:solidFill>
                  <a:srgbClr val="A90025"/>
                </a:solidFill>
              </a:rPr>
              <a:t>Necessidade de uma relação de parceria:</a:t>
            </a:r>
            <a:endParaRPr lang="pt" sz="2000" b="1" dirty="0">
              <a:solidFill>
                <a:srgbClr val="A90025"/>
              </a:solidFill>
            </a:endParaRPr>
          </a:p>
          <a:p>
            <a:pPr marL="0" indent="0" algn="ctr" rtl="0">
              <a:buNone/>
            </a:pPr>
            <a:r>
              <a:rPr lang="pt" sz="2000" b="1" i="0" u="sng" baseline="0">
                <a:solidFill>
                  <a:srgbClr val="A90025"/>
                </a:solidFill>
              </a:rPr>
              <a:t>cada um depende do outro.</a:t>
            </a:r>
          </a:p>
          <a:p>
            <a:pPr marL="0" indent="0" algn="ctr" rtl="0">
              <a:buNone/>
            </a:pPr>
            <a:endParaRPr lang="pt" altLang="fr-FR" sz="800" b="1" dirty="0">
              <a:solidFill>
                <a:srgbClr val="A90025"/>
              </a:solidFill>
            </a:endParaRP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381328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pt" b="0" i="0" u="none" baseline="0"/>
              <a:t>Kit de Integração de H3SA - TCG 4.3 - Relações contratantes - Exemplaridade</a:t>
            </a:r>
            <a:endParaRPr lang="pt" altLang="fr-FR" dirty="0"/>
          </a:p>
        </p:txBody>
      </p:sp>
    </p:spTree>
    <p:extLst>
      <p:ext uri="{BB962C8B-B14F-4D97-AF65-F5344CB8AC3E}">
        <p14:creationId xmlns:p14="http://schemas.microsoft.com/office/powerpoint/2010/main" val="62077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" b="1" i="0" u="none" baseline="0"/>
              <a:t>O empenho da Total perante os contratantes</a:t>
            </a:r>
            <a:endParaRPr lang="pt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946636"/>
            <a:ext cx="8218800" cy="5362684"/>
          </a:xfrm>
        </p:spPr>
        <p:txBody>
          <a:bodyPr/>
          <a:lstStyle/>
          <a:p>
            <a:pPr algn="just" rtl="0"/>
            <a:r>
              <a:rPr lang="pt" b="1" i="0" u="none" baseline="0"/>
              <a:t>Carta</a:t>
            </a:r>
          </a:p>
          <a:p>
            <a:pPr marL="0" indent="0" algn="just" rtl="0">
              <a:buNone/>
            </a:pPr>
            <a:r>
              <a:rPr lang="pt" sz="1800" b="0" i="0" u="none" baseline="0"/>
              <a:t>«A Total privilegia, na escolha dos seus parceiros industriais e comerciais, a capacidade destes em aplicar uma política em matéria de segurança, de saúde e de ambiente, de qualidade e social equivalente à sua». </a:t>
            </a:r>
          </a:p>
          <a:p>
            <a:pPr algn="just" rtl="0"/>
            <a:endParaRPr lang="pt" dirty="0" smtClean="0"/>
          </a:p>
          <a:p>
            <a:pPr algn="just" rtl="0"/>
            <a:r>
              <a:rPr lang="pt" b="1" i="0" u="none" baseline="0"/>
              <a:t>Princípio MAESTRO 5</a:t>
            </a:r>
            <a:r>
              <a:rPr lang="pt" b="1" i="0" u="none" baseline="0">
                <a:sym typeface="Wingdings"/>
              </a:rPr>
              <a:t> (</a:t>
            </a:r>
            <a:r>
              <a:rPr lang="pt" b="1" i="1" u="none" baseline="0">
                <a:solidFill>
                  <a:srgbClr val="C00000"/>
                </a:solidFill>
                <a:sym typeface="Wingdings"/>
              </a:rPr>
              <a:t>Fornecedores de bens e serviços</a:t>
            </a:r>
            <a:r>
              <a:rPr lang="pt" b="1" i="0" u="none" baseline="0">
                <a:sym typeface="Wingdings"/>
              </a:rPr>
              <a:t>)</a:t>
            </a:r>
          </a:p>
          <a:p>
            <a:pPr lvl="1" algn="just" rtl="0"/>
            <a:r>
              <a:rPr lang="pt" b="0" i="0" u="none" baseline="0"/>
              <a:t>«Os fornecedores de bens e serviços são avaliados e selecionados tendo em conta os seus desempenhos HSA, a sua aptidão em conformar-se coma política HSA da entidade e a capacidade em controlar os riscos inerentes às Atividades que são objeto do contrato». </a:t>
            </a:r>
          </a:p>
          <a:p>
            <a:pPr lvl="1" algn="just" rtl="0"/>
            <a:r>
              <a:rPr lang="pt" b="0" i="0" u="none" baseline="0"/>
              <a:t>«As obrigações e responsabilidades são claramente especificadas nos contratos e a entidade assegura-se do respeito por estas disposições durante a vigência do contrato». </a:t>
            </a:r>
          </a:p>
          <a:p>
            <a:pPr algn="just" rtl="0"/>
            <a:endParaRPr lang="pt" b="1" dirty="0" smtClean="0"/>
          </a:p>
          <a:p>
            <a:pPr algn="just" rtl="0"/>
            <a:r>
              <a:rPr lang="pt" b="1" i="0" u="none" baseline="0"/>
              <a:t>Regras de divisão</a:t>
            </a:r>
          </a:p>
          <a:p>
            <a:pPr lvl="1" algn="just" rtl="0"/>
            <a:r>
              <a:rPr lang="pt" b="0" i="0" u="none" baseline="0"/>
              <a:t>Exemplo: CR EP HSA 071 «Gestão HSA das empresas sob contrato».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8</a:t>
            </a:fld>
            <a:endParaRPr lang="pt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pt" b="0" i="0" u="none" baseline="0"/>
              <a:t>Kit de Integração de H3SA - TCG 4.3 - Relações contratantes - Exemplaridade</a:t>
            </a:r>
            <a:endParaRPr lang="pt" altLang="fr-FR" dirty="0"/>
          </a:p>
        </p:txBody>
      </p:sp>
    </p:spTree>
    <p:extLst>
      <p:ext uri="{BB962C8B-B14F-4D97-AF65-F5344CB8AC3E}">
        <p14:creationId xmlns:p14="http://schemas.microsoft.com/office/powerpoint/2010/main" val="56668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853" y="1343563"/>
            <a:ext cx="7432294" cy="489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" b="1" i="0" u="none" baseline="0"/>
              <a:t>Desempenho H3SA total + contratantes</a:t>
            </a:r>
            <a:endParaRPr lang="pt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867125"/>
            <a:ext cx="6951435" cy="377014"/>
          </a:xfrm>
        </p:spPr>
        <p:txBody>
          <a:bodyPr/>
          <a:lstStyle/>
          <a:p>
            <a:pPr algn="l" rtl="0"/>
            <a:r>
              <a:rPr lang="pt" sz="1800" b="0" i="0" u="none" baseline="0"/>
              <a:t>Exemplo  para o E&amp;P:</a:t>
            </a:r>
            <a:endParaRPr lang="pt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fld id="{02164524-7C97-8945-A4B0-CAF166782E85}" type="slidenum">
              <a:rPr/>
              <a:pPr/>
              <a:t>9</a:t>
            </a:fld>
            <a:endParaRPr lang="pt" altLang="fr-FR"/>
          </a:p>
        </p:txBody>
      </p:sp>
      <p:grpSp>
        <p:nvGrpSpPr>
          <p:cNvPr id="19" name="Groupe 18"/>
          <p:cNvGrpSpPr/>
          <p:nvPr/>
        </p:nvGrpSpPr>
        <p:grpSpPr>
          <a:xfrm>
            <a:off x="251520" y="1660372"/>
            <a:ext cx="2126798" cy="486467"/>
            <a:chOff x="252028" y="2270132"/>
            <a:chExt cx="2126798" cy="486467"/>
          </a:xfrm>
        </p:grpSpPr>
        <p:sp>
          <p:nvSpPr>
            <p:cNvPr id="12" name="Rectangle 11"/>
            <p:cNvSpPr/>
            <p:nvPr/>
          </p:nvSpPr>
          <p:spPr>
            <a:xfrm>
              <a:off x="252028" y="2270132"/>
              <a:ext cx="2126798" cy="4864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" sz="1400"/>
            </a:p>
          </p:txBody>
        </p:sp>
        <p:sp>
          <p:nvSpPr>
            <p:cNvPr id="13" name="Titre 1"/>
            <p:cNvSpPr txBox="1">
              <a:spLocks/>
            </p:cNvSpPr>
            <p:nvPr/>
          </p:nvSpPr>
          <p:spPr>
            <a:xfrm>
              <a:off x="252028" y="2270132"/>
              <a:ext cx="2126798" cy="44385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200" b="1" kern="1200" cap="all">
                  <a:solidFill>
                    <a:srgbClr val="A90025"/>
                  </a:solidFill>
                  <a:latin typeface="+mj-lt"/>
                  <a:ea typeface="Arial" charset="0"/>
                  <a:cs typeface="Arial"/>
                </a:defRPr>
              </a:lvl1pPr>
              <a:lvl2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algn="l" defTabSz="457200" rtl="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A90025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1001713" rtl="0">
                <a:buClr>
                  <a:srgbClr val="FA3805"/>
                </a:buClr>
              </a:pPr>
              <a:r>
                <a:rPr lang="pt" sz="1200" b="1" i="0" u="none" baseline="0">
                  <a:solidFill>
                    <a:schemeClr val="bg1"/>
                  </a:solidFill>
                </a:rPr>
                <a:t>Horas trabalhadas para o E&amp;P </a:t>
              </a:r>
              <a:endParaRPr lang="pt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457200" y="1340768"/>
            <a:ext cx="8545854" cy="343209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</p:spPr>
        <p:txBody>
          <a:bodyPr/>
          <a:lstStyle/>
          <a:p>
            <a:pPr algn="l" rtl="0">
              <a:defRPr/>
            </a:pPr>
            <a:r>
              <a:rPr lang="pt" b="0" i="0" u="none" baseline="0"/>
              <a:t>Kit de Integração de H3SA - TCG 4.3 - Relações contratantes - Exemplaridade</a:t>
            </a:r>
            <a:endParaRPr lang="pt" altLang="fr-FR" dirty="0"/>
          </a:p>
        </p:txBody>
      </p:sp>
    </p:spTree>
    <p:extLst>
      <p:ext uri="{BB962C8B-B14F-4D97-AF65-F5344CB8AC3E}">
        <p14:creationId xmlns:p14="http://schemas.microsoft.com/office/powerpoint/2010/main" val="15546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1564</TotalTime>
  <Words>888</Words>
  <Application>Microsoft Office PowerPoint</Application>
  <PresentationFormat>Affichage à l'écran (4:3)</PresentationFormat>
  <Paragraphs>132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fr_total_modele_rouge_fonce</vt:lpstr>
      <vt:lpstr>Relações contratantes - Exemplaridade</vt:lpstr>
      <vt:lpstr>Objetivos do módulo</vt:lpstr>
      <vt:lpstr>Atividades dos contratantes</vt:lpstr>
      <vt:lpstr>Construção de uma escola</vt:lpstr>
      <vt:lpstr>Problemáticas para as contratantes</vt:lpstr>
      <vt:lpstr>Problemáticas para a Total</vt:lpstr>
      <vt:lpstr>Problemáticas comuns</vt:lpstr>
      <vt:lpstr>O empenho da Total perante os contratantes</vt:lpstr>
      <vt:lpstr>Desempenho H3SA total + contratantes</vt:lpstr>
      <vt:lpstr>Desempenho H3SA total + contratantes</vt:lpstr>
      <vt:lpstr>Função perante os contratantes</vt:lpstr>
      <vt:lpstr>E no seu caso? 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Denise Bedouret</cp:lastModifiedBy>
  <cp:revision>84</cp:revision>
  <dcterms:created xsi:type="dcterms:W3CDTF">2015-09-07T13:13:13Z</dcterms:created>
  <dcterms:modified xsi:type="dcterms:W3CDTF">2017-06-05T14:16:00Z</dcterms:modified>
</cp:coreProperties>
</file>