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9" r:id="rId6"/>
    <p:sldId id="276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92" autoAdjust="0"/>
  </p:normalViewPr>
  <p:slideViewPr>
    <p:cSldViewPr snapToObjects="1">
      <p:cViewPr>
        <p:scale>
          <a:sx n="92" d="100"/>
          <a:sy n="92" d="100"/>
        </p:scale>
        <p:origin x="-120" y="-15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5B21E86-06EE-474E-97F4-5923EA1F4C95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5431E71-0FCC-A34C-B4AE-A5CFABADD9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942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6D4F3A-7D4B-C741-9312-5720137D8935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0452A67-6C5B-254E-8E51-961EBCEC8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369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0452A67-6C5B-254E-8E51-961EBCEC8394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11208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4508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2A72C-907A-1F49-9E1B-FB91313C1A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980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2164524-7C97-8945-A4B0-CAF166782E8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056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E22A4-125D-644D-89C2-C406A352A5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96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FDC57-D556-614A-9DB5-981CF0580F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368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D48E60-D482-C649-81EE-9C970FD347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71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FB604D-D9C3-6645-8187-1F35B9B27A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86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50FD7B0-AA3C-0C4A-AC7F-1CD5E3135E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DE65293-B7FB-4D4D-85BE-77E2A57E09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83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0EA38-C34A-6248-BF0F-2D26C5354A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57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5C7BD7A6-31B9-0D41-921F-8AA04639126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ru-RU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ru-RU" b="1" i="0" u="none" baseline="0">
                <a:ea typeface="+mj-ea"/>
              </a:rPr>
              <a:t>Отношения с подрядчиками - Образцовость</a:t>
            </a:r>
            <a:endParaRPr lang="ru-RU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charset="0"/>
              </a:rPr>
              <a:t>Модуль TCG 4.3</a:t>
            </a:r>
            <a:endParaRPr lang="ru-RU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Выполнение H3SE Total + подрядчики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ru-RU" dirty="0" smtClean="0"/>
          </a:p>
          <a:p>
            <a:pPr marL="0" indent="0" algn="l" rtl="0">
              <a:buNone/>
            </a:pPr>
            <a:r>
              <a:rPr lang="ru-RU" b="0" i="0" u="none" baseline="0"/>
              <a:t>В случае происшествия/аварии, помимо несчастных / катастрофических последствий:</a:t>
            </a:r>
          </a:p>
          <a:p>
            <a:endParaRPr lang="ru-RU" dirty="0" smtClean="0"/>
          </a:p>
          <a:p>
            <a:pPr algn="l" rtl="0"/>
            <a:r>
              <a:rPr lang="ru-RU" b="0" i="0" u="none" baseline="0"/>
              <a:t>события включаются в объем Total,</a:t>
            </a:r>
          </a:p>
          <a:p>
            <a:pPr algn="l" rtl="0"/>
            <a:r>
              <a:rPr lang="ru-RU" b="0" i="0" u="none" baseline="0"/>
              <a:t>Результаты Total будут хуже, чем у других компаний,</a:t>
            </a:r>
          </a:p>
          <a:p>
            <a:pPr algn="l" rtl="0"/>
            <a:r>
              <a:rPr lang="ru-RU" b="0" i="0" u="none" baseline="0"/>
              <a:t>Приемлемость Total может быть поставлена под сомнение.</a:t>
            </a:r>
          </a:p>
          <a:p>
            <a:pPr marL="0" indent="0" algn="l" rtl="0">
              <a:buNone/>
            </a:pPr>
            <a:endParaRPr lang="ru-RU" dirty="0" smtClean="0"/>
          </a:p>
          <a:p>
            <a:pPr marL="0" indent="0" algn="l" rtl="0">
              <a:buNone/>
            </a:pP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10</a:t>
            </a:fld>
            <a:endParaRPr lang="ru-RU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5576" y="4221087"/>
            <a:ext cx="7200000" cy="13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ru-RU" altLang="fr-FR" sz="800" b="1" dirty="0" smtClean="0">
              <a:solidFill>
                <a:srgbClr val="A90025"/>
              </a:solidFill>
            </a:endParaRPr>
          </a:p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r>
              <a:rPr lang="ru-RU" sz="2000" b="1" i="0" u="none" baseline="0" dirty="0">
                <a:solidFill>
                  <a:srgbClr val="A90025"/>
                </a:solidFill>
              </a:rPr>
              <a:t>Эффективности выполнения Total / подрядчиков связаны между собой; нужно, чтобы Total удостоверилась, что подрядчики понимают и придерживаются требований HSE.</a:t>
            </a:r>
          </a:p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ru-RU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7045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Роль относительно подрядчиков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 algn="l" rtl="0">
              <a:buNone/>
            </a:pPr>
            <a:endParaRPr lang="ru-RU" dirty="0" smtClean="0"/>
          </a:p>
          <a:p>
            <a:pPr marL="0" lvl="0" indent="0" algn="l" rtl="0">
              <a:buNone/>
            </a:pPr>
            <a:r>
              <a:rPr lang="ru-RU" b="0" i="0" u="none" baseline="0"/>
              <a:t>Каждый обязан содействовать подрядчикам, с которыми он находится в контактных отношениях:</a:t>
            </a:r>
          </a:p>
          <a:p>
            <a:pPr marL="0" lvl="0" indent="0" algn="l" rtl="0">
              <a:buNone/>
            </a:pPr>
            <a:endParaRPr lang="ru-RU" dirty="0" smtClean="0"/>
          </a:p>
          <a:p>
            <a:pPr lvl="0" algn="l" rtl="0"/>
            <a:r>
              <a:rPr lang="ru-RU" b="0" i="0" u="none" baseline="0"/>
              <a:t>Прислушиваться к возможным трудностям с HSE</a:t>
            </a:r>
          </a:p>
          <a:p>
            <a:pPr lvl="0" algn="l" rtl="0"/>
            <a:r>
              <a:rPr lang="ru-RU" b="0" i="0" u="none" baseline="0"/>
              <a:t>Собирать предложения</a:t>
            </a:r>
          </a:p>
          <a:p>
            <a:pPr lvl="0" algn="l" rtl="0"/>
            <a:r>
              <a:rPr lang="ru-RU" b="0" i="0" u="none" baseline="0"/>
              <a:t>Показывать пример в HSE: средства индивидуальной защиты, соблюдение правил… </a:t>
            </a:r>
          </a:p>
          <a:p>
            <a:pPr lvl="0" algn="l" rtl="0"/>
            <a:r>
              <a:rPr lang="ru-RU" b="0" i="0" u="none" baseline="0"/>
              <a:t>Знать контракты и что ожидается в HSE</a:t>
            </a:r>
          </a:p>
          <a:p>
            <a:pPr lvl="0" algn="l" rtl="0"/>
            <a:r>
              <a:rPr lang="ru-RU" b="0" i="0" u="none" baseline="0"/>
              <a:t>Различать исполнение (положительное и отрицательное)</a:t>
            </a:r>
          </a:p>
          <a:p>
            <a:pPr algn="l" rtl="0"/>
            <a:r>
              <a:rPr lang="ru-RU" b="0" i="0" u="none" baseline="0"/>
              <a:t>Совместные проверки</a:t>
            </a:r>
          </a:p>
          <a:p>
            <a:pPr algn="l" rtl="0"/>
            <a:r>
              <a:rPr lang="ru-RU" b="0" i="0" u="none" baseline="0"/>
              <a:t>…</a:t>
            </a: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11</a:t>
            </a:fld>
            <a:endParaRPr lang="ru-RU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941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А для вас?</a:t>
            </a:r>
            <a:r>
              <a:rPr lang="ru-RU"/>
              <a:t/>
            </a:r>
            <a:br>
              <a:rPr lang="ru-RU"/>
            </a:b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l" rtl="0"/>
            <a:r>
              <a:rPr lang="ru-RU" b="0" i="0" u="none" baseline="0"/>
              <a:t>Какие выводы вы можете сделать из этого?</a:t>
            </a:r>
          </a:p>
          <a:p>
            <a:endParaRPr lang="ru-RU" dirty="0" smtClean="0"/>
          </a:p>
          <a:p>
            <a:endParaRPr lang="ru-RU" dirty="0"/>
          </a:p>
          <a:p>
            <a:pPr algn="l" rtl="0"/>
            <a:r>
              <a:rPr lang="ru-RU" b="0" i="0" u="none" baseline="0"/>
              <a:t>Какие средства вы рассчитываете реализовать индивидуально для того, чтобы упростить вовлечение подрядчиков?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12</a:t>
            </a:fld>
            <a:endParaRPr lang="ru-RU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18413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2</a:t>
            </a:fld>
            <a:endParaRPr lang="ru-RU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lang="ru-RU" b="1" i="0" u="none" baseline="0"/>
              <a:t>Цели модуля</a:t>
            </a:r>
            <a:endParaRPr lang="ru-RU" dirty="0"/>
          </a:p>
        </p:txBody>
      </p:sp>
      <p:sp>
        <p:nvSpPr>
          <p:cNvPr id="7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44422"/>
            <a:ext cx="8218488" cy="4876865"/>
          </a:xfrm>
        </p:spPr>
        <p:txBody>
          <a:bodyPr/>
          <a:lstStyle/>
          <a:p>
            <a:pPr marL="0" indent="0" algn="just" rtl="0" eaLnBrk="1" hangingPunct="1">
              <a:buFont typeface="Lucida Grande"/>
              <a:buNone/>
            </a:pPr>
            <a:r>
              <a:rPr lang="ru-RU" b="1" i="0" u="none" baseline="0">
                <a:cs typeface="Arial" pitchFamily="34" charset="0"/>
              </a:rPr>
              <a:t>В конце модуля вы должны:</a:t>
            </a:r>
            <a:endParaRPr lang="ru-RU" altLang="fr-FR" dirty="0" smtClean="0">
              <a:cs typeface="Arial" pitchFamily="34" charset="0"/>
            </a:endParaRPr>
          </a:p>
          <a:p>
            <a:pPr lvl="0" algn="just" rtl="0"/>
            <a:endParaRPr lang="ru-RU" sz="1800" dirty="0" smtClean="0"/>
          </a:p>
          <a:p>
            <a:pPr lvl="0" algn="just" rtl="0"/>
            <a:r>
              <a:rPr lang="ru-RU" sz="1800" b="0" i="0" u="none" baseline="0"/>
              <a:t>Знать мотивы и интересы подрядчиков, которые не всегда совпадают с мотивами и интересами Total (собственная культура HSE, договорный контекст, работа в других компаниях).</a:t>
            </a:r>
          </a:p>
          <a:p>
            <a:pPr lvl="0" algn="just" rtl="0"/>
            <a:endParaRPr lang="ru-RU" sz="1800" dirty="0" smtClean="0"/>
          </a:p>
          <a:p>
            <a:pPr lvl="0" algn="just" rtl="0"/>
            <a:r>
              <a:rPr lang="ru-RU" sz="1800" b="0" i="0" u="none" baseline="0"/>
              <a:t>Уметь объяснять подрядчикам мотивации и интересы Total с точки зрения H3SE.</a:t>
            </a:r>
            <a:endParaRPr lang="ru-RU" sz="1800" dirty="0"/>
          </a:p>
          <a:p>
            <a:pPr lvl="0" algn="just" rtl="0"/>
            <a:endParaRPr lang="ru-RU" sz="1800" dirty="0" smtClean="0"/>
          </a:p>
          <a:p>
            <a:pPr lvl="0" algn="just" rtl="0"/>
            <a:r>
              <a:rPr lang="ru-RU" sz="1800" b="0" i="0" u="none" baseline="0"/>
              <a:t>Знать основные рычаги, позволяющие придерживаться подрядчикам культуры H3SE Total.</a:t>
            </a:r>
            <a:endParaRPr lang="ru-RU" sz="1800" dirty="0"/>
          </a:p>
          <a:p>
            <a:pPr algn="just" rtl="0"/>
            <a:endParaRPr lang="ru-RU" sz="1800" dirty="0" smtClean="0"/>
          </a:p>
          <a:p>
            <a:pPr algn="just" rtl="0"/>
            <a:r>
              <a:rPr lang="ru-RU" sz="1800" b="0" i="0" u="none" baseline="0"/>
              <a:t>Понимать, что подрядчики являются частью рабочей команды, и они также могут привнести интересные идеи/практики. </a:t>
            </a:r>
            <a:endParaRPr lang="ru-RU" altLang="fr-FR" sz="180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Деятельность подрядчиков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400600"/>
          </a:xfrm>
        </p:spPr>
        <p:txBody>
          <a:bodyPr/>
          <a:lstStyle/>
          <a:p>
            <a:pPr marL="0" indent="0" algn="l" rtl="0">
              <a:buNone/>
            </a:pPr>
            <a:r>
              <a:rPr lang="ru-RU" sz="1800" b="0" i="0" u="none" baseline="0"/>
              <a:t>Total обращается к подрядчикам для осуществления </a:t>
            </a:r>
            <a:r>
              <a:rPr lang="ru-RU" sz="1800" b="1" i="0" u="none" baseline="0"/>
              <a:t>деятельности</a:t>
            </a:r>
            <a:r>
              <a:rPr lang="ru-RU" sz="1800" b="0" i="0" u="none" baseline="0"/>
              <a:t>, которая </a:t>
            </a:r>
            <a:r>
              <a:rPr lang="ru-RU" sz="1800" b="1" i="0" u="none" baseline="0"/>
              <a:t>не является основной для Total</a:t>
            </a:r>
            <a:r>
              <a:rPr lang="ru-RU" sz="1800" b="0" i="0" u="none" baseline="0"/>
              <a:t>:</a:t>
            </a:r>
          </a:p>
          <a:p>
            <a:pPr marL="0" indent="0" algn="l" rtl="0">
              <a:buNone/>
            </a:pPr>
            <a:r>
              <a:rPr lang="ru-RU" sz="1800" b="0" i="1" u="none" baseline="0">
                <a:solidFill>
                  <a:srgbClr val="C00000"/>
                </a:solidFill>
              </a:rPr>
              <a:t>Примеры типичных подрядчиков для 3 направлений:</a:t>
            </a:r>
          </a:p>
          <a:p>
            <a:pPr algn="l" rtl="0"/>
            <a:r>
              <a:rPr lang="ru-RU" sz="1800" b="0" i="0" u="none" baseline="0"/>
              <a:t>Общественное питание</a:t>
            </a:r>
            <a:endParaRPr lang="ru-RU" sz="1800" dirty="0"/>
          </a:p>
          <a:p>
            <a:pPr algn="l" rtl="0"/>
            <a:r>
              <a:rPr lang="ru-RU" sz="1800" b="0" i="0" u="none" baseline="0"/>
              <a:t>Техническое обслуживание</a:t>
            </a:r>
          </a:p>
          <a:p>
            <a:pPr algn="l" rtl="0"/>
            <a:r>
              <a:rPr lang="ru-RU" sz="1800" b="0" i="0" u="none" baseline="0"/>
              <a:t>Строительство</a:t>
            </a:r>
          </a:p>
          <a:p>
            <a:pPr marL="0" indent="0" algn="l" rtl="0">
              <a:spcBef>
                <a:spcPts val="900"/>
              </a:spcBef>
              <a:buNone/>
            </a:pPr>
            <a:r>
              <a:rPr lang="ru-RU" sz="1800" b="0" i="0" u="none" baseline="0"/>
              <a:t>Доля времени работы (OGP):</a:t>
            </a:r>
            <a:endParaRPr lang="ru-RU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3</a:t>
            </a:fld>
            <a:endParaRPr lang="ru-RU" altLang="fr-FR"/>
          </a:p>
        </p:txBody>
      </p:sp>
      <p:pic>
        <p:nvPicPr>
          <p:cNvPr id="8" name="Image 7"/>
          <p:cNvPicPr/>
          <p:nvPr/>
        </p:nvPicPr>
        <p:blipFill rotWithShape="1">
          <a:blip r:embed="rId2"/>
          <a:srcRect l="7691" t="28722" r="10770" b="11773"/>
          <a:stretch/>
        </p:blipFill>
        <p:spPr>
          <a:xfrm>
            <a:off x="2195736" y="3429000"/>
            <a:ext cx="5082952" cy="2855572"/>
          </a:xfrm>
          <a:prstGeom prst="rect">
            <a:avLst/>
          </a:prstGeom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841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Строительство школы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ru-RU" b="1" dirty="0" smtClean="0"/>
          </a:p>
          <a:p>
            <a:pPr marL="0" indent="0" algn="l" rtl="0">
              <a:buNone/>
            </a:pPr>
            <a:r>
              <a:rPr lang="ru-RU" b="1" i="0" u="none" baseline="0"/>
              <a:t>Участники работ:</a:t>
            </a:r>
          </a:p>
          <a:p>
            <a:pPr marL="0" indent="0" algn="l" rtl="0">
              <a:buNone/>
            </a:pPr>
            <a:endParaRPr lang="ru-RU" b="1" dirty="0" smtClean="0"/>
          </a:p>
          <a:p>
            <a:pPr algn="l" rtl="0"/>
            <a:r>
              <a:rPr lang="ru-RU" b="0" i="0" u="none" baseline="0"/>
              <a:t>Координатор площадки (Эмиль)</a:t>
            </a:r>
          </a:p>
          <a:p>
            <a:endParaRPr lang="ru-RU" dirty="0"/>
          </a:p>
          <a:p>
            <a:pPr algn="l" rtl="0"/>
            <a:r>
              <a:rPr lang="ru-RU" b="0" i="0" u="none" baseline="0"/>
              <a:t>Большая строительная компания для крупных работ</a:t>
            </a:r>
          </a:p>
          <a:p>
            <a:endParaRPr lang="ru-RU" dirty="0"/>
          </a:p>
          <a:p>
            <a:pPr algn="l" rtl="0"/>
            <a:r>
              <a:rPr lang="ru-RU" b="0" i="0" u="none" baseline="0"/>
              <a:t>Местный мастер столярных работ</a:t>
            </a:r>
          </a:p>
          <a:p>
            <a:endParaRPr lang="ru-RU" dirty="0"/>
          </a:p>
          <a:p>
            <a:pPr marL="0" indent="0" algn="ctr" rtl="0">
              <a:buNone/>
            </a:pPr>
            <a:r>
              <a:rPr lang="ru-RU" b="0" i="0" u="sng" baseline="0"/>
              <a:t>Перечислить действия по H3SE для каждого</a:t>
            </a:r>
          </a:p>
          <a:p>
            <a:pPr marL="0" indent="0" algn="ctr" rtl="0">
              <a:buNone/>
            </a:pPr>
            <a:r>
              <a:rPr lang="ru-RU" b="0" i="0" u="sng" baseline="0"/>
              <a:t>и их различия</a:t>
            </a:r>
            <a:endParaRPr lang="ru-RU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4</a:t>
            </a:fld>
            <a:endParaRPr lang="ru-RU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9549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Задачи для подрядчиков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indent="0" algn="just" rtl="0">
              <a:buNone/>
            </a:pPr>
            <a:r>
              <a:rPr lang="ru-RU" b="1" i="0" u="none" baseline="0"/>
              <a:t>Размер предприятий:</a:t>
            </a:r>
          </a:p>
          <a:p>
            <a:pPr algn="just" rtl="0"/>
            <a:r>
              <a:rPr lang="ru-RU" sz="1800" b="0" i="0" u="none" baseline="0"/>
              <a:t>Вариант от мелких местных предприятий до групп размера равного или большего Total.</a:t>
            </a:r>
          </a:p>
          <a:p>
            <a:pPr marL="0" lvl="0" indent="0" algn="just" rtl="0">
              <a:buNone/>
            </a:pPr>
            <a:r>
              <a:rPr lang="ru-RU" b="1" i="0" u="none" baseline="0"/>
              <a:t>Разный контекст:</a:t>
            </a:r>
            <a:endParaRPr lang="ru-RU" b="1" dirty="0"/>
          </a:p>
          <a:p>
            <a:pPr lvl="0" algn="just" rtl="0"/>
            <a:r>
              <a:rPr lang="ru-RU" sz="1800" b="0" i="0" u="none" baseline="0"/>
              <a:t>В зависимости от предприятия, области деятельности и страны.</a:t>
            </a:r>
          </a:p>
          <a:p>
            <a:pPr marL="0" lvl="0" indent="0" algn="just" rtl="0">
              <a:buNone/>
            </a:pPr>
            <a:r>
              <a:rPr lang="ru-RU" b="1" i="0" u="none" baseline="0"/>
              <a:t>Разные условия:</a:t>
            </a:r>
            <a:endParaRPr lang="ru-RU" b="1" dirty="0"/>
          </a:p>
          <a:p>
            <a:pPr algn="just" rtl="0"/>
            <a:r>
              <a:rPr lang="ru-RU" sz="1800" b="0" i="0" u="none" baseline="0"/>
              <a:t>Разные клиенты, разные привычки.</a:t>
            </a:r>
          </a:p>
          <a:p>
            <a:pPr marL="0" lvl="0" indent="0" algn="just" rtl="0">
              <a:buNone/>
            </a:pPr>
            <a:r>
              <a:rPr lang="ru-RU" b="1" i="0" u="none" baseline="0"/>
              <a:t>Задачи для подрядчиков:</a:t>
            </a:r>
          </a:p>
          <a:p>
            <a:pPr algn="just" rtl="0"/>
            <a:r>
              <a:rPr lang="ru-RU" sz="1800" b="0" i="0" u="none" baseline="0"/>
              <a:t>Соблюдать требования к работе по контракту (срок), финансово поддержать свое предприятие, обеспечить новые контракты с Total, работать с другими клиентами через Total, занятость местного населения (обучение/квалификация).</a:t>
            </a:r>
            <a:endParaRPr lang="ru-RU" sz="1800" dirty="0"/>
          </a:p>
          <a:p>
            <a:pPr marL="0" indent="0" algn="just" rtl="0">
              <a:buNone/>
            </a:pPr>
            <a:r>
              <a:rPr lang="ru-RU" b="1" i="0" u="none" baseline="0"/>
              <a:t>Последствия:</a:t>
            </a:r>
            <a:endParaRPr lang="ru-RU" b="1" dirty="0"/>
          </a:p>
          <a:p>
            <a:pPr algn="just" rtl="0"/>
            <a:r>
              <a:rPr lang="ru-RU" sz="1800" b="0" i="0" u="none" baseline="0"/>
              <a:t>Склонность игнорировать вопросы H3SE, трудности адаптации/соблюдения правил/практик Total…</a:t>
            </a:r>
            <a:endParaRPr lang="ru-RU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5</a:t>
            </a:fld>
            <a:endParaRPr lang="ru-RU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3549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Задачи для Total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lvl="0" indent="0" algn="just" rtl="0">
              <a:buNone/>
            </a:pPr>
            <a:endParaRPr lang="ru-RU" b="1" dirty="0"/>
          </a:p>
          <a:p>
            <a:pPr algn="just" rtl="0"/>
            <a:r>
              <a:rPr lang="ru-RU" b="0" i="0" u="none" baseline="0"/>
              <a:t>Среднесрочное/долгосрочное видение заинтересованных сторон и конкурентов (принимающие страны, акционеры, сотрудники, партнеры, ...):</a:t>
            </a:r>
          </a:p>
          <a:p>
            <a:pPr lvl="1" algn="just" rtl="0"/>
            <a:r>
              <a:rPr lang="ru-RU" b="0" i="0" u="none" baseline="0"/>
              <a:t>Репутация</a:t>
            </a:r>
          </a:p>
          <a:p>
            <a:pPr lvl="1" algn="just" rtl="0"/>
            <a:r>
              <a:rPr lang="ru-RU" b="0" i="0" u="none" baseline="0"/>
              <a:t>Имидж</a:t>
            </a:r>
          </a:p>
          <a:p>
            <a:pPr lvl="1" algn="just" rtl="0"/>
            <a:r>
              <a:rPr lang="ru-RU" b="0" i="0" u="none" baseline="0"/>
              <a:t>Приемлемость</a:t>
            </a:r>
          </a:p>
          <a:p>
            <a:pPr algn="just" rtl="0"/>
            <a:endParaRPr lang="ru-RU" dirty="0" smtClean="0"/>
          </a:p>
          <a:p>
            <a:pPr algn="just" rtl="0"/>
            <a:r>
              <a:rPr lang="ru-RU" b="0" i="0" u="none" baseline="0"/>
              <a:t>Выполнение H3SE Группы</a:t>
            </a:r>
          </a:p>
          <a:p>
            <a:pPr algn="just" rtl="0"/>
            <a:endParaRPr lang="ru-RU" dirty="0" smtClean="0"/>
          </a:p>
          <a:p>
            <a:pPr algn="just" rtl="0"/>
            <a:r>
              <a:rPr lang="ru-RU" b="0" i="0" u="none" baseline="0"/>
              <a:t>Безопасность операций (основные риски)</a:t>
            </a: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6</a:t>
            </a:fld>
            <a:endParaRPr lang="ru-RU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3408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Общие задачи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ru-RU" b="1" i="0" u="none" baseline="0"/>
              <a:t>Взаимное знание задач каждого позволяет сблизить позиции и определить общие цели:</a:t>
            </a:r>
          </a:p>
          <a:p>
            <a:endParaRPr lang="ru-RU" dirty="0" smtClean="0"/>
          </a:p>
          <a:p>
            <a:pPr algn="l" rtl="0"/>
            <a:r>
              <a:rPr lang="ru-RU" b="0" i="0" u="none" baseline="0"/>
              <a:t>Отсутствие происшествий</a:t>
            </a:r>
          </a:p>
          <a:p>
            <a:pPr algn="l" rtl="0"/>
            <a:r>
              <a:rPr lang="ru-RU" b="0" i="0" u="none" baseline="0"/>
              <a:t>Выполнение работ, как это определено в контракте</a:t>
            </a:r>
          </a:p>
          <a:p>
            <a:pPr lvl="1" algn="l" rtl="0"/>
            <a:r>
              <a:rPr lang="ru-RU" b="0" i="0" u="none" baseline="0"/>
              <a:t>Стоимость</a:t>
            </a:r>
          </a:p>
          <a:p>
            <a:pPr lvl="1" algn="l" rtl="0"/>
            <a:r>
              <a:rPr lang="ru-RU" b="0" i="0" u="none" baseline="0"/>
              <a:t>Качество</a:t>
            </a:r>
          </a:p>
          <a:p>
            <a:pPr lvl="1" algn="l" rtl="0"/>
            <a:r>
              <a:rPr lang="ru-RU" b="0" i="0" u="none" baseline="0"/>
              <a:t>Срок</a:t>
            </a:r>
          </a:p>
          <a:p>
            <a:pPr algn="l" rtl="0"/>
            <a:r>
              <a:rPr lang="ru-RU" b="0" i="0" u="none" baseline="0"/>
              <a:t>Обмен передовыми практиками</a:t>
            </a:r>
          </a:p>
          <a:p>
            <a:pPr algn="l" rtl="0"/>
            <a:r>
              <a:rPr lang="ru-RU" b="0" i="0" u="none" baseline="0"/>
              <a:t>…</a:t>
            </a:r>
            <a:endParaRPr lang="ru-RU" dirty="0"/>
          </a:p>
          <a:p>
            <a:pPr marL="0" indent="0" algn="l" rtl="0">
              <a:buNone/>
            </a:pPr>
            <a:endParaRPr lang="ru-RU" dirty="0" smtClean="0"/>
          </a:p>
          <a:p>
            <a:pPr marL="0" indent="0" algn="ctr" rtl="0">
              <a:buNone/>
            </a:pPr>
            <a:r>
              <a:rPr lang="ru-RU" b="0" i="0" u="none" baseline="0"/>
              <a:t> </a:t>
            </a: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7</a:t>
            </a:fld>
            <a:endParaRPr lang="ru-RU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34096" y="5085184"/>
            <a:ext cx="6264696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ru-RU" altLang="fr-FR" sz="800" b="1" dirty="0" smtClean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lang="ru-RU" sz="2000" b="1" i="0" u="none" baseline="0">
                <a:solidFill>
                  <a:srgbClr val="A90025"/>
                </a:solidFill>
              </a:rPr>
              <a:t>Необходимость отношений партнерства:</a:t>
            </a:r>
            <a:endParaRPr lang="ru-RU" sz="2000" b="1" dirty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lang="ru-RU" sz="2000" b="1" i="0" u="sng" baseline="0">
                <a:solidFill>
                  <a:srgbClr val="A90025"/>
                </a:solidFill>
              </a:rPr>
              <a:t>каждый зависит от другого.</a:t>
            </a:r>
          </a:p>
          <a:p>
            <a:pPr marL="0" indent="0" algn="ctr" rtl="0">
              <a:buNone/>
            </a:pPr>
            <a:endParaRPr lang="ru-RU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81328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620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Обязательство Total по отношению к подрядчикам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46636"/>
            <a:ext cx="8218800" cy="5362684"/>
          </a:xfrm>
        </p:spPr>
        <p:txBody>
          <a:bodyPr/>
          <a:lstStyle/>
          <a:p>
            <a:pPr algn="just" rtl="0"/>
            <a:r>
              <a:rPr lang="ru-RU" b="1" i="0" u="none" baseline="0" dirty="0"/>
              <a:t>Устав</a:t>
            </a:r>
          </a:p>
          <a:p>
            <a:pPr marL="0" indent="0" algn="just" rtl="0">
              <a:buNone/>
            </a:pPr>
            <a:r>
              <a:rPr lang="ru-RU" sz="1800" b="0" i="0" u="none" baseline="0" dirty="0"/>
              <a:t>«Total делает предпочтение в выборе своих промышленных и коммерческих партнеров в соответствии с их способностью применять политику обеспечения безопасности, защиты, охраны здоровья, заботы об окружающей среде, качества и социетарной системы, которая равноценна ее собственной политики». </a:t>
            </a:r>
          </a:p>
          <a:p>
            <a:pPr algn="just" rtl="0"/>
            <a:r>
              <a:rPr lang="ru-RU" b="1" i="0" u="none" baseline="0" dirty="0" smtClean="0"/>
              <a:t>Принцип </a:t>
            </a:r>
            <a:r>
              <a:rPr lang="ru-RU" b="1" i="0" u="none" baseline="0" dirty="0"/>
              <a:t>MAESTRO 5</a:t>
            </a:r>
            <a:r>
              <a:rPr lang="ru-RU" b="1" i="0" u="none" baseline="0" dirty="0">
                <a:sym typeface="Wingdings"/>
              </a:rPr>
              <a:t> (</a:t>
            </a:r>
            <a:r>
              <a:rPr lang="ru-RU" b="1" i="1" u="none" baseline="0" dirty="0">
                <a:solidFill>
                  <a:srgbClr val="C00000"/>
                </a:solidFill>
                <a:sym typeface="Wingdings"/>
              </a:rPr>
              <a:t>Поставщики товаров и услуг</a:t>
            </a:r>
            <a:r>
              <a:rPr lang="ru-RU" b="1" i="0" u="none" baseline="0" dirty="0">
                <a:sym typeface="Wingdings"/>
              </a:rPr>
              <a:t>)</a:t>
            </a:r>
          </a:p>
          <a:p>
            <a:pPr lvl="1" algn="just" rtl="0"/>
            <a:r>
              <a:rPr lang="ru-RU" b="0" i="0" u="none" baseline="0" dirty="0"/>
              <a:t>«Поставщики товаров и услуг оцениваются и выбираются с учетом их эффективности выполнения HSE, способности соблюдать политику HSE предприятия, а также способности контролировать риски, присущие их деятельности, предусмотренной по контракту». </a:t>
            </a:r>
          </a:p>
          <a:p>
            <a:pPr lvl="1" algn="just" rtl="0"/>
            <a:r>
              <a:rPr lang="ru-RU" b="0" i="0" u="none" baseline="0" dirty="0"/>
              <a:t>«Обязательства и обязанности четко определены в контракте, и предприятие обеспечивает соблюдение этих положений в течение срока действия договора». </a:t>
            </a:r>
          </a:p>
          <a:p>
            <a:pPr algn="just" rtl="0"/>
            <a:r>
              <a:rPr lang="ru-RU" b="1" i="0" u="none" baseline="0" dirty="0" smtClean="0"/>
              <a:t>Правила </a:t>
            </a:r>
            <a:r>
              <a:rPr lang="ru-RU" b="1" i="0" u="none" baseline="0" dirty="0"/>
              <a:t>отделения</a:t>
            </a:r>
          </a:p>
          <a:p>
            <a:pPr lvl="1" algn="just" rtl="0"/>
            <a:r>
              <a:rPr lang="ru-RU" b="0" i="0" u="none" baseline="0" dirty="0"/>
              <a:t>Пример: УСТАВ ДЛЯ РАЗВЕДКИ И ДОБЫЧИ HSE 071 «Управление HSE для предприятия по контракту».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8</a:t>
            </a:fld>
            <a:endParaRPr lang="ru-RU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5666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853" y="1343563"/>
            <a:ext cx="7432294" cy="489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Выполнение H3SE Total + подрядчики</a:t>
            </a:r>
            <a:endParaRPr lang="ru-RU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67125"/>
            <a:ext cx="6951435" cy="377014"/>
          </a:xfrm>
        </p:spPr>
        <p:txBody>
          <a:bodyPr/>
          <a:lstStyle/>
          <a:p>
            <a:pPr algn="l" rtl="0"/>
            <a:r>
              <a:rPr lang="ru-RU" sz="1800" b="0" i="0" u="none" baseline="0"/>
              <a:t>Пример для разведки и добычи:</a:t>
            </a:r>
            <a:endParaRPr lang="ru-RU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9</a:t>
            </a:fld>
            <a:endParaRPr lang="ru-RU" alt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251520" y="1660372"/>
            <a:ext cx="2376000" cy="486467"/>
            <a:chOff x="252028" y="2270132"/>
            <a:chExt cx="2376000" cy="486467"/>
          </a:xfrm>
        </p:grpSpPr>
        <p:sp>
          <p:nvSpPr>
            <p:cNvPr id="12" name="Rectangle 11"/>
            <p:cNvSpPr/>
            <p:nvPr/>
          </p:nvSpPr>
          <p:spPr>
            <a:xfrm>
              <a:off x="252028" y="2270132"/>
              <a:ext cx="2376000" cy="486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1400"/>
            </a:p>
          </p:txBody>
        </p:sp>
        <p:sp>
          <p:nvSpPr>
            <p:cNvPr id="13" name="Titre 1"/>
            <p:cNvSpPr txBox="1">
              <a:spLocks/>
            </p:cNvSpPr>
            <p:nvPr/>
          </p:nvSpPr>
          <p:spPr>
            <a:xfrm>
              <a:off x="252028" y="2270132"/>
              <a:ext cx="2376000" cy="44385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 kern="1200" cap="all">
                  <a:solidFill>
                    <a:srgbClr val="A90025"/>
                  </a:solidFill>
                  <a:latin typeface="+mj-lt"/>
                  <a:ea typeface="Arial" charset="0"/>
                  <a:cs typeface="Arial"/>
                </a:defRPr>
              </a:lvl1pPr>
              <a:lvl2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1001713" rtl="0">
                <a:buClr>
                  <a:srgbClr val="FA3805"/>
                </a:buClr>
              </a:pPr>
              <a:r>
                <a:rPr lang="ru-RU" sz="1200" b="1" i="0" u="none" baseline="0" dirty="0">
                  <a:solidFill>
                    <a:schemeClr val="bg1"/>
                  </a:solidFill>
                </a:rPr>
                <a:t>Отработанные часы для разведки и добычи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340768"/>
            <a:ext cx="8545854" cy="343209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ru-RU" b="0" i="0" u="none" baseline="0"/>
              <a:t>Общий пакет H3SE - TCG 4.3 – Отношения с подрядчиками - Образцовость – V2</a:t>
            </a:r>
            <a:endParaRPr lang="ru-RU" altLang="fr-FR" dirty="0"/>
          </a:p>
        </p:txBody>
      </p:sp>
    </p:spTree>
    <p:extLst>
      <p:ext uri="{BB962C8B-B14F-4D97-AF65-F5344CB8AC3E}">
        <p14:creationId xmlns:p14="http://schemas.microsoft.com/office/powerpoint/2010/main" val="1554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1567</TotalTime>
  <Words>771</Words>
  <Application>Microsoft Office PowerPoint</Application>
  <PresentationFormat>Affichage à l'écran (4:3)</PresentationFormat>
  <Paragraphs>130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fr_total_modele_rouge_fonce</vt:lpstr>
      <vt:lpstr>Отношения с подрядчиками - Образцовость</vt:lpstr>
      <vt:lpstr>Цели модуля</vt:lpstr>
      <vt:lpstr>Деятельность подрядчиков</vt:lpstr>
      <vt:lpstr>Строительство школы</vt:lpstr>
      <vt:lpstr>Задачи для подрядчиков</vt:lpstr>
      <vt:lpstr>Задачи для Total</vt:lpstr>
      <vt:lpstr>Общие задачи</vt:lpstr>
      <vt:lpstr>Обязательство Total по отношению к подрядчикам</vt:lpstr>
      <vt:lpstr>Выполнение H3SE Total + подрядчики</vt:lpstr>
      <vt:lpstr>Выполнение H3SE Total + подрядчики</vt:lpstr>
      <vt:lpstr>Роль относительно подрядчиков</vt:lpstr>
      <vt:lpstr>А для вас? 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84</cp:revision>
  <dcterms:created xsi:type="dcterms:W3CDTF">2015-09-07T13:13:13Z</dcterms:created>
  <dcterms:modified xsi:type="dcterms:W3CDTF">2017-06-15T21:16:20Z</dcterms:modified>
</cp:coreProperties>
</file>