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64" r:id="rId2"/>
    <p:sldId id="266" r:id="rId3"/>
    <p:sldId id="290" r:id="rId4"/>
    <p:sldId id="271" r:id="rId5"/>
    <p:sldId id="272" r:id="rId6"/>
    <p:sldId id="273" r:id="rId7"/>
    <p:sldId id="274" r:id="rId8"/>
    <p:sldId id="280" r:id="rId9"/>
    <p:sldId id="281" r:id="rId10"/>
    <p:sldId id="282" r:id="rId11"/>
    <p:sldId id="286" r:id="rId12"/>
    <p:sldId id="279" r:id="rId13"/>
    <p:sldId id="283" r:id="rId14"/>
    <p:sldId id="287" r:id="rId15"/>
    <p:sldId id="288" r:id="rId16"/>
    <p:sldId id="289" r:id="rId17"/>
    <p:sldId id="285" r:id="rId18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LAFAGE" initials="M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043" autoAdjust="0"/>
    <p:restoredTop sz="94692" autoAdjust="0"/>
  </p:normalViewPr>
  <p:slideViewPr>
    <p:cSldViewPr snapToObjects="1">
      <p:cViewPr>
        <p:scale>
          <a:sx n="60" d="100"/>
          <a:sy n="60" d="100"/>
        </p:scale>
        <p:origin x="-336" y="-52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88BA4DD-675F-4707-9737-CC7FFF455974}" type="datetimeFigureOut">
              <a:rPr lang="fr-FR" altLang="fr-FR"/>
              <a:pPr/>
              <a:t>11/07/2017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D6ACCF8-2DE4-4C70-B100-41903539B8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9790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01B7C7-FD0B-448F-B375-A92E714111A6}" type="datetimeFigureOut">
              <a:rPr lang="fr-FR" altLang="fr-FR"/>
              <a:pPr/>
              <a:t>11/07/2017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C9E4361-CE45-4511-A479-5CEE1D0B34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7759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7C9E4361-CE45-4511-A479-5CEE1D0B3445}" type="slidenum">
              <a:rPr/>
              <a:pPr/>
              <a:t>4</a:t>
            </a:fld>
            <a:endParaRPr lang="ar" altLang="fr-FR" dirty="0"/>
          </a:p>
        </p:txBody>
      </p:sp>
    </p:spTree>
    <p:extLst>
      <p:ext uri="{BB962C8B-B14F-4D97-AF65-F5344CB8AC3E}">
        <p14:creationId xmlns:p14="http://schemas.microsoft.com/office/powerpoint/2010/main" val="10826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7C9E4361-CE45-4511-A479-5CEE1D0B3445}" type="slidenum">
              <a:rPr/>
              <a:pPr/>
              <a:t>5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130555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7C9E4361-CE45-4511-A479-5CEE1D0B3445}" type="slidenum">
              <a:rPr/>
              <a:pPr/>
              <a:t>13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119790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15CF5B-57DB-4951-9A91-5350364E072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age_fin_130313 de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Kit intégration H3SE - TCG 4.4 – Chacun, à son niveau, est responsable HSE – V1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02D9-E909-4F2D-B9AE-5318616AED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3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63470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9EBE46A-6B96-49C1-B11B-BEFFA9E21E1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8F6947-8F5A-4DF8-8698-A594EF101C0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B3880A-640D-4FA7-A954-678BC1A8743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C609EB-DB2F-41F5-BAF6-FED64CCED2C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A7F266-3CEA-4BB4-9C84-4C6789798E6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711788-78A4-4676-BD01-31F57F57261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9ED016-30ED-4762-B179-972C82CBC5A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AA0C7C-6933-4E62-AA2E-5DC853A5273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cs typeface="Helvetica" pitchFamily="34" charset="0"/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44328A4E-B8B2-475F-A7FF-88BA054B35D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/>
            <a:endParaRPr lang="ar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" b="1" i="0" u="none" baseline="0" dirty="0"/>
              <a:t>يُعد كل فرد في موقعه مسؤولاً عن الصحة والسلامة والبيئة "HSE".</a:t>
            </a:r>
            <a:endParaRPr lang="ar" sz="2400" dirty="0"/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r" rtl="1" eaLnBrk="1" hangingPunct="1"/>
            <a:r>
              <a:rPr lang="ar" b="0" i="0" u="none" baseline="0" dirty="0">
                <a:cs typeface="Arial" pitchFamily="34" charset="0"/>
              </a:rPr>
              <a:t>مجموعة دمج الصحة والسلامة والأمن والمجتمع والبيئة </a:t>
            </a:r>
            <a:r>
              <a:rPr lang="ar" b="0" i="0" u="none" baseline="0" dirty="0" smtClean="0">
                <a:cs typeface="Arial" pitchFamily="34" charset="0"/>
              </a:rPr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>
                <a:cs typeface="Arial" pitchFamily="34" charset="0"/>
              </a:rPr>
              <a:t>)</a:t>
            </a:r>
            <a:endParaRPr lang="ar" b="0" i="0" u="none" baseline="0" dirty="0">
              <a:cs typeface="Arial" pitchFamily="34" charset="0"/>
            </a:endParaRPr>
          </a:p>
          <a:p>
            <a:pPr algn="r" rtl="1" eaLnBrk="1" hangingPunct="1"/>
            <a:r>
              <a:rPr lang="ar" b="0" i="0" u="none" baseline="0" dirty="0">
                <a:cs typeface="Arial" pitchFamily="34" charset="0"/>
              </a:rPr>
              <a:t>وحدة المناهج الدراسية الأساسية العامة 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الأنواع الأربعة لثقافة السلامة</a:t>
            </a:r>
            <a:endParaRPr lang="a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B9EBE46A-6B96-49C1-B11B-BEFFA9E21E12}" type="slidenum">
              <a:rPr/>
              <a:pPr/>
              <a:t>10</a:t>
            </a:fld>
            <a:endParaRPr lang="ar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107504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dirty="0">
                <a:cs typeface="Helvetica"/>
              </a:rPr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>
                <a:cs typeface="Helvetica"/>
              </a:rPr>
              <a:t>) 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924944"/>
            <a:ext cx="3672408" cy="3096095"/>
          </a:xfrm>
        </p:spPr>
        <p:txBody>
          <a:bodyPr/>
          <a:lstStyle/>
          <a:p>
            <a:pPr marL="0" indent="0" algn="r" rtl="1">
              <a:buNone/>
            </a:pPr>
            <a:r>
              <a:rPr lang="ar" b="1" i="0" u="none" baseline="0"/>
              <a:t>تقوم على فكرة أن السلامة يجب أن تكون موجودة في جميع قِطاعات الشركة أو المؤسسة، وأنها مسؤولية مشتركة يتم تقاسمها مع جميع الجهات الفاعلة. ويتمثل أسلوب الإدارة المفضل في المشاركة.</a:t>
            </a:r>
            <a:endParaRPr lang="ar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428396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/>
          </a:p>
        </p:txBody>
      </p:sp>
    </p:spTree>
    <p:extLst>
      <p:ext uri="{BB962C8B-B14F-4D97-AF65-F5344CB8AC3E}">
        <p14:creationId xmlns:p14="http://schemas.microsoft.com/office/powerpoint/2010/main" val="6430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المزايا / العيوب</a:t>
            </a:r>
            <a:endParaRPr lang="a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ar" dirty="0" smtClean="0"/>
          </a:p>
          <a:p>
            <a:endParaRPr lang="ar" dirty="0"/>
          </a:p>
          <a:p>
            <a:pPr algn="r" rtl="1"/>
            <a:r>
              <a:rPr lang="ar" b="1" i="0" u="none" baseline="0"/>
              <a:t>الثقافة الإدارية</a:t>
            </a:r>
          </a:p>
          <a:p>
            <a:endParaRPr lang="ar" b="1" dirty="0"/>
          </a:p>
          <a:p>
            <a:pPr algn="r" rtl="1"/>
            <a:r>
              <a:rPr lang="ar" b="1" i="0" u="none" baseline="0"/>
              <a:t>الثقافة المهنية</a:t>
            </a:r>
            <a:endParaRPr lang="ar" b="1" dirty="0"/>
          </a:p>
          <a:p>
            <a:endParaRPr lang="ar" dirty="0" smtClean="0"/>
          </a:p>
          <a:p>
            <a:endParaRPr lang="ar" dirty="0"/>
          </a:p>
          <a:p>
            <a:endParaRPr lang="ar" dirty="0" smtClean="0"/>
          </a:p>
          <a:p>
            <a:pPr marL="0" indent="0" algn="ctr" rtl="1">
              <a:buNone/>
            </a:pPr>
            <a:r>
              <a:rPr lang="ar" sz="2400" b="0" i="1" u="none" baseline="0"/>
              <a:t>بالنسبة لكم، ما هي مزايا وعيوب كل من هذه الثقافات؟</a:t>
            </a:r>
            <a:endParaRPr lang="ar" sz="24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251520" y="6411913"/>
            <a:ext cx="6347048" cy="365125"/>
          </a:xfrm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dirty="0">
                <a:cs typeface="Helvetica"/>
              </a:rPr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>
                <a:cs typeface="Helvetica"/>
              </a:rPr>
              <a:t>) 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B9EBE46A-6B96-49C1-B11B-BEFFA9E21E12}" type="slidenum">
              <a:rPr/>
              <a:pPr/>
              <a:t>11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17033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تستهدف توتال "Total" ثقافة السلامة المتكاملة.</a:t>
            </a:r>
            <a:endParaRPr lang="a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251520" y="6411913"/>
            <a:ext cx="6347048" cy="365125"/>
          </a:xfrm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dirty="0">
                <a:cs typeface="Helvetica"/>
              </a:rPr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>
                <a:cs typeface="Helvetica"/>
              </a:rPr>
              <a:t>) 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B9EBE46A-6B96-49C1-B11B-BEFFA9E21E12}" type="slidenum">
              <a:rPr/>
              <a:pPr/>
              <a:t>12</a:t>
            </a:fld>
            <a:endParaRPr lang="ar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2" y="1268760"/>
            <a:ext cx="8006176" cy="453259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0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تستهدف توتال "Total" ثقافة السلامة المتكاملة.</a:t>
            </a:r>
            <a:endParaRPr lang="a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dirty="0">
                <a:cs typeface="Helvetica"/>
              </a:rPr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>
                <a:cs typeface="Helvetica"/>
              </a:rPr>
              <a:t>) 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B9EBE46A-6B96-49C1-B11B-BEFFA9E21E12}" type="slidenum">
              <a:rPr/>
              <a:pPr/>
              <a:t>13</a:t>
            </a:fld>
            <a:endParaRPr lang="ar" altLang="fr-FR" dirty="0"/>
          </a:p>
        </p:txBody>
      </p:sp>
      <p:sp>
        <p:nvSpPr>
          <p:cNvPr id="7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1">
              <a:buNone/>
            </a:pPr>
            <a:r>
              <a:rPr lang="ar" b="1" i="0" u="none" baseline="0"/>
              <a:t>أفضل المزايا الخاصة بالثقافة المهنية والثقافة الإدارية:</a:t>
            </a:r>
          </a:p>
          <a:p>
            <a:pPr algn="just" rtl="1"/>
            <a:r>
              <a:rPr lang="ar" b="0" i="0" u="none" baseline="0"/>
              <a:t>قواعد متاحة.</a:t>
            </a:r>
          </a:p>
          <a:p>
            <a:pPr lvl="0" algn="just" rtl="1"/>
            <a:r>
              <a:rPr lang="ar" b="0" i="0" u="none" baseline="0"/>
              <a:t>تم التثبُّت من كافة القواعد.</a:t>
            </a:r>
          </a:p>
          <a:p>
            <a:pPr lvl="0" algn="just" rtl="1"/>
            <a:r>
              <a:rPr lang="ar" b="0" i="0" u="none" baseline="0"/>
              <a:t>سياق تطبيق القواعد معروف منذ تحريرها.</a:t>
            </a:r>
          </a:p>
          <a:p>
            <a:pPr lvl="0" algn="just" rtl="1"/>
            <a:r>
              <a:rPr lang="ar" b="0" i="0" u="none" baseline="0"/>
              <a:t>يشارك الأشخاص في تطبيق القواعد.</a:t>
            </a:r>
            <a:endParaRPr lang="ar" dirty="0"/>
          </a:p>
          <a:p>
            <a:pPr lvl="0" algn="just" rtl="1"/>
            <a:r>
              <a:rPr lang="ar" b="0" i="0" u="none" baseline="0"/>
              <a:t>لايزال الأشخاص الأكفاء وذوو الخبرة في أماكنهم ويعملون في ظروف جيدة لتحليل الحالات.</a:t>
            </a:r>
          </a:p>
          <a:p>
            <a:pPr lvl="0" algn="just" rtl="1"/>
            <a:r>
              <a:rPr lang="ar" b="0" i="0" u="none" baseline="0"/>
              <a:t>ويمكن الاتصال بطرف ثالث لإجراء تحليل مستقل.</a:t>
            </a:r>
          </a:p>
          <a:p>
            <a:pPr lvl="0" algn="just" rtl="1"/>
            <a:r>
              <a:rPr lang="ar" b="0" i="0" u="none" baseline="0"/>
              <a:t>يمتلك الأشخاص الوسائل ولديهم صلاحية التصرف في جميع الحالات.</a:t>
            </a:r>
          </a:p>
        </p:txBody>
      </p:sp>
    </p:spTree>
    <p:extLst>
      <p:ext uri="{BB962C8B-B14F-4D97-AF65-F5344CB8AC3E}">
        <p14:creationId xmlns:p14="http://schemas.microsoft.com/office/powerpoint/2010/main" val="9970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Capture d’écran 2013-03-25 à 17.4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7" y="2852936"/>
            <a:ext cx="27098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971600" y="5630361"/>
            <a:ext cx="1350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b="1" i="0" u="none" baseline="0" dirty="0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من أجلي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ألتزم من أجل سلامتي الشخصية.</a:t>
            </a:r>
            <a:endParaRPr lang="a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74638" indent="-263525" algn="r" rtl="1"/>
            <a:r>
              <a:rPr lang="ar" b="0" i="0" u="none" baseline="0" dirty="0">
                <a:cs typeface="Arial" charset="0"/>
              </a:rPr>
              <a:t>معرفة الدور الخاص به.</a:t>
            </a:r>
          </a:p>
          <a:p>
            <a:pPr marL="274638" indent="-263525" algn="r" rtl="1"/>
            <a:r>
              <a:rPr lang="ar" b="0" i="0" u="none" baseline="0" dirty="0">
                <a:cs typeface="Arial" charset="0"/>
              </a:rPr>
              <a:t>أن يكون منتبهًا، وحذِرًا ويقِظًا.</a:t>
            </a:r>
          </a:p>
          <a:p>
            <a:pPr marL="274638" indent="-263525" algn="r" rtl="1"/>
            <a:r>
              <a:rPr lang="ar" b="0" i="0" u="none" baseline="0" dirty="0">
                <a:cs typeface="Arial" charset="0"/>
              </a:rPr>
              <a:t>ألا يترك نفسه للتوجيه من قبل الروتين.</a:t>
            </a:r>
          </a:p>
          <a:p>
            <a:pPr marL="274638" indent="-263525" algn="r" rtl="1"/>
            <a:r>
              <a:rPr lang="ar" b="0" i="0" u="none" baseline="0" dirty="0">
                <a:cs typeface="Arial" charset="0"/>
              </a:rPr>
              <a:t>عدم الخوف – تحمل المسؤولية</a:t>
            </a:r>
          </a:p>
          <a:p>
            <a:pPr marL="274638" indent="-263525" algn="r" rtl="1"/>
            <a:r>
              <a:rPr lang="ar" b="0" i="0" u="none" baseline="0" dirty="0">
                <a:cs typeface="Arial" charset="0"/>
              </a:rPr>
              <a:t>الالتزام واحترام القواعد الأساسية وتطبيقها، وأن يكون ذا نظرة استباقية ويقوم بالإبلاغ عن أوجه القصور</a:t>
            </a:r>
          </a:p>
          <a:p>
            <a:pPr marL="274638" indent="-263525" algn="r" rtl="1"/>
            <a:r>
              <a:rPr lang="ar" b="0" i="0" u="none" baseline="0" dirty="0">
                <a:cs typeface="Arial" charset="0"/>
              </a:rPr>
              <a:t>تقبل التعليقات والتشجيع عليها، وكذلك تقبل الانتقادات:</a:t>
            </a:r>
          </a:p>
          <a:p>
            <a:pPr lvl="1" algn="r" rtl="1"/>
            <a:r>
              <a:rPr lang="ar" b="0" i="0" u="none" baseline="0" dirty="0">
                <a:cs typeface="Arial" charset="0"/>
              </a:rPr>
              <a:t>أيا كان التسلسل الهرمي الوظيفي</a:t>
            </a:r>
          </a:p>
          <a:p>
            <a:pPr lvl="1" algn="r" rtl="1"/>
            <a:r>
              <a:rPr lang="ar" b="0" i="0" u="none" baseline="0" dirty="0">
                <a:cs typeface="Arial" charset="0"/>
              </a:rPr>
              <a:t>أيا كان صاحب العمل</a:t>
            </a:r>
          </a:p>
          <a:p>
            <a:pPr lvl="1" algn="r" rtl="1"/>
            <a:r>
              <a:rPr lang="ar" b="0" i="0" u="none" baseline="0" dirty="0">
                <a:cs typeface="Arial" charset="0"/>
              </a:rPr>
              <a:t>أيا كانت المهنة</a:t>
            </a:r>
          </a:p>
          <a:p>
            <a:endParaRPr lang="a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35024" y="6411913"/>
            <a:ext cx="6553200" cy="365125"/>
          </a:xfrm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dirty="0">
                <a:cs typeface="Helvetica"/>
              </a:rPr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>
                <a:cs typeface="Helvetica"/>
              </a:rPr>
              <a:t>) 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B9EBE46A-6B96-49C1-B11B-BEFFA9E21E12}" type="slidenum">
              <a:rPr/>
              <a:pPr/>
              <a:t>14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14611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ألتزم من أجل سلامة زميلي</a:t>
            </a:r>
            <a:endParaRPr lang="a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ar" altLang="fr-FR" dirty="0" smtClean="0">
              <a:cs typeface="Arial" charset="0"/>
            </a:endParaRPr>
          </a:p>
          <a:p>
            <a:endParaRPr lang="ar" altLang="fr-FR" dirty="0">
              <a:cs typeface="Arial" charset="0"/>
            </a:endParaRPr>
          </a:p>
          <a:p>
            <a:pPr algn="r" rtl="1"/>
            <a:r>
              <a:rPr lang="ar" b="0" i="0" u="none" baseline="0">
                <a:cs typeface="Arial" charset="0"/>
              </a:rPr>
              <a:t>التدخل</a:t>
            </a:r>
          </a:p>
          <a:p>
            <a:pPr marL="285750" lvl="1" indent="-285750" algn="r" defTabSz="457200" rtl="1">
              <a:buSzPct val="120000"/>
              <a:buFont typeface="Lucida Grande"/>
              <a:buChar char="●"/>
            </a:pPr>
            <a:r>
              <a:rPr lang="ar" sz="2000" b="0" i="0" u="none" baseline="0">
                <a:cs typeface="Arial" charset="0"/>
              </a:rPr>
              <a:t>عدم الخوف من الحديث</a:t>
            </a:r>
          </a:p>
          <a:p>
            <a:pPr marL="285750" lvl="1" indent="-285750" algn="r" defTabSz="457200" rtl="1">
              <a:buSzPct val="120000"/>
              <a:buFont typeface="Lucida Grande"/>
              <a:buChar char="●"/>
            </a:pPr>
            <a:r>
              <a:rPr lang="ar" sz="2000" b="0" i="0" u="none" baseline="0">
                <a:cs typeface="Arial" charset="0"/>
              </a:rPr>
              <a:t>عدم البقاء سلبيًا في مواجهة أي حالة</a:t>
            </a:r>
          </a:p>
          <a:p>
            <a:pPr marL="285750" lvl="1" indent="-285750" algn="r" defTabSz="457200" rtl="1">
              <a:buSzPct val="120000"/>
              <a:buFont typeface="Lucida Grande"/>
              <a:buChar char="●"/>
            </a:pPr>
            <a:r>
              <a:rPr lang="ar" sz="2000" b="0" i="0" u="none" baseline="0">
                <a:cs typeface="Arial" charset="0"/>
              </a:rPr>
              <a:t>أن أكون مقتنعًا بفائدتي</a:t>
            </a:r>
          </a:p>
          <a:p>
            <a:pPr marL="285750" lvl="1" indent="-285750" algn="r" defTabSz="457200" rtl="1">
              <a:buSzPct val="120000"/>
              <a:buFont typeface="Lucida Grande"/>
              <a:buChar char="●"/>
            </a:pPr>
            <a:r>
              <a:rPr lang="ar" sz="2000" b="0" i="0" u="none" baseline="0">
                <a:cs typeface="Arial" charset="0"/>
              </a:rPr>
              <a:t>التغلب على الذات </a:t>
            </a:r>
          </a:p>
          <a:p>
            <a:pPr marL="285750" lvl="1" indent="-285750" algn="r" defTabSz="457200" rtl="1">
              <a:buSzPct val="120000"/>
              <a:buFont typeface="Lucida Grande"/>
              <a:buChar char="●"/>
            </a:pPr>
            <a:r>
              <a:rPr lang="ar" sz="2000" b="0" i="0" u="none" baseline="0">
                <a:cs typeface="Arial" charset="0"/>
              </a:rPr>
              <a:t>التعبير عن نفسي والاستماع للغير</a:t>
            </a:r>
          </a:p>
          <a:p>
            <a:pPr marL="285750" lvl="1" indent="-285750" algn="r" defTabSz="457200" rtl="1">
              <a:buSzPct val="120000"/>
              <a:buFont typeface="Lucida Grande"/>
              <a:buChar char="●"/>
            </a:pPr>
            <a:r>
              <a:rPr lang="ar" sz="2000" b="0" i="0" u="none" baseline="0">
                <a:cs typeface="Arial" charset="0"/>
              </a:rPr>
              <a:t>مشاركة خبراتي ومهاراتي</a:t>
            </a:r>
            <a:endParaRPr lang="ar" altLang="fr-FR" sz="2000" dirty="0">
              <a:cs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251520" y="6411913"/>
            <a:ext cx="6347048" cy="365125"/>
          </a:xfrm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dirty="0">
                <a:cs typeface="Helvetica"/>
              </a:rPr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>
                <a:cs typeface="Helvetica"/>
              </a:rPr>
              <a:t>) 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B9EBE46A-6B96-49C1-B11B-BEFFA9E21E12}" type="slidenum">
              <a:rPr/>
              <a:pPr/>
              <a:t>15</a:t>
            </a:fld>
            <a:endParaRPr lang="ar" altLang="fr-FR"/>
          </a:p>
        </p:txBody>
      </p:sp>
      <p:pic>
        <p:nvPicPr>
          <p:cNvPr id="6" name="Image 5" descr="Capture d’écran 2013-03-25 à 17.4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7" y="2169724"/>
            <a:ext cx="25908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71600" y="5267730"/>
            <a:ext cx="1296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b="1" i="0" u="none" baseline="0" dirty="0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من أجلك</a:t>
            </a:r>
          </a:p>
        </p:txBody>
      </p:sp>
    </p:spTree>
    <p:extLst>
      <p:ext uri="{BB962C8B-B14F-4D97-AF65-F5344CB8AC3E}">
        <p14:creationId xmlns:p14="http://schemas.microsoft.com/office/powerpoint/2010/main" val="15789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ألتزم من أجل سلامة الجميع</a:t>
            </a:r>
            <a:endParaRPr lang="a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lvl="1" indent="-285750" algn="r" defTabSz="457200" rtl="1">
              <a:buSzPct val="120000"/>
              <a:buFont typeface="Lucida Grande"/>
              <a:buChar char="●"/>
            </a:pPr>
            <a:endParaRPr lang="ar" altLang="fr-FR" dirty="0" smtClean="0">
              <a:cs typeface="Arial" charset="0"/>
            </a:endParaRPr>
          </a:p>
          <a:p>
            <a:pPr marL="285750" lvl="1" indent="-285750" algn="r" defTabSz="457200" rtl="1">
              <a:buSzPct val="120000"/>
              <a:buFont typeface="Lucida Grande"/>
              <a:buChar char="●"/>
            </a:pPr>
            <a:endParaRPr lang="ar" altLang="fr-FR" dirty="0">
              <a:cs typeface="Arial" charset="0"/>
            </a:endParaRPr>
          </a:p>
          <a:p>
            <a:pPr marL="285750" lvl="1" indent="-285750" algn="r" defTabSz="457200" rtl="1">
              <a:buSzPct val="120000"/>
              <a:buFont typeface="Lucida Grande"/>
              <a:buChar char="●"/>
            </a:pPr>
            <a:endParaRPr lang="ar" altLang="fr-FR" dirty="0" smtClean="0">
              <a:cs typeface="Arial" charset="0"/>
            </a:endParaRPr>
          </a:p>
          <a:p>
            <a:pPr marL="285750" lvl="1" indent="-285750" algn="r" defTabSz="457200" rtl="1">
              <a:buSzPct val="120000"/>
              <a:buFont typeface="Lucida Grande"/>
              <a:buChar char="●"/>
            </a:pPr>
            <a:r>
              <a:rPr lang="ar" sz="2000" b="0" i="0" u="none" baseline="0">
                <a:cs typeface="Arial" charset="0"/>
              </a:rPr>
              <a:t>أن أكون على دراية بالمخاطر التي تحيط بنا </a:t>
            </a:r>
            <a:r>
              <a:rPr lang="ar" b="0" i="0" u="none" baseline="0">
                <a:cs typeface="Arial" charset="0"/>
              </a:rPr>
              <a:t>:</a:t>
            </a:r>
          </a:p>
          <a:p>
            <a:pPr lvl="1" algn="r" rtl="1">
              <a:buSzPct val="120000"/>
            </a:pPr>
            <a:r>
              <a:rPr lang="ar" b="0" i="0" u="none" baseline="0">
                <a:cs typeface="Arial" charset="0"/>
              </a:rPr>
              <a:t>أنت</a:t>
            </a:r>
          </a:p>
          <a:p>
            <a:pPr lvl="1" algn="r" rtl="1">
              <a:buSzPct val="120000"/>
            </a:pPr>
            <a:r>
              <a:rPr lang="ar" b="0" i="0" u="none" baseline="0">
                <a:cs typeface="Arial" charset="0"/>
              </a:rPr>
              <a:t>أنا</a:t>
            </a:r>
          </a:p>
          <a:p>
            <a:pPr lvl="1" algn="r" rtl="1">
              <a:buSzPct val="120000"/>
            </a:pPr>
            <a:r>
              <a:rPr lang="ar" b="0" i="0" u="none" baseline="0">
                <a:cs typeface="Arial" charset="0"/>
              </a:rPr>
              <a:t>زملاؤنا</a:t>
            </a:r>
          </a:p>
          <a:p>
            <a:pPr lvl="1" algn="r" rtl="1">
              <a:buSzPct val="120000"/>
            </a:pPr>
            <a:r>
              <a:rPr lang="ar" b="0" i="0" u="none" baseline="0">
                <a:cs typeface="Arial" charset="0"/>
              </a:rPr>
              <a:t>جيراننا</a:t>
            </a:r>
          </a:p>
          <a:p>
            <a:pPr lvl="1" algn="r" rtl="1">
              <a:buSzPct val="120000"/>
            </a:pPr>
            <a:r>
              <a:rPr lang="ar" b="0" i="0" u="none" baseline="0">
                <a:cs typeface="Arial" charset="0"/>
              </a:rPr>
              <a:t>أصدقاؤنا</a:t>
            </a:r>
          </a:p>
          <a:p>
            <a:pPr lvl="1" algn="r" rtl="1">
              <a:buSzPct val="120000"/>
            </a:pPr>
            <a:r>
              <a:rPr lang="ar" b="0" i="0" u="none" baseline="0">
                <a:cs typeface="Arial" charset="0"/>
              </a:rPr>
              <a:t>عائلاتنا</a:t>
            </a:r>
          </a:p>
          <a:p>
            <a:pPr lvl="1" algn="r" rtl="1">
              <a:buSzPct val="120000"/>
            </a:pPr>
            <a:r>
              <a:rPr lang="ar" b="0" i="0" u="none" baseline="0">
                <a:cs typeface="Arial" charset="0"/>
              </a:rPr>
              <a:t>…</a:t>
            </a:r>
            <a:endParaRPr lang="ar" altLang="fr-FR" dirty="0">
              <a:cs typeface="Arial" charset="0"/>
            </a:endParaRPr>
          </a:p>
          <a:p>
            <a:pPr lvl="1" algn="r" rtl="1"/>
            <a:endParaRPr lang="a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251520" y="6411913"/>
            <a:ext cx="6347048" cy="365125"/>
          </a:xfrm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dirty="0">
                <a:cs typeface="Helvetica"/>
              </a:rPr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>
                <a:cs typeface="Helvetica"/>
              </a:rPr>
              <a:t>) 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B9EBE46A-6B96-49C1-B11B-BEFFA9E21E12}" type="slidenum">
              <a:rPr/>
              <a:pPr/>
              <a:t>16</a:t>
            </a:fld>
            <a:endParaRPr lang="ar" altLang="fr-FR"/>
          </a:p>
        </p:txBody>
      </p:sp>
      <p:pic>
        <p:nvPicPr>
          <p:cNvPr id="6" name="Image 6" descr="Capture d’écran 2013-03-25 à 17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7024"/>
            <a:ext cx="2470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10307" y="5206280"/>
            <a:ext cx="1552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b="1" i="0" u="none" baseline="0" dirty="0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من أجل الجميع</a:t>
            </a:r>
          </a:p>
        </p:txBody>
      </p:sp>
    </p:spTree>
    <p:extLst>
      <p:ext uri="{BB962C8B-B14F-4D97-AF65-F5344CB8AC3E}">
        <p14:creationId xmlns:p14="http://schemas.microsoft.com/office/powerpoint/2010/main" val="14145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1"/>
            <a:fld id="{E28DF04F-62EB-459D-8383-DD06F8167FBE}" type="slidenum">
              <a:rPr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a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rtl="1">
              <a:defRPr/>
            </a:pPr>
            <a:r>
              <a:rPr lang="ar" b="0" i="0" u="none" baseline="0"/>
              <a:t>مجموعة دمج الصحة والسلامة والأمن والمجتمع والبيئة (H3SE) - المناهج الدراسية الأساسية للمجموعة 4.4 - يُعد كل فرد في موقعه مسؤولاً عن الصحة والسلامة والبيئة "HSE" – الإصدار الأول</a:t>
            </a:r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100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ar" b="1" i="0" u="none" baseline="0"/>
              <a:t>أهداف الوحدة</a:t>
            </a:r>
            <a:endParaRPr lang="ar" dirty="0"/>
          </a:p>
        </p:txBody>
      </p:sp>
      <p:sp>
        <p:nvSpPr>
          <p:cNvPr id="1331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5496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b="0" i="0" u="none" baseline="0" dirty="0">
                <a:cs typeface="Helvetica"/>
              </a:rPr>
              <a:t>مجموعة دمج الصحة والسلامة والأمن والمجتمع والبيئة </a:t>
            </a:r>
            <a:r>
              <a:rPr lang="ar" b="0" i="0" u="none" baseline="0" dirty="0" smtClean="0">
                <a:cs typeface="Helvetica"/>
              </a:rPr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>
                <a:cs typeface="Helvetica"/>
              </a:rPr>
              <a:t>) </a:t>
            </a:r>
            <a:r>
              <a:rPr lang="ar" b="0" i="0" u="none" baseline="0" dirty="0">
                <a:cs typeface="Helvetica"/>
              </a:rPr>
              <a:t>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  <p:sp>
        <p:nvSpPr>
          <p:cNvPr id="1536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1"/>
            <a:fld id="{F738293B-FFD2-4332-AF1F-7476D80E1CDA}" type="slidenum">
              <a:rPr/>
              <a:pPr/>
              <a:t>2</a:t>
            </a:fld>
            <a:endParaRPr lang="ar" altLang="fr-FR" dirty="0"/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1" eaLnBrk="1" hangingPunct="1">
              <a:spcAft>
                <a:spcPts val="1500"/>
              </a:spcAft>
              <a:buFont typeface="Lucida Grande"/>
              <a:buNone/>
            </a:pPr>
            <a:r>
              <a:rPr lang="ar" b="0" i="0" u="none" baseline="0">
                <a:cs typeface="Arial" pitchFamily="34" charset="0"/>
              </a:rPr>
              <a:t>بعد الانتهاء من هذه الوحدة: </a:t>
            </a:r>
          </a:p>
          <a:p>
            <a:pPr lvl="0" algn="just" rtl="1"/>
            <a:r>
              <a:rPr lang="ar" b="0" i="0" u="none" baseline="0"/>
              <a:t>فهم ما تعنيه ثقافة السلامة وما يمثل ذلك بالنسبة لتوتال "Total".</a:t>
            </a:r>
          </a:p>
          <a:p>
            <a:pPr lvl="0" algn="just" rtl="1"/>
            <a:endParaRPr lang="ar" dirty="0"/>
          </a:p>
          <a:p>
            <a:pPr algn="just" rtl="1"/>
            <a:r>
              <a:rPr lang="ar" b="0" i="0" u="none" baseline="0"/>
              <a:t>معرفة دوركم: اتخاذ القرارات مع مراعاة القواعد والتعليمات والاستناد إليها. </a:t>
            </a:r>
            <a:r>
              <a:rPr lang="ar" b="0" i="0" u="none" baseline="0">
                <a:cs typeface="Arial" pitchFamily="34" charset="0"/>
              </a:rPr>
              <a:t> </a:t>
            </a:r>
            <a:endParaRPr lang="ar" altLang="fr-FR" dirty="0" smtClean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ar" b="1" i="0" u="none" baseline="0"/>
              <a:t>أكاديمية السلامة "Safety academy"</a:t>
            </a:r>
            <a:endParaRPr lang="ar" dirty="0"/>
          </a:p>
        </p:txBody>
      </p:sp>
      <p:sp>
        <p:nvSpPr>
          <p:cNvPr id="16387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1"/>
            <a:fld id="{80E5A4E4-70A4-4444-907E-C8F13D3ACE03}" type="slidenum">
              <a:rPr/>
              <a:pPr/>
              <a:t>3</a:t>
            </a:fld>
            <a:endParaRPr lang="ar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5496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dirty="0">
                <a:cs typeface="Helvetica"/>
              </a:rPr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>
                <a:cs typeface="Helvetica"/>
              </a:rPr>
              <a:t>) 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64704"/>
            <a:ext cx="6734547" cy="3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200" y="3055568"/>
            <a:ext cx="6832527" cy="321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en arc 10"/>
          <p:cNvSpPr/>
          <p:nvPr/>
        </p:nvSpPr>
        <p:spPr>
          <a:xfrm>
            <a:off x="1642515" y="2204864"/>
            <a:ext cx="1201293" cy="1368152"/>
          </a:xfrm>
          <a:prstGeom prst="circularArrow">
            <a:avLst>
              <a:gd name="adj1" fmla="val 12500"/>
              <a:gd name="adj2" fmla="val 2428843"/>
              <a:gd name="adj3" fmla="val 20457681"/>
              <a:gd name="adj4" fmla="val 10800000"/>
              <a:gd name="adj5" fmla="val 125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0438" y="1040262"/>
            <a:ext cx="3281907" cy="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4041" y="1034201"/>
            <a:ext cx="819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2394041" y="1040262"/>
            <a:ext cx="819150" cy="752650"/>
            <a:chOff x="2394041" y="1040262"/>
            <a:chExt cx="819150" cy="752650"/>
          </a:xfrm>
        </p:grpSpPr>
        <p:sp>
          <p:nvSpPr>
            <p:cNvPr id="14" name="Rectangle 13"/>
            <p:cNvSpPr/>
            <p:nvPr/>
          </p:nvSpPr>
          <p:spPr>
            <a:xfrm>
              <a:off x="2394041" y="1040262"/>
              <a:ext cx="819150" cy="479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7640" y="1540072"/>
              <a:ext cx="432048" cy="2528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برنامج التعلم الإلكتروني</a:t>
            </a:r>
            <a:endParaRPr lang="a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B9EBE46A-6B96-49C1-B11B-BEFFA9E21E12}" type="slidenum">
              <a:rPr/>
              <a:pPr/>
              <a:t>4</a:t>
            </a:fld>
            <a:endParaRPr lang="ar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80" y="1166182"/>
            <a:ext cx="8244408" cy="471109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107504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dirty="0">
                <a:cs typeface="Helvetica"/>
              </a:rPr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>
                <a:cs typeface="Helvetica"/>
              </a:rPr>
              <a:t>) 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38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ما المقصود بثقافة السلامة؟</a:t>
            </a:r>
            <a:endParaRPr lang="a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B9EBE46A-6B96-49C1-B11B-BEFFA9E21E12}" type="slidenum">
              <a:rPr/>
              <a:pPr/>
              <a:t>5</a:t>
            </a:fld>
            <a:endParaRPr lang="ar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901" r="4326"/>
          <a:stretch/>
        </p:blipFill>
        <p:spPr>
          <a:xfrm>
            <a:off x="35496" y="907510"/>
            <a:ext cx="8920925" cy="511377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5496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dirty="0">
                <a:cs typeface="Helvetica"/>
              </a:rPr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>
                <a:cs typeface="Helvetica"/>
              </a:rPr>
              <a:t>) 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64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الأنواع الأربعة لثقافة السلامة</a:t>
            </a:r>
            <a:endParaRPr lang="a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B9EBE46A-6B96-49C1-B11B-BEFFA9E21E12}" type="slidenum">
              <a:rPr/>
              <a:pPr/>
              <a:t>6</a:t>
            </a:fld>
            <a:endParaRPr lang="ar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5496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dirty="0">
                <a:cs typeface="Helvetica"/>
              </a:rPr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>
                <a:cs typeface="Helvetica"/>
              </a:rPr>
              <a:t>) 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442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الأنواع الأربعة لثقافة السلامة</a:t>
            </a:r>
            <a:endParaRPr lang="a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B9EBE46A-6B96-49C1-B11B-BEFFA9E21E12}" type="slidenum">
              <a:rPr/>
              <a:pPr/>
              <a:t>7</a:t>
            </a:fld>
            <a:endParaRPr lang="ar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-36512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dirty="0">
                <a:cs typeface="Helvetica"/>
              </a:rPr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>
                <a:cs typeface="Helvetica"/>
              </a:rPr>
              <a:t>) 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980728"/>
            <a:ext cx="3672408" cy="5040311"/>
          </a:xfrm>
        </p:spPr>
        <p:txBody>
          <a:bodyPr/>
          <a:lstStyle/>
          <a:p>
            <a:pPr marL="0" indent="0" algn="r" rtl="1">
              <a:buNone/>
            </a:pPr>
            <a:r>
              <a:rPr lang="ar" b="1" i="0" u="none" baseline="0"/>
              <a:t>يتم تفضيل الإجراءات والطرق التشغيلية والمبادئ التوجيهية ... وهي تمثل جزءًا من نظام الإدارة. </a:t>
            </a:r>
          </a:p>
        </p:txBody>
      </p:sp>
      <p:sp>
        <p:nvSpPr>
          <p:cNvPr id="3" name="Flèche à quatre pointes 2"/>
          <p:cNvSpPr/>
          <p:nvPr/>
        </p:nvSpPr>
        <p:spPr>
          <a:xfrm>
            <a:off x="4211960" y="3284984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0026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الأنواع الأربعة لثقافة السلامة</a:t>
            </a:r>
            <a:endParaRPr lang="a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B9EBE46A-6B96-49C1-B11B-BEFFA9E21E12}" type="slidenum">
              <a:rPr/>
              <a:pPr/>
              <a:t>8</a:t>
            </a:fld>
            <a:endParaRPr lang="ar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5496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dirty="0">
                <a:cs typeface="Helvetica"/>
              </a:rPr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>
                <a:cs typeface="Helvetica"/>
              </a:rPr>
              <a:t>) 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3140968"/>
            <a:ext cx="3672408" cy="2880071"/>
          </a:xfrm>
        </p:spPr>
        <p:txBody>
          <a:bodyPr/>
          <a:lstStyle/>
          <a:p>
            <a:pPr marL="0" indent="0" algn="r" rtl="1">
              <a:buNone/>
            </a:pPr>
            <a:r>
              <a:rPr lang="ar" b="1" i="0" u="none" baseline="0"/>
              <a:t>تبادل الأفكار بين الموظفين الذين يقومون بنفس الأعمال حول أفضل الممارسات العملية (الرفقة في ميداني العمل من خلال الموظفين الأكثر خبرة).</a:t>
            </a:r>
            <a:endParaRPr lang="ar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2372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/>
          </a:p>
        </p:txBody>
      </p:sp>
    </p:spTree>
    <p:extLst>
      <p:ext uri="{BB962C8B-B14F-4D97-AF65-F5344CB8AC3E}">
        <p14:creationId xmlns:p14="http://schemas.microsoft.com/office/powerpoint/2010/main" val="575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الأنواع الأربعة لثقافة السلامة</a:t>
            </a:r>
            <a:endParaRPr lang="a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1"/>
            <a:fld id="{B9EBE46A-6B96-49C1-B11B-BEFFA9E21E12}" type="slidenum">
              <a:rPr/>
              <a:pPr/>
              <a:t>9</a:t>
            </a:fld>
            <a:endParaRPr lang="ar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5496" y="6411913"/>
            <a:ext cx="65630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" dirty="0">
                <a:cs typeface="Helvetica"/>
              </a:rPr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>
                <a:cs typeface="Helvetica"/>
              </a:rPr>
              <a:t>) - المناهج الدراسية الأساسية للمجموعة 4.4 - يُعد كل فرد في موقعه مسؤولاً عن الصحة والسلامة والبيئة "HSE" – الإصدار الأول</a:t>
            </a:r>
            <a:endParaRPr lang="ar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718334"/>
            <a:ext cx="3672408" cy="3302705"/>
          </a:xfrm>
        </p:spPr>
        <p:txBody>
          <a:bodyPr/>
          <a:lstStyle/>
          <a:p>
            <a:pPr marL="0" indent="0" algn="r" rtl="1">
              <a:buNone/>
            </a:pPr>
            <a:r>
              <a:rPr lang="ar" b="1" i="0" u="none" baseline="0"/>
              <a:t>تم تأسيسها حول فكرة أن هناك بعض الأنشطة الخطيرة، ولا يمكن للمرء أن يتجنب وقوع الضحايا.</a:t>
            </a:r>
            <a:endParaRPr lang="ar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71664" y="3271932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7028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624</TotalTime>
  <Words>959</Words>
  <Application>Microsoft Office PowerPoint</Application>
  <PresentationFormat>Affichage à l'écran (4:3)</PresentationFormat>
  <Paragraphs>110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fr_total_modele_rouge_fonce</vt:lpstr>
      <vt:lpstr>يُعد كل فرد في موقعه مسؤولاً عن الصحة والسلامة والبيئة "HSE".</vt:lpstr>
      <vt:lpstr>أهداف الوحدة</vt:lpstr>
      <vt:lpstr>أكاديمية السلامة "Safety academy"</vt:lpstr>
      <vt:lpstr>برنامج التعلم الإلكتروني</vt:lpstr>
      <vt:lpstr>ما المقصود بثقافة السلامة؟</vt:lpstr>
      <vt:lpstr>الأنواع الأربعة لثقافة السلامة</vt:lpstr>
      <vt:lpstr>الأنواع الأربعة لثقافة السلامة</vt:lpstr>
      <vt:lpstr>الأنواع الأربعة لثقافة السلامة</vt:lpstr>
      <vt:lpstr>الأنواع الأربعة لثقافة السلامة</vt:lpstr>
      <vt:lpstr>الأنواع الأربعة لثقافة السلامة</vt:lpstr>
      <vt:lpstr>المزايا / العيوب</vt:lpstr>
      <vt:lpstr>تستهدف توتال "Total" ثقافة السلامة المتكاملة.</vt:lpstr>
      <vt:lpstr>تستهدف توتال "Total" ثقافة السلامة المتكاملة.</vt:lpstr>
      <vt:lpstr>ألتزم من أجل سلامتي الشخصية.</vt:lpstr>
      <vt:lpstr>ألتزم من أجل سلامة زميلي</vt:lpstr>
      <vt:lpstr>ألتزم من أجل سلامة الجميع</vt:lpstr>
      <vt:lpstr>Présentation PowerPoint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50</cp:revision>
  <dcterms:created xsi:type="dcterms:W3CDTF">2015-09-07T13:13:13Z</dcterms:created>
  <dcterms:modified xsi:type="dcterms:W3CDTF">2017-07-11T20:41:10Z</dcterms:modified>
</cp:coreProperties>
</file>