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9"/>
  </p:notesMasterIdLst>
  <p:handoutMasterIdLst>
    <p:handoutMasterId r:id="rId20"/>
  </p:handoutMasterIdLst>
  <p:sldIdLst>
    <p:sldId id="264" r:id="rId2"/>
    <p:sldId id="266" r:id="rId3"/>
    <p:sldId id="290" r:id="rId4"/>
    <p:sldId id="271" r:id="rId5"/>
    <p:sldId id="272" r:id="rId6"/>
    <p:sldId id="273" r:id="rId7"/>
    <p:sldId id="274" r:id="rId8"/>
    <p:sldId id="280" r:id="rId9"/>
    <p:sldId id="281" r:id="rId10"/>
    <p:sldId id="282" r:id="rId11"/>
    <p:sldId id="286" r:id="rId12"/>
    <p:sldId id="279" r:id="rId13"/>
    <p:sldId id="283" r:id="rId14"/>
    <p:sldId id="287" r:id="rId15"/>
    <p:sldId id="288" r:id="rId16"/>
    <p:sldId id="289" r:id="rId17"/>
    <p:sldId id="285" r:id="rId18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eu LAFAGE" initials="M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043" autoAdjust="0"/>
    <p:restoredTop sz="94692" autoAdjust="0"/>
  </p:normalViewPr>
  <p:slideViewPr>
    <p:cSldViewPr snapToObjects="1">
      <p:cViewPr varScale="1">
        <p:scale>
          <a:sx n="95" d="100"/>
          <a:sy n="95" d="100"/>
        </p:scale>
        <p:origin x="-90" y="-24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88BA4DD-675F-4707-9737-CC7FFF455974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D6ACCF8-2DE4-4C70-B100-41903539B81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9597903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C01B7C7-FD0B-448F-B375-A92E714111A6}" type="datetimeFigureOut">
              <a:rPr lang="fr-FR" altLang="fr-FR"/>
              <a:pPr/>
              <a:t>23/03/2017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C9E4361-CE45-4511-A479-5CEE1D0B344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507759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/>
            </a:r>
            <a:fld id="{7C9E4361-CE45-4511-A479-5CEE1D0B3445}" type="slidenum">
              <a:rPr/>
              <a:pPr/>
              <a:t>4</a:t>
            </a:fld>
            <a:endParaRPr lang="zh-CN" altLang="fr-FR" dirty="0"/>
          </a:p>
        </p:txBody>
      </p:sp>
    </p:spTree>
    <p:extLst>
      <p:ext uri="{BB962C8B-B14F-4D97-AF65-F5344CB8AC3E}">
        <p14:creationId xmlns:p14="http://schemas.microsoft.com/office/powerpoint/2010/main" xmlns="" val="10826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/>
            </a:r>
            <a:fld id="{7C9E4361-CE45-4511-A479-5CEE1D0B3445}" type="slidenum">
              <a:rPr/>
              <a:pPr/>
              <a:t>5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xmlns="" val="130555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/>
            </a:r>
            <a:fld id="{7C9E4361-CE45-4511-A479-5CEE1D0B3445}" type="slidenum">
              <a:rPr/>
              <a:pPr/>
              <a:t>13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xmlns="" val="119790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15CF5B-57DB-4951-9A91-5350364E072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0" descr="page_fin_130313 def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Kit intégration H3SE - TCG 4.4 – Chacun, à son niveau, est responsable HSE – V1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802D9-E909-4F2D-B9AE-5318616AED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53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634704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9EBE46A-6B96-49C1-B11B-BEFFA9E21E12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8F6947-8F5A-4DF8-8698-A594EF101C0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B3880A-640D-4FA7-A954-678BC1A8743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C609EB-DB2F-41F5-BAF6-FED64CCED2C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AA7F266-3CEA-4BB4-9C84-4C6789798E6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711788-78A4-4676-BD01-31F57F57261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09ED016-30ED-4762-B179-972C82CBC5A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AA0C7C-6933-4E62-AA2E-5DC853A5273C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cs typeface="Helvetica" pitchFamily="34" charset="0"/>
              </a:defRPr>
            </a:lvl1pPr>
          </a:lstStyle>
          <a:p>
            <a:r>
              <a:rPr lang="fr-FR" altLang="fr-FR" smtClean="0"/>
              <a:t>Kit intégration H3SE - TCG 4.4 – Chacun, à son niveau, est responsable HSE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Helvetica" pitchFamily="34" charset="0"/>
              </a:defRPr>
            </a:lvl1pPr>
          </a:lstStyle>
          <a:p>
            <a:fld id="{44328A4E-B8B2-475F-A7FF-88BA054B35D3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 algn="l" rtl="0"/>
            <a:endParaRPr lang="zh-CN" alt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hangingPunct="1" algn="l" rtl="0">
              <a:defRPr/>
            </a:pPr>
            <a:r>
              <a:rPr b="1" i="0" u="none" baseline="0" lang="zh-CN"/>
              <a:t>每个人的 HSE 责任</a:t>
            </a:r>
            <a:endParaRPr lang="zh-CN" sz="2400" dirty="0"/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zh-CN">
                <a:cs typeface="Arial" pitchFamily="34" charset="0"/>
              </a:rPr>
              <a:t>H3SE 入职培训</a:t>
            </a:r>
          </a:p>
          <a:p>
            <a:pPr eaLnBrk="1" hangingPunct="1" algn="l" rtl="0"/>
            <a:r>
              <a:rPr b="0" i="0" u="none" baseline="0" lang="zh-CN">
                <a:cs typeface="Arial" pitchFamily="34" charset="0"/>
              </a:rPr>
              <a:t>TCG 4.4 模块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zh-CN"/>
              <a:t>安全文化的 4 个类型</a:t>
            </a: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B9EBE46A-6B96-49C1-B11B-BEFFA9E21E12}" type="slidenum">
              <a:rPr/>
              <a:pPr/>
              <a:t>10</a:t>
            </a:fld>
            <a:endParaRPr lang="zh-CN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zh-CN">
                <a:cs typeface="Helvetica"/>
              </a:rPr>
              <a:t>H3SE 入职培训 - TCG 4.4 – 每个人的 HSE 责任 – V1</a:t>
            </a:r>
            <a:endParaRPr lang="zh-CN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2924944"/>
            <a:ext cx="3672408" cy="3096095"/>
          </a:xfrm>
        </p:spPr>
        <p:txBody>
          <a:bodyPr/>
          <a:lstStyle/>
          <a:p>
            <a:pPr marL="0" indent="0" algn="l" rtl="0">
              <a:buNone/>
            </a:pPr>
            <a:r>
              <a:rPr b="1" i="0" u="none" baseline="0" lang="zh-CN"/>
              <a:t>树立一个理念，安全是企业或组织内所有部门的重中之重，它是所有参与者的共同责任。</a:t>
            </a:r>
            <a:r>
              <a:rPr b="1" i="0" u="none" baseline="0" lang="zh-CN"/>
              <a:t>好的管理模式应该具有高度参与性。</a:t>
            </a:r>
            <a:endParaRPr lang="zh-CN" dirty="0"/>
          </a:p>
        </p:txBody>
      </p:sp>
      <p:sp>
        <p:nvSpPr>
          <p:cNvPr id="9" name="Flèche à quatre pointes 8"/>
          <p:cNvSpPr/>
          <p:nvPr/>
        </p:nvSpPr>
        <p:spPr>
          <a:xfrm>
            <a:off x="4283968" y="2132856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64302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zh-CN"/>
              <a:t>优点 / 缺点</a:t>
            </a:r>
            <a:endParaRPr lang="zh-CN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dirty="0" smtClean="0"/>
          </a:p>
          <a:p>
            <a:endParaRPr lang="zh-CN" dirty="0"/>
          </a:p>
          <a:p>
            <a:pPr algn="l" rtl="0"/>
            <a:r>
              <a:rPr b="1" i="0" u="none" baseline="0" lang="zh-CN"/>
              <a:t>管理文化</a:t>
            </a:r>
          </a:p>
          <a:p>
            <a:endParaRPr lang="zh-CN" b="1" dirty="0"/>
          </a:p>
          <a:p>
            <a:pPr algn="l" rtl="0"/>
            <a:r>
              <a:rPr b="1" i="0" u="none" baseline="0" lang="zh-CN"/>
              <a:t>职业文化</a:t>
            </a:r>
            <a:endParaRPr lang="zh-CN" b="1" dirty="0"/>
          </a:p>
          <a:p>
            <a:endParaRPr lang="zh-CN" dirty="0" smtClean="0"/>
          </a:p>
          <a:p>
            <a:endParaRPr lang="zh-CN" dirty="0"/>
          </a:p>
          <a:p>
            <a:endParaRPr lang="zh-CN" dirty="0" smtClean="0"/>
          </a:p>
          <a:p>
            <a:pPr marL="0" indent="0" algn="ctr" rtl="0">
              <a:buNone/>
            </a:pPr>
            <a:r>
              <a:rPr sz="2400" b="0" i="0" u="none" baseline="0" lang="zh-CN"/>
              <a:t>您认为，这些文化具有哪些优缺点？</a:t>
            </a:r>
            <a:endParaRPr lang="zh-CN" sz="2400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>H3SE 入职培训 - TCG 4.4 – 每个人的 HSE 责任 – V1</a:t>
            </a:r>
            <a:endParaRPr lang="zh-CN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B9EBE46A-6B96-49C1-B11B-BEFFA9E21E12}" type="slidenum">
              <a:rPr/>
              <a:pPr/>
              <a:t>11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xmlns="" val="17033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zh-CN"/>
              <a:t>道达尔致力于打造一个综合性的安全文化</a:t>
            </a:r>
            <a:endParaRPr lang="zh-CN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>H3SE 入职培训 - TCG 4.4 – 每个人的 HSE 责任 – V1</a:t>
            </a:r>
            <a:endParaRPr lang="zh-CN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B9EBE46A-6B96-49C1-B11B-BEFFA9E21E12}" type="slidenum">
              <a:rPr/>
              <a:pPr/>
              <a:t>12</a:t>
            </a:fld>
            <a:endParaRPr lang="zh-CN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12" y="1268760"/>
            <a:ext cx="8006176" cy="453259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9604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zh-CN"/>
              <a:t>道达尔致力于打造一个综合性的安全文化</a:t>
            </a:r>
            <a:endParaRPr lang="zh-CN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>H3SE 入职培训 - TCG 4.4 – 每个人的 HSE 责任 – V1</a:t>
            </a:r>
            <a:endParaRPr lang="zh-CN" alt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B9EBE46A-6B96-49C1-B11B-BEFFA9E21E12}" type="slidenum">
              <a:rPr/>
              <a:pPr/>
              <a:t>13</a:t>
            </a:fld>
            <a:endParaRPr lang="zh-CN" altLang="fr-FR" dirty="0"/>
          </a:p>
        </p:txBody>
      </p:sp>
      <p:sp>
        <p:nvSpPr>
          <p:cNvPr id="7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>
              <a:buNone/>
            </a:pPr>
            <a:r>
              <a:rPr b="1" i="0" u="none" baseline="0" lang="zh-CN"/>
              <a:t>最佳的职业文化和管理文化：</a:t>
            </a:r>
          </a:p>
          <a:p>
            <a:pPr algn="just" rtl="0"/>
            <a:r>
              <a:rPr b="0" i="0" u="none" baseline="0" lang="zh-CN"/>
              <a:t>适用规则。</a:t>
            </a:r>
          </a:p>
          <a:p>
            <a:pPr lvl="0" algn="just" rtl="0"/>
            <a:r>
              <a:rPr b="0" i="0" u="none" baseline="0" lang="zh-CN"/>
              <a:t>这些规则已经被验证。</a:t>
            </a:r>
          </a:p>
          <a:p>
            <a:pPr lvl="0" algn="just" rtl="0"/>
            <a:r>
              <a:rPr b="0" i="0" u="none" baseline="0" lang="zh-CN"/>
              <a:t>在起草这些规则时，适用背景是已知的。</a:t>
            </a:r>
          </a:p>
          <a:p>
            <a:pPr lvl="0" algn="just" rtl="0"/>
            <a:r>
              <a:rPr b="0" i="0" u="none" baseline="0" lang="zh-CN"/>
              <a:t>人们都参与到规则的执行中。</a:t>
            </a:r>
            <a:endParaRPr lang="zh-CN" dirty="0"/>
          </a:p>
          <a:p>
            <a:pPr lvl="0" algn="just" rtl="0"/>
            <a:r>
              <a:rPr b="0" i="0" u="none" baseline="0" lang="zh-CN"/>
              <a:t>为了分析形势，有能力和有经验的人员必须长期在现场，而且在良好条件下工作。</a:t>
            </a:r>
          </a:p>
          <a:p>
            <a:pPr lvl="0" algn="just" rtl="0"/>
            <a:r>
              <a:rPr b="0" i="0" u="none" baseline="0" lang="zh-CN"/>
              <a:t>第三方进行单独分析。</a:t>
            </a:r>
          </a:p>
          <a:p>
            <a:pPr lvl="0" algn="just" rtl="0"/>
            <a:r>
              <a:rPr b="0" i="0" u="none" baseline="0" lang="zh-CN"/>
              <a:t>可在任何情况下获得授权并采取有效行动。</a:t>
            </a:r>
          </a:p>
        </p:txBody>
      </p:sp>
    </p:spTree>
    <p:extLst>
      <p:ext uri="{BB962C8B-B14F-4D97-AF65-F5344CB8AC3E}">
        <p14:creationId xmlns:p14="http://schemas.microsoft.com/office/powerpoint/2010/main" xmlns="" val="99709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 descr="Capture d’écran 2013-03-25 à 17.43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5826" y="3215334"/>
            <a:ext cx="2709862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553200" y="5637208"/>
            <a:ext cx="13509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b="1" i="0" u="none" baseline="0" lang="zh-CN">
                <a:solidFill>
                  <a:schemeClr val="bg2">
                    <a:lumMod val="75000"/>
                  </a:schemeClr>
                </a:solidFill>
                <a:latin typeface="Co headline"/>
                <a:cs typeface="Co headline"/>
              </a:rPr>
              <a:t>为我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zh-CN"/>
              <a:t>我承诺为自己的安全负责</a:t>
            </a:r>
            <a:endParaRPr lang="zh-CN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74638" indent="-263525" algn="l" rtl="0"/>
            <a:r>
              <a:rPr b="0" i="0" u="none" baseline="0" lang="zh-CN">
                <a:cs typeface="Arial" charset="0"/>
              </a:rPr>
              <a:t>了解您的角色</a:t>
            </a:r>
          </a:p>
          <a:p>
            <a:pPr marL="274638" indent="-263525" algn="l" rtl="0"/>
            <a:r>
              <a:rPr b="0" i="0" u="none" baseline="0" lang="zh-CN">
                <a:cs typeface="Arial" charset="0"/>
              </a:rPr>
              <a:t>小心、警惕、清醒</a:t>
            </a:r>
          </a:p>
          <a:p>
            <a:pPr marL="274638" indent="-263525" algn="l" rtl="0"/>
            <a:r>
              <a:rPr b="0" i="0" u="none" baseline="0" lang="zh-CN">
                <a:cs typeface="Arial" charset="0"/>
              </a:rPr>
              <a:t>不要以常规作为指导</a:t>
            </a:r>
          </a:p>
          <a:p>
            <a:pPr marL="274638" indent="-263525" algn="l" rtl="0"/>
            <a:r>
              <a:rPr b="0" i="0" u="none" baseline="0" lang="zh-CN">
                <a:cs typeface="Arial" charset="0"/>
              </a:rPr>
              <a:t>不要害怕 - 勇于承担</a:t>
            </a:r>
          </a:p>
          <a:p>
            <a:pPr marL="274638" indent="-263525" algn="l" rtl="0"/>
            <a:r>
              <a:rPr b="0" i="0" u="none" baseline="0" lang="zh-CN">
                <a:cs typeface="Arial" charset="0"/>
              </a:rPr>
              <a:t>遵守并运用基本规则，积极报告异常</a:t>
            </a:r>
          </a:p>
          <a:p>
            <a:pPr marL="274638" indent="-263525" algn="l" rtl="0"/>
            <a:r>
              <a:rPr b="0" i="0" u="none" baseline="0" lang="zh-CN">
                <a:cs typeface="Arial" charset="0"/>
              </a:rPr>
              <a:t>接受反馈和鼓励；也接受批评：</a:t>
            </a:r>
          </a:p>
          <a:p>
            <a:pPr lvl="1" algn="l" rtl="0"/>
            <a:r>
              <a:rPr b="0" i="0" u="none" baseline="0" lang="zh-CN">
                <a:cs typeface="Arial" charset="0"/>
              </a:rPr>
              <a:t>无论处于哪个层级</a:t>
            </a:r>
          </a:p>
          <a:p>
            <a:pPr lvl="1" algn="l" rtl="0"/>
            <a:r>
              <a:rPr b="0" i="0" u="none" baseline="0" lang="zh-CN">
                <a:cs typeface="Arial" charset="0"/>
              </a:rPr>
              <a:t>无论是哪位雇主</a:t>
            </a:r>
          </a:p>
          <a:p>
            <a:pPr lvl="1" algn="l" rtl="0"/>
            <a:r>
              <a:rPr b="0" i="0" u="none" baseline="0" lang="zh-CN">
                <a:cs typeface="Arial" charset="0"/>
              </a:rPr>
              <a:t>无论是哪个职位</a:t>
            </a:r>
          </a:p>
          <a:p>
            <a:endParaRPr lang="zh-CN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>H3SE 入职培训 - TCG 4.4 – 每个人的 HSE 责任 – V1</a:t>
            </a:r>
            <a:endParaRPr lang="zh-CN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B9EBE46A-6B96-49C1-B11B-BEFFA9E21E12}" type="slidenum">
              <a:rPr/>
              <a:pPr/>
              <a:t>14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xmlns="" val="14611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zh-CN"/>
              <a:t>我承诺为同事的安全负责</a:t>
            </a:r>
            <a:endParaRPr lang="zh-CN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fr-FR" dirty="0" smtClean="0">
              <a:cs typeface="Arial" charset="0"/>
            </a:endParaRPr>
          </a:p>
          <a:p>
            <a:endParaRPr lang="zh-CN" altLang="fr-FR" dirty="0">
              <a:cs typeface="Arial" charset="0"/>
            </a:endParaRPr>
          </a:p>
          <a:p>
            <a:pPr algn="l" rtl="0"/>
            <a:r>
              <a:rPr b="0" i="0" u="none" baseline="0" lang="zh-CN">
                <a:cs typeface="Arial" charset="0"/>
              </a:rPr>
              <a:t>参与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zh-CN">
                <a:cs typeface="Arial" charset="0"/>
              </a:rPr>
              <a:t>不惧表达意见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zh-CN">
                <a:cs typeface="Arial" charset="0"/>
              </a:rPr>
              <a:t>不要被动地面对局势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zh-CN">
                <a:cs typeface="Arial" charset="0"/>
              </a:rPr>
              <a:t>深信自己的作用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zh-CN">
                <a:cs typeface="Arial" charset="0"/>
              </a:rPr>
              <a:t>超越自我 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zh-CN">
                <a:cs typeface="Arial" charset="0"/>
              </a:rPr>
              <a:t>表达并倾听</a:t>
            </a: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zh-CN">
                <a:cs typeface="Arial" charset="0"/>
              </a:rPr>
              <a:t>分享我的经验和技能</a:t>
            </a:r>
            <a:endParaRPr lang="zh-CN" altLang="fr-FR" sz="2000" dirty="0">
              <a:cs typeface="Arial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>H3SE 入职培训 - TCG 4.4 – 每个人的 HSE 责任 – V1</a:t>
            </a:r>
            <a:endParaRPr lang="zh-CN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B9EBE46A-6B96-49C1-B11B-BEFFA9E21E12}" type="slidenum">
              <a:rPr/>
              <a:pPr/>
              <a:t>15</a:t>
            </a:fld>
            <a:endParaRPr lang="zh-CN" altLang="fr-FR"/>
          </a:p>
        </p:txBody>
      </p:sp>
      <p:pic>
        <p:nvPicPr>
          <p:cNvPr id="6" name="Image 5" descr="Capture d’écran 2013-03-25 à 17.43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5908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833592" y="5102622"/>
            <a:ext cx="12969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b="1" i="0" u="none" baseline="0" lang="zh-CN">
                <a:solidFill>
                  <a:schemeClr val="bg2">
                    <a:lumMod val="75000"/>
                  </a:schemeClr>
                </a:solidFill>
                <a:latin typeface="Co headline"/>
                <a:cs typeface="Co headline"/>
              </a:rPr>
              <a:t>为你</a:t>
            </a:r>
          </a:p>
        </p:txBody>
      </p:sp>
    </p:spTree>
    <p:extLst>
      <p:ext uri="{BB962C8B-B14F-4D97-AF65-F5344CB8AC3E}">
        <p14:creationId xmlns:p14="http://schemas.microsoft.com/office/powerpoint/2010/main" xmlns="" val="15789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zh-CN"/>
              <a:t>我承诺为大家的安全负责</a:t>
            </a:r>
            <a:endParaRPr lang="zh-CN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lvl="1" indent="-285750" defTabSz="457200" algn="l" rtl="0">
              <a:buSzPct val="120000"/>
              <a:buFont typeface="Lucida Grande"/>
              <a:buChar char="●"/>
            </a:pPr>
            <a:endParaRPr lang="zh-CN" altLang="fr-FR" dirty="0" smtClean="0">
              <a:cs typeface="Arial" charset="0"/>
            </a:endParaRP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endParaRPr lang="zh-CN" altLang="fr-FR" dirty="0">
              <a:cs typeface="Arial" charset="0"/>
            </a:endParaRP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endParaRPr lang="zh-CN" altLang="fr-FR" dirty="0" smtClean="0">
              <a:cs typeface="Arial" charset="0"/>
            </a:endParaRPr>
          </a:p>
          <a:p>
            <a:pPr marL="285750" lvl="1" indent="-285750" defTabSz="457200" algn="l" rtl="0">
              <a:buSzPct val="120000"/>
              <a:buFont typeface="Lucida Grande"/>
              <a:buChar char="●"/>
            </a:pPr>
            <a:r>
              <a:rPr sz="2000" b="0" i="0" u="none" baseline="0" lang="zh-CN">
                <a:cs typeface="Arial" charset="0"/>
              </a:rPr>
              <a:t>时刻警惕周围的风险 </a:t>
            </a:r>
            <a:r>
              <a:rPr b="0" i="0" u="none" baseline="0" lang="zh-CN">
                <a:cs typeface="Arial" charset="0"/>
              </a:rPr>
              <a:t>：</a:t>
            </a:r>
          </a:p>
          <a:p>
            <a:pPr lvl="1" algn="l" rtl="0">
              <a:buSzPct val="120000"/>
            </a:pPr>
            <a:r>
              <a:rPr b="0" i="0" u="none" baseline="0" lang="zh-CN">
                <a:cs typeface="Arial" charset="0"/>
              </a:rPr>
              <a:t>你</a:t>
            </a:r>
          </a:p>
          <a:p>
            <a:pPr lvl="1" algn="l" rtl="0">
              <a:buSzPct val="120000"/>
            </a:pPr>
            <a:r>
              <a:rPr b="0" i="0" u="none" baseline="0" lang="zh-CN">
                <a:cs typeface="Arial" charset="0"/>
              </a:rPr>
              <a:t>我</a:t>
            </a:r>
          </a:p>
          <a:p>
            <a:pPr lvl="1" algn="l" rtl="0">
              <a:buSzPct val="120000"/>
            </a:pPr>
            <a:r>
              <a:rPr b="0" i="0" u="none" baseline="0" lang="zh-CN">
                <a:cs typeface="Arial" charset="0"/>
              </a:rPr>
              <a:t>我们的同事</a:t>
            </a:r>
          </a:p>
          <a:p>
            <a:pPr lvl="1" algn="l" rtl="0">
              <a:buSzPct val="120000"/>
            </a:pPr>
            <a:r>
              <a:rPr b="0" i="0" u="none" baseline="0" lang="zh-CN">
                <a:cs typeface="Arial" charset="0"/>
              </a:rPr>
              <a:t>我们周围的居民</a:t>
            </a:r>
          </a:p>
          <a:p>
            <a:pPr lvl="1" algn="l" rtl="0">
              <a:buSzPct val="120000"/>
            </a:pPr>
            <a:r>
              <a:rPr b="0" i="0" u="none" baseline="0" lang="zh-CN">
                <a:cs typeface="Arial" charset="0"/>
              </a:rPr>
              <a:t>我们的朋友</a:t>
            </a:r>
          </a:p>
          <a:p>
            <a:pPr lvl="1" algn="l" rtl="0">
              <a:buSzPct val="120000"/>
            </a:pPr>
            <a:r>
              <a:rPr b="0" i="0" u="none" baseline="0" lang="zh-CN">
                <a:cs typeface="Arial" charset="0"/>
              </a:rPr>
              <a:t>我们的家人</a:t>
            </a:r>
          </a:p>
          <a:p>
            <a:pPr lvl="1" algn="l" rtl="0">
              <a:buSzPct val="120000"/>
            </a:pPr>
            <a:r>
              <a:rPr b="0" i="0" u="none" baseline="0" lang="zh-CN">
                <a:cs typeface="Arial" charset="0"/>
              </a:rPr>
              <a:t>……</a:t>
            </a:r>
            <a:endParaRPr lang="zh-CN" altLang="fr-FR" dirty="0">
              <a:cs typeface="Arial" charset="0"/>
            </a:endParaRPr>
          </a:p>
          <a:p>
            <a:pPr lvl="1" algn="l" rtl="0"/>
            <a:endParaRPr lang="zh-CN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>H3SE 入职培训 - TCG 4.4 – 每个人的 HSE 责任 – V1</a:t>
            </a:r>
            <a:endParaRPr lang="zh-CN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B9EBE46A-6B96-49C1-B11B-BEFFA9E21E12}" type="slidenum">
              <a:rPr/>
              <a:pPr/>
              <a:t>16</a:t>
            </a:fld>
            <a:endParaRPr lang="zh-CN" altLang="fr-FR"/>
          </a:p>
        </p:txBody>
      </p:sp>
      <p:pic>
        <p:nvPicPr>
          <p:cNvPr id="6" name="Image 6" descr="Capture d’écran 2013-03-25 à 17.43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36912"/>
            <a:ext cx="2470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010400" y="5391224"/>
            <a:ext cx="15525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b="1" i="0" u="none" baseline="0" lang="zh-CN">
                <a:solidFill>
                  <a:schemeClr val="bg2">
                    <a:lumMod val="75000"/>
                  </a:schemeClr>
                </a:solidFill>
                <a:latin typeface="Co headline"/>
                <a:cs typeface="Co headline"/>
              </a:rPr>
              <a:t>为大家</a:t>
            </a:r>
          </a:p>
        </p:txBody>
      </p:sp>
    </p:spTree>
    <p:extLst>
      <p:ext uri="{BB962C8B-B14F-4D97-AF65-F5344CB8AC3E}">
        <p14:creationId xmlns:p14="http://schemas.microsoft.com/office/powerpoint/2010/main" xmlns="" val="14145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r>
              <a:rPr b="0" i="0" u="none" baseline="0" lang="zh-CN"/>
              <a:t/>
            </a:r>
            <a:fld id="{E28DF04F-62EB-459D-8383-DD06F8167FBE}" type="slidenum">
              <a:rPr>
                <a:latin typeface="Arial" pitchFamily="34" charset="0"/>
                <a:ea typeface="ＭＳ Ｐゴシック" pitchFamily="34" charset="-128"/>
              </a:rPr>
              <a:pPr/>
              <a:t>17</a:t>
            </a:fld>
            <a:endParaRPr lang="zh-CN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>
              <a:defRPr/>
            </a:pPr>
            <a:r>
              <a:rPr b="0" i="0" u="none" baseline="0" lang="zh-CN"/>
              <a:t>H3SE 入职培训 - TCG 4.4 – 每个人的 HSE 责任 – V1</a:t>
            </a:r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11009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zh-CN"/>
              <a:t>模块目的</a:t>
            </a:r>
            <a:endParaRPr lang="zh-CN" dirty="0"/>
          </a:p>
        </p:txBody>
      </p:sp>
      <p:sp>
        <p:nvSpPr>
          <p:cNvPr id="13315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zh-CN">
                <a:cs typeface="Helvetica"/>
              </a:rPr>
              <a:t>H3SE 入职培训 - TCG 4.4 – 每个人的 HSE 责任 – V1</a:t>
            </a:r>
            <a:endParaRPr lang="zh-CN" altLang="fr-FR" dirty="0">
              <a:cs typeface="Helvetica"/>
            </a:endParaRPr>
          </a:p>
        </p:txBody>
      </p:sp>
      <p:sp>
        <p:nvSpPr>
          <p:cNvPr id="15363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r>
              <a:rPr b="0" i="0" u="none" baseline="0" lang="zh-CN"/>
              <a:t/>
            </a:r>
            <a:fld id="{F738293B-FFD2-4332-AF1F-7476D80E1CDA}" type="slidenum">
              <a:rPr/>
              <a:pPr/>
              <a:t>2</a:t>
            </a:fld>
            <a:endParaRPr lang="zh-CN" altLang="fr-FR" dirty="0"/>
          </a:p>
        </p:txBody>
      </p:sp>
      <p:sp>
        <p:nvSpPr>
          <p:cNvPr id="15364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eaLnBrk="1" hangingPunct="1" rtl="0">
              <a:spcAft>
                <a:spcPts val="1500"/>
              </a:spcAft>
              <a:buFont typeface="Lucida Grande"/>
              <a:buNone/>
            </a:pPr>
            <a:r>
              <a:rPr b="0" i="0" u="none" baseline="0" lang="zh-CN">
                <a:cs typeface="Arial" pitchFamily="34" charset="0"/>
              </a:rPr>
              <a:t>在本模块结束时，您会： </a:t>
            </a:r>
          </a:p>
          <a:p>
            <a:pPr lvl="0" algn="just" rtl="0"/>
            <a:r>
              <a:rPr b="0" i="0" u="none" baseline="0" lang="zh-CN"/>
              <a:t>了解安全文化的含义以及它对道达尔的意义</a:t>
            </a:r>
          </a:p>
          <a:p>
            <a:pPr lvl="0" algn="just" rtl="0"/>
            <a:endParaRPr lang="zh-CN" dirty="0"/>
          </a:p>
          <a:p>
            <a:pPr algn="just" rtl="0"/>
            <a:r>
              <a:rPr b="0" i="0" u="none" baseline="0" lang="zh-CN"/>
              <a:t>知道自己的角色：在依赖并遵守规则制度的前提下做出决策。</a:t>
            </a:r>
            <a:endParaRPr lang="zh-CN" altLang="fr-FR" dirty="0" smtClean="0"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zh-CN"/>
              <a:t>安全学院</a:t>
            </a:r>
            <a:endParaRPr lang="zh-CN" dirty="0"/>
          </a:p>
        </p:txBody>
      </p:sp>
      <p:sp>
        <p:nvSpPr>
          <p:cNvPr id="16387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r>
              <a:rPr b="0" i="0" u="none" baseline="0" lang="zh-CN"/>
              <a:t/>
            </a:r>
            <a:fld id="{80E5A4E4-70A4-4444-907E-C8F13D3ACE03}" type="slidenum">
              <a:rPr/>
              <a:pPr/>
              <a:t>3</a:t>
            </a:fld>
            <a:endParaRPr lang="zh-CN" altLang="fr-FR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zh-CN">
                <a:cs typeface="Helvetica"/>
              </a:rPr>
              <a:t>H3SE 入职培训 - TCG 4.4 – 每个人的 HSE 责任 – V1</a:t>
            </a:r>
            <a:endParaRPr lang="zh-CN" altLang="fr-FR" dirty="0">
              <a:cs typeface="Helvetic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764704"/>
            <a:ext cx="6734547" cy="36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200" y="3055568"/>
            <a:ext cx="6832527" cy="321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lèche en arc 10"/>
          <p:cNvSpPr/>
          <p:nvPr/>
        </p:nvSpPr>
        <p:spPr>
          <a:xfrm>
            <a:off x="1642515" y="2204864"/>
            <a:ext cx="1201293" cy="1368152"/>
          </a:xfrm>
          <a:prstGeom prst="circularArrow">
            <a:avLst>
              <a:gd name="adj1" fmla="val 12500"/>
              <a:gd name="adj2" fmla="val 2428843"/>
              <a:gd name="adj3" fmla="val 20457681"/>
              <a:gd name="adj4" fmla="val 10800000"/>
              <a:gd name="adj5" fmla="val 12500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0438" y="1040262"/>
            <a:ext cx="3281907" cy="51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94041" y="1034201"/>
            <a:ext cx="819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e 15"/>
          <p:cNvGrpSpPr/>
          <p:nvPr/>
        </p:nvGrpSpPr>
        <p:grpSpPr>
          <a:xfrm>
            <a:off x="2394041" y="1040262"/>
            <a:ext cx="819150" cy="752650"/>
            <a:chOff x="2394041" y="1040262"/>
            <a:chExt cx="819150" cy="752650"/>
          </a:xfrm>
        </p:grpSpPr>
        <p:sp>
          <p:nvSpPr>
            <p:cNvPr id="14" name="Rectangle 13"/>
            <p:cNvSpPr/>
            <p:nvPr/>
          </p:nvSpPr>
          <p:spPr>
            <a:xfrm>
              <a:off x="2394041" y="1040262"/>
              <a:ext cx="819150" cy="4797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97640" y="1540072"/>
              <a:ext cx="432048" cy="25284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CN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zh-CN"/>
              <a:t>在线学习</a:t>
            </a: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B9EBE46A-6B96-49C1-B11B-BEFFA9E21E12}" type="slidenum">
              <a:rPr/>
              <a:pPr/>
              <a:t>4</a:t>
            </a:fld>
            <a:endParaRPr lang="zh-CN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80" y="1166182"/>
            <a:ext cx="8244408" cy="471109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zh-CN">
                <a:cs typeface="Helvetica"/>
              </a:rPr>
              <a:t>H3SE 入职培训 - TCG 4.4 – 每个人的 HSE 责任 – V1</a:t>
            </a:r>
            <a:endParaRPr lang="zh-CN" altLang="fr-FR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zh-CN"/>
              <a:t>什么是安全文化？</a:t>
            </a: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B9EBE46A-6B96-49C1-B11B-BEFFA9E21E12}" type="slidenum">
              <a:rPr/>
              <a:pPr/>
              <a:t>5</a:t>
            </a:fld>
            <a:endParaRPr lang="zh-CN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5901" r="4326"/>
          <a:stretch/>
        </p:blipFill>
        <p:spPr>
          <a:xfrm>
            <a:off x="35496" y="907510"/>
            <a:ext cx="8920925" cy="5113778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zh-CN">
                <a:cs typeface="Helvetica"/>
              </a:rPr>
              <a:t>H3SE 入职培训 - TCG 4.4 – 每个人的 HSE 责任 – V1</a:t>
            </a:r>
            <a:endParaRPr lang="zh-CN" altLang="fr-FR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zh-CN"/>
              <a:t>安全文化的 4 个类型</a:t>
            </a: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B9EBE46A-6B96-49C1-B11B-BEFFA9E21E12}" type="slidenum">
              <a:rPr/>
              <a:pPr/>
              <a:t>6</a:t>
            </a:fld>
            <a:endParaRPr lang="zh-CN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zh-CN">
                <a:cs typeface="Helvetica"/>
              </a:rPr>
              <a:t>H3SE 入职培训 - TCG 4.4 – 每个人的 HSE 责任 – V1</a:t>
            </a:r>
            <a:endParaRPr lang="zh-CN" altLang="fr-FR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2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zh-CN"/>
              <a:t>安全文化的 4 个类型</a:t>
            </a: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B9EBE46A-6B96-49C1-B11B-BEFFA9E21E12}" type="slidenum">
              <a:rPr/>
              <a:pPr/>
              <a:t>7</a:t>
            </a:fld>
            <a:endParaRPr lang="zh-CN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zh-CN">
                <a:cs typeface="Helvetica"/>
              </a:rPr>
              <a:t>H3SE 入职培训 - TCG 4.4 – 每个人的 HSE 责任 – V1</a:t>
            </a:r>
            <a:endParaRPr lang="zh-CN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980728"/>
            <a:ext cx="3672408" cy="5040311"/>
          </a:xfrm>
        </p:spPr>
        <p:txBody>
          <a:bodyPr/>
          <a:lstStyle/>
          <a:p>
            <a:pPr marL="0" indent="0" algn="l" rtl="0">
              <a:buNone/>
            </a:pPr>
            <a:r>
              <a:rPr b="1" i="0" u="none" baseline="0" lang="zh-CN"/>
              <a:t>需要优先考虑程序、操作模式、规程……，它们是管理体系的一部分。 </a:t>
            </a:r>
          </a:p>
        </p:txBody>
      </p:sp>
      <p:sp>
        <p:nvSpPr>
          <p:cNvPr id="3" name="Flèche à quatre pointes 2"/>
          <p:cNvSpPr/>
          <p:nvPr/>
        </p:nvSpPr>
        <p:spPr>
          <a:xfrm>
            <a:off x="4211960" y="3284984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10026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>安全文化的 4 个类型</a:t>
            </a: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B9EBE46A-6B96-49C1-B11B-BEFFA9E21E12}" type="slidenum">
              <a:rPr/>
              <a:pPr/>
              <a:t>8</a:t>
            </a:fld>
            <a:endParaRPr lang="zh-CN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zh-CN">
                <a:cs typeface="Helvetica"/>
              </a:rPr>
              <a:t>H3SE 入职培训 - TCG 4.4 – 每个人的 HSE 责任 – V1</a:t>
            </a:r>
            <a:endParaRPr lang="zh-CN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3140968"/>
            <a:ext cx="3672408" cy="2880071"/>
          </a:xfrm>
        </p:spPr>
        <p:txBody>
          <a:bodyPr/>
          <a:lstStyle/>
          <a:p>
            <a:pPr marL="0" indent="0" algn="l" rtl="0">
              <a:buNone/>
            </a:pPr>
            <a:r>
              <a:rPr b="1" i="0" u="none" baseline="0" lang="zh-CN"/>
              <a:t>同职位的工作人员之间交流良好行为规范（最有经验的人员在场）</a:t>
            </a:r>
            <a:endParaRPr lang="zh-CN" dirty="0"/>
          </a:p>
        </p:txBody>
      </p:sp>
      <p:sp>
        <p:nvSpPr>
          <p:cNvPr id="9" name="Flèche à quatre pointes 8"/>
          <p:cNvSpPr/>
          <p:nvPr/>
        </p:nvSpPr>
        <p:spPr>
          <a:xfrm>
            <a:off x="2123728" y="2132856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57547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b="1" i="0" u="none" baseline="0" lang="zh-CN"/>
              <a:t>安全文化的 4 个类型</a:t>
            </a:r>
            <a:endParaRPr lang="zh-CN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B9EBE46A-6B96-49C1-B11B-BEFFA9E21E12}" type="slidenum">
              <a:rPr/>
              <a:pPr/>
              <a:t>9</a:t>
            </a:fld>
            <a:endParaRPr lang="zh-CN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6526" t="10145" r="1" b="37681"/>
          <a:stretch/>
        </p:blipFill>
        <p:spPr>
          <a:xfrm>
            <a:off x="251520" y="1988840"/>
            <a:ext cx="4757591" cy="261437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6563072" cy="3651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 algn="l" rtl="0">
              <a:spcBef>
                <a:spcPts val="0"/>
              </a:spcBef>
              <a:spcAft>
                <a:spcPts val="0"/>
              </a:spcAft>
              <a:defRPr/>
            </a:pPr>
            <a:r>
              <a:rPr b="0" i="0" u="none" baseline="0" lang="zh-CN">
                <a:cs typeface="Helvetica"/>
              </a:rPr>
              <a:t>H3SE 入职培训 - TCG 4.4 – 每个人的 HSE 责任 – V1</a:t>
            </a:r>
            <a:endParaRPr lang="zh-CN" altLang="fr-FR" dirty="0">
              <a:cs typeface="Helvetica"/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5220072" y="2718334"/>
            <a:ext cx="3672408" cy="3302705"/>
          </a:xfrm>
        </p:spPr>
        <p:txBody>
          <a:bodyPr/>
          <a:lstStyle/>
          <a:p>
            <a:pPr marL="0" indent="0" algn="l" rtl="0">
              <a:buNone/>
            </a:pPr>
            <a:r>
              <a:rPr b="1" i="0" u="none" baseline="0" lang="zh-CN"/>
              <a:t>时刻紧绷安全之弦，有些业务非常危险，我们必须避免人员伤亡。</a:t>
            </a:r>
            <a:endParaRPr lang="zh-CN" dirty="0"/>
          </a:p>
        </p:txBody>
      </p:sp>
      <p:sp>
        <p:nvSpPr>
          <p:cNvPr id="9" name="Flèche à quatre pointes 8"/>
          <p:cNvSpPr/>
          <p:nvPr/>
        </p:nvSpPr>
        <p:spPr>
          <a:xfrm>
            <a:off x="2171664" y="3271932"/>
            <a:ext cx="432048" cy="388843"/>
          </a:xfrm>
          <a:prstGeom prst="quadArrow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/>
          </a:p>
        </p:txBody>
      </p:sp>
    </p:spTree>
    <p:extLst>
      <p:ext uri="{BB962C8B-B14F-4D97-AF65-F5344CB8AC3E}">
        <p14:creationId xmlns:p14="http://schemas.microsoft.com/office/powerpoint/2010/main" xmlns="" val="170289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621</TotalTime>
  <Words>744</Words>
  <Application>Microsoft Office PowerPoint</Application>
  <PresentationFormat>Affichage à l'écran (4:3)</PresentationFormat>
  <Paragraphs>110</Paragraphs>
  <Slides>17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fr_total_modele_rouge_fonce</vt:lpstr>
      <vt:lpstr>Chacun, À son niveau, est responsable HSE</vt:lpstr>
      <vt:lpstr>Les OBJECTIFS DU MODULE</vt:lpstr>
      <vt:lpstr>Safety academy</vt:lpstr>
      <vt:lpstr>E-learning</vt:lpstr>
      <vt:lpstr>Qu’est ce qu’une culture de sécurité ?</vt:lpstr>
      <vt:lpstr>Les 4 types de culture sécurité</vt:lpstr>
      <vt:lpstr>Les 4 types de culture sécurité</vt:lpstr>
      <vt:lpstr>Les 4 types de culture sécurité</vt:lpstr>
      <vt:lpstr>Les 4 types de culture sécurité</vt:lpstr>
      <vt:lpstr>Les 4 types de culture sécurité</vt:lpstr>
      <vt:lpstr>Avantages / inconvénients</vt:lpstr>
      <vt:lpstr>Total vise une culture sécurité intégrée</vt:lpstr>
      <vt:lpstr>Total vise une culture sécurité intégrée</vt:lpstr>
      <vt:lpstr>Je m’engage pour ma propre sécurité</vt:lpstr>
      <vt:lpstr>Je m’engage pour la sécurité de mon collègue</vt:lpstr>
      <vt:lpstr>Je m’engage pour la sécurité de tous</vt:lpstr>
      <vt:lpstr>Diapositive 17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48</cp:revision>
  <dcterms:created xsi:type="dcterms:W3CDTF">2015-09-07T13:13:13Z</dcterms:created>
  <dcterms:modified xsi:type="dcterms:W3CDTF">2017-03-23T14:06:39Z</dcterms:modified>
</cp:coreProperties>
</file>